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5"/>
  </p:notesMasterIdLst>
  <p:sldIdLst>
    <p:sldId id="256" r:id="rId5"/>
    <p:sldId id="257" r:id="rId6"/>
    <p:sldId id="285" r:id="rId7"/>
    <p:sldId id="258" r:id="rId8"/>
    <p:sldId id="259" r:id="rId9"/>
    <p:sldId id="261" r:id="rId10"/>
    <p:sldId id="262" r:id="rId11"/>
    <p:sldId id="263" r:id="rId12"/>
    <p:sldId id="265" r:id="rId13"/>
    <p:sldId id="266" r:id="rId14"/>
    <p:sldId id="267" r:id="rId15"/>
    <p:sldId id="264"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 id="282" r:id="rId31"/>
    <p:sldId id="283" r:id="rId32"/>
    <p:sldId id="284" r:id="rId33"/>
    <p:sldId id="286" r:id="rId34"/>
    <p:sldId id="287" r:id="rId35"/>
    <p:sldId id="288"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260" r:id="rId64"/>
  </p:sldIdLst>
  <p:sldSz cx="12192000" cy="6858000"/>
  <p:notesSz cx="7010400" cy="92964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10"/>
  </p:normalViewPr>
  <p:slideViewPr>
    <p:cSldViewPr snapToGrid="0" snapToObjects="1">
      <p:cViewPr varScale="1">
        <p:scale>
          <a:sx n="107" d="100"/>
          <a:sy n="107" d="100"/>
        </p:scale>
        <p:origin x="672" y="102"/>
      </p:cViewPr>
      <p:guideLst/>
    </p:cSldViewPr>
  </p:slideViewPr>
  <p:notesTextViewPr>
    <p:cViewPr>
      <p:scale>
        <a:sx n="3" d="2"/>
        <a:sy n="3" d="2"/>
      </p:scale>
      <p:origin x="0" y="0"/>
    </p:cViewPr>
  </p:notesTextViewPr>
  <p:sorterViewPr>
    <p:cViewPr>
      <p:scale>
        <a:sx n="130" d="100"/>
        <a:sy n="130" d="100"/>
      </p:scale>
      <p:origin x="0" y="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2.xml"/><Relationship Id="rId21" Type="http://schemas.openxmlformats.org/officeDocument/2006/relationships/slide" Target="slides/slide17.xml"/><Relationship Id="rId42" Type="http://schemas.openxmlformats.org/officeDocument/2006/relationships/slide" Target="slides/slide38.xml"/><Relationship Id="rId47" Type="http://schemas.openxmlformats.org/officeDocument/2006/relationships/slide" Target="slides/slide43.xml"/><Relationship Id="rId63" Type="http://schemas.openxmlformats.org/officeDocument/2006/relationships/slide" Target="slides/slide59.xml"/><Relationship Id="rId68"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tableStyles" Target="tableStyles.xml"/><Relationship Id="rId8" Type="http://schemas.openxmlformats.org/officeDocument/2006/relationships/slide" Target="slides/slide4.xml"/><Relationship Id="rId51" Type="http://schemas.openxmlformats.org/officeDocument/2006/relationships/slide" Target="slides/slide47.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viewProps" Target="viewProps.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3" Type="http://schemas.openxmlformats.org/officeDocument/2006/relationships/slide" Target="slides/slide9.xml"/><Relationship Id="rId18" Type="http://schemas.openxmlformats.org/officeDocument/2006/relationships/slide" Target="slides/slide14.xml"/><Relationship Id="rId39" Type="http://schemas.openxmlformats.org/officeDocument/2006/relationships/slide" Target="slides/slide35.xml"/><Relationship Id="rId34" Type="http://schemas.openxmlformats.org/officeDocument/2006/relationships/slide" Target="slides/slide30.xml"/><Relationship Id="rId50" Type="http://schemas.openxmlformats.org/officeDocument/2006/relationships/slide" Target="slides/slide46.xml"/><Relationship Id="rId55" Type="http://schemas.openxmlformats.org/officeDocument/2006/relationships/slide" Target="slides/slide5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enri Migala" userId="18cbfcae-29ec-4e07-b78d-e0ad32fbbcb8" providerId="ADAL" clId="{27210880-7587-4A68-AF2A-B0D03B8DB29C}"/>
    <pc:docChg chg="modSld sldOrd">
      <pc:chgData name="Henri Migala" userId="18cbfcae-29ec-4e07-b78d-e0ad32fbbcb8" providerId="ADAL" clId="{27210880-7587-4A68-AF2A-B0D03B8DB29C}" dt="2026-10-12T18:43:39.060" v="90" actId="1035"/>
      <pc:docMkLst>
        <pc:docMk/>
      </pc:docMkLst>
      <pc:sldChg chg="modSp mod ord">
        <pc:chgData name="Henri Migala" userId="18cbfcae-29ec-4e07-b78d-e0ad32fbbcb8" providerId="ADAL" clId="{27210880-7587-4A68-AF2A-B0D03B8DB29C}" dt="2026-10-12T18:43:39.060" v="90" actId="1035"/>
        <pc:sldMkLst>
          <pc:docMk/>
          <pc:sldMk cId="0" sldId="285"/>
        </pc:sldMkLst>
        <pc:spChg chg="mod">
          <ac:chgData name="Henri Migala" userId="18cbfcae-29ec-4e07-b78d-e0ad32fbbcb8" providerId="ADAL" clId="{27210880-7587-4A68-AF2A-B0D03B8DB29C}" dt="2026-10-12T18:43:39.060" v="90" actId="1035"/>
          <ac:spMkLst>
            <pc:docMk/>
            <pc:sldMk cId="0" sldId="285"/>
            <ac:spMk id="20"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62302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C801F1-8FA5-A50B-C8F8-1760A4C8A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B6805E-3CC9-FEF3-9AC5-C4853CE3579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BC8416B-8273-BA12-2A3E-4076EFA8844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AF67AD3-B58D-1564-B9E0-B0F15608AF50}"/>
              </a:ext>
            </a:extLst>
          </p:cNvPr>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348785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47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52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p>
        </p:txBody>
      </p:sp>
      <p:sp>
        <p:nvSpPr>
          <p:cNvPr id="4" name="Slide Number Placeholder 3"/>
          <p:cNvSpPr>
            <a:spLocks noGrp="1"/>
          </p:cNvSpPr>
          <p:nvPr>
            <p:ph type="sldNum" sz="quarter" idx="10"/>
          </p:nvPr>
        </p:nvSpPr>
        <p:spPr/>
        <p:txBody>
          <a:bodyPr/>
          <a:lstStyle/>
          <a:p>
            <a:fld id="{F7021451-1387-4CA6-816F-3879F97B5CBC}" type="slidenum">
              <a:rPr lang="en-US"/>
              <a:t>54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hyperlink" Target="mailto:henrim@JewishinSanDiego.org" TargetMode="Externa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hyperlink" Target="mailto:henrim@JewishinSanDiego.org" TargetMode="External"/></Relationships>
</file>

<file path=ppt/slides/_rels/slide6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E3EAF"/>
        </a:solidFill>
        <a:effectLst/>
      </p:bgPr>
    </p:bg>
    <p:spTree>
      <p:nvGrpSpPr>
        <p:cNvPr id="1" name=""/>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p:cNvPicPr>
            <a:picLocks noChangeAspect="1"/>
          </p:cNvPicPr>
          <p:nvPr/>
        </p:nvPicPr>
        <p:blipFill>
          <a:blip r:embed="rId3"/>
          <a:stretch>
            <a:fillRect/>
          </a:stretch>
        </p:blipFill>
        <p:spPr>
          <a:xfrm>
            <a:off x="11430000" y="6163056"/>
            <a:ext cx="420624" cy="420624"/>
          </a:xfrm>
          <a:prstGeom prst="rect">
            <a:avLst/>
          </a:prstGeom>
        </p:spPr>
      </p:pic>
      <p:sp>
        <p:nvSpPr>
          <p:cNvPr id="3" name="Text 0"/>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endParaRPr lang="en-US" sz="900" dirty="0"/>
          </a:p>
        </p:txBody>
      </p:sp>
      <p:pic>
        <p:nvPicPr>
          <p:cNvPr id="4" name="Image 1" descr="C:\Users\HenriMigala\Jewish Federation of San Diego County\Community Planning (CP) - General\Community Logo Folder\Fed Logos\Fed Logo white png.png"/>
          <p:cNvPicPr>
            <a:picLocks noChangeAspect="1"/>
          </p:cNvPicPr>
          <p:nvPr/>
        </p:nvPicPr>
        <p:blipFill>
          <a:blip r:embed="rId4"/>
          <a:srcRect/>
          <a:stretch/>
        </p:blipFill>
        <p:spPr>
          <a:xfrm>
            <a:off x="868680" y="731520"/>
            <a:ext cx="3017520" cy="675939"/>
          </a:xfrm>
          <a:prstGeom prst="rect">
            <a:avLst/>
          </a:prstGeom>
        </p:spPr>
      </p:pic>
      <p:sp>
        <p:nvSpPr>
          <p:cNvPr id="5" name="Text 1"/>
          <p:cNvSpPr txBox="1"/>
          <p:nvPr/>
        </p:nvSpPr>
        <p:spPr>
          <a:xfrm>
            <a:off x="868680" y="2011680"/>
            <a:ext cx="10241280" cy="960120"/>
          </a:xfrm>
          <a:prstGeom prst="rect">
            <a:avLst/>
          </a:prstGeom>
          <a:noFill/>
          <a:ln/>
        </p:spPr>
        <p:txBody>
          <a:bodyPr wrap="square" lIns="0" tIns="0" rIns="0" bIns="0" rtlCol="0" anchor="ctr"/>
          <a:lstStyle/>
          <a:p>
            <a:pPr marL="0" indent="0">
              <a:buNone/>
            </a:pPr>
            <a:r>
              <a:rPr lang="en-US" sz="5000" b="1" dirty="0">
                <a:solidFill>
                  <a:srgbClr val="FFFFFF"/>
                </a:solidFill>
                <a:latin typeface="Outfit" pitchFamily="34" charset="0"/>
                <a:ea typeface="Outfit" pitchFamily="34" charset="-122"/>
                <a:cs typeface="Outfit" pitchFamily="34" charset="-120"/>
              </a:rPr>
              <a:t>The 2026 Flourishing Community Pulse</a:t>
            </a:r>
            <a:endParaRPr lang="en-US" sz="5000" dirty="0"/>
          </a:p>
        </p:txBody>
      </p:sp>
      <p:sp>
        <p:nvSpPr>
          <p:cNvPr id="6" name="Text 2"/>
          <p:cNvSpPr txBox="1"/>
          <p:nvPr/>
        </p:nvSpPr>
        <p:spPr>
          <a:xfrm>
            <a:off x="868680" y="3035808"/>
            <a:ext cx="9692640" cy="603863"/>
          </a:xfrm>
          <a:prstGeom prst="rect">
            <a:avLst/>
          </a:prstGeom>
          <a:noFill/>
          <a:ln/>
        </p:spPr>
        <p:txBody>
          <a:bodyPr wrap="square" lIns="0" tIns="0" rIns="0" bIns="0" rtlCol="0" anchor="t"/>
          <a:lstStyle/>
          <a:p>
            <a:pPr marL="0" indent="0">
              <a:lnSpc>
                <a:spcPts val="2600"/>
              </a:lnSpc>
              <a:buNone/>
            </a:pPr>
            <a:r>
              <a:rPr lang="en-US" sz="1800" dirty="0">
                <a:solidFill>
                  <a:srgbClr val="D2E9FF"/>
                </a:solidFill>
                <a:latin typeface="Outfit" pitchFamily="34" charset="0"/>
                <a:ea typeface="Outfit" pitchFamily="34" charset="-122"/>
                <a:cs typeface="Outfit" pitchFamily="34" charset="-120"/>
              </a:rPr>
              <a:t>What Jewish San Diegans told us across eight pillars of a flourishing community</a:t>
            </a:r>
            <a:endParaRPr lang="en-US" sz="1800" dirty="0"/>
          </a:p>
        </p:txBody>
      </p:sp>
      <p:sp>
        <p:nvSpPr>
          <p:cNvPr id="7" name="Shape 3"/>
          <p:cNvSpPr/>
          <p:nvPr/>
        </p:nvSpPr>
        <p:spPr>
          <a:xfrm>
            <a:off x="868680" y="4114800"/>
            <a:ext cx="6766560" cy="694944"/>
          </a:xfrm>
          <a:prstGeom prst="roundRect">
            <a:avLst>
              <a:gd name="adj" fmla="val 10526"/>
            </a:avLst>
          </a:prstGeom>
          <a:solidFill>
            <a:srgbClr val="27277C"/>
          </a:solidFill>
          <a:ln w="12700">
            <a:solidFill>
              <a:srgbClr val="27277C"/>
            </a:solidFill>
            <a:prstDash val="solid"/>
          </a:ln>
        </p:spPr>
        <p:txBody>
          <a:bodyPr/>
          <a:lstStyle/>
          <a:p>
            <a:endParaRPr lang="en-US"/>
          </a:p>
        </p:txBody>
      </p:sp>
      <p:sp>
        <p:nvSpPr>
          <p:cNvPr id="8" name="Text 4"/>
          <p:cNvSpPr txBox="1"/>
          <p:nvPr/>
        </p:nvSpPr>
        <p:spPr>
          <a:xfrm>
            <a:off x="1097280" y="4114800"/>
            <a:ext cx="6400800" cy="694944"/>
          </a:xfrm>
          <a:prstGeom prst="rect">
            <a:avLst/>
          </a:prstGeom>
          <a:noFill/>
          <a:ln/>
        </p:spPr>
        <p:txBody>
          <a:bodyPr wrap="square" lIns="0" tIns="0" rIns="0" bIns="0" rtlCol="0" anchor="ctr"/>
          <a:lstStyle/>
          <a:p>
            <a:pPr marL="0" indent="0">
              <a:buNone/>
            </a:pPr>
            <a:r>
              <a:rPr lang="en-US" sz="1300" dirty="0">
                <a:solidFill>
                  <a:srgbClr val="FFFFFF"/>
                </a:solidFill>
                <a:latin typeface="Outfit" pitchFamily="34" charset="0"/>
                <a:ea typeface="Outfit" pitchFamily="34" charset="-122"/>
                <a:cs typeface="Outfit" pitchFamily="34" charset="-120"/>
              </a:rPr>
              <a:t>Primary findings  ·  Spring 2026  ·  Margin of error ±3%</a:t>
            </a:r>
            <a:endParaRPr lang="en-US" sz="13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7277C"/>
        </a:solidFill>
        <a:effectLst/>
      </p:bgPr>
    </p:bg>
    <p:spTree>
      <p:nvGrpSpPr>
        <p:cNvPr id="1" name=""/>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p:cNvPicPr>
            <a:picLocks noChangeAspect="1"/>
          </p:cNvPicPr>
          <p:nvPr/>
        </p:nvPicPr>
        <p:blipFill>
          <a:blip r:embed="rId3"/>
          <a:stretch>
            <a:fillRect/>
          </a:stretch>
        </p:blipFill>
        <p:spPr>
          <a:xfrm>
            <a:off x="11430000" y="6163056"/>
            <a:ext cx="420624" cy="420624"/>
          </a:xfrm>
          <a:prstGeom prst="rect">
            <a:avLst/>
          </a:prstGeom>
        </p:spPr>
      </p:pic>
      <p:sp>
        <p:nvSpPr>
          <p:cNvPr id="3" name="Text 0"/>
          <p:cNvSpPr txBox="1"/>
          <p:nvPr/>
        </p:nvSpPr>
        <p:spPr>
          <a:xfrm>
            <a:off x="868680" y="658368"/>
            <a:ext cx="100584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180" normalizeH="0" baseline="0" noProof="0" dirty="0">
                <a:ln>
                  <a:noFill/>
                </a:ln>
                <a:solidFill>
                  <a:srgbClr val="1C88ED"/>
                </a:solidFill>
                <a:effectLst/>
                <a:uLnTx/>
                <a:uFillTx/>
                <a:latin typeface="Outfit" pitchFamily="34" charset="0"/>
                <a:ea typeface="Outfit" pitchFamily="34" charset="-122"/>
                <a:cs typeface="Outfit" pitchFamily="34" charset="-120"/>
              </a:rPr>
              <a:t>WHY THIS SURVEY EXISTS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1"/>
          <p:cNvSpPr txBox="1"/>
          <p:nvPr/>
        </p:nvSpPr>
        <p:spPr>
          <a:xfrm>
            <a:off x="868680" y="1051560"/>
            <a:ext cx="10241280" cy="804672"/>
          </a:xfrm>
          <a:prstGeom prst="rect">
            <a:avLst/>
          </a:prstGeom>
          <a:noFill/>
          <a:ln/>
        </p:spPr>
        <p:txBody>
          <a:bodyPr wrap="square" lIns="0" tIns="0" rIns="0" bIns="0" rtlCol="0" anchor="t"/>
          <a:lstStyle/>
          <a:p>
            <a:pPr marL="0" marR="0" lvl="0" indent="0" algn="l" defTabSz="914400" rtl="0" eaLnBrk="1" fontAlgn="auto" latinLnBrk="0" hangingPunct="1">
              <a:lnSpc>
                <a:spcPts val="4400"/>
              </a:lnSpc>
              <a:spcBef>
                <a:spcPts val="0"/>
              </a:spcBef>
              <a:spcAft>
                <a:spcPts val="0"/>
              </a:spcAft>
              <a:buClrTx/>
              <a:buSzTx/>
              <a:buFontTx/>
              <a:buNone/>
              <a:tabLst/>
              <a:defRPr/>
            </a:pPr>
            <a:r>
              <a:rPr kumimoji="0" lang="en-US" sz="3300" b="1" i="0" u="none" strike="noStrike" kern="1200" cap="none" spc="0" normalizeH="0" baseline="0" noProof="0" dirty="0">
                <a:ln>
                  <a:noFill/>
                </a:ln>
                <a:solidFill>
                  <a:srgbClr val="FFFFFF"/>
                </a:solidFill>
                <a:effectLst/>
                <a:uLnTx/>
                <a:uFillTx/>
                <a:latin typeface="Outfit" pitchFamily="34" charset="0"/>
                <a:ea typeface="Outfit" pitchFamily="34" charset="-122"/>
                <a:cs typeface="Outfit" pitchFamily="34" charset="-120"/>
              </a:rPr>
              <a:t>Built to provide good, usable, and timely local data</a:t>
            </a:r>
            <a:endParaRPr kumimoji="0" lang="en-US" sz="3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2"/>
          <p:cNvSpPr txBox="1"/>
          <p:nvPr/>
        </p:nvSpPr>
        <p:spPr>
          <a:xfrm>
            <a:off x="899160" y="2074702"/>
            <a:ext cx="10241280" cy="1684468"/>
          </a:xfrm>
          <a:prstGeom prst="rect">
            <a:avLst/>
          </a:prstGeom>
          <a:noFill/>
          <a:ln/>
        </p:spPr>
        <p:txBody>
          <a:bodyPr wrap="square" lIns="0" tIns="0" rIns="0" bIns="0" rtlCol="0" anchor="t"/>
          <a:lstStyle/>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2E9FF"/>
                </a:solidFill>
                <a:effectLst/>
                <a:uLnTx/>
                <a:uFillTx/>
                <a:latin typeface="Outfit" pitchFamily="34" charset="0"/>
                <a:ea typeface="Outfit" pitchFamily="34" charset="-122"/>
                <a:cs typeface="Outfit" pitchFamily="34" charset="-120"/>
              </a:rPr>
              <a:t>It is important to continuously learn about our community.</a:t>
            </a:r>
          </a:p>
          <a:p>
            <a:pPr marL="0" marR="0" lvl="0" indent="0" algn="l" defTabSz="914400" rtl="0" eaLnBrk="1" fontAlgn="auto" latinLnBrk="0" hangingPunct="1">
              <a:lnSpc>
                <a:spcPts val="2100"/>
              </a:lnSpc>
              <a:spcBef>
                <a:spcPts val="0"/>
              </a:spcBef>
              <a:spcAft>
                <a:spcPts val="0"/>
              </a:spcAft>
              <a:buClrTx/>
              <a:buSzTx/>
              <a:buFontTx/>
              <a:buNone/>
              <a:tabLst/>
              <a:defRPr/>
            </a:pPr>
            <a:endParaRPr kumimoji="0" lang="en-US" sz="2000" b="0" i="0" u="none" strike="noStrike" kern="1200" cap="none" spc="0" normalizeH="0" baseline="0" noProof="0" dirty="0">
              <a:ln>
                <a:noFill/>
              </a:ln>
              <a:solidFill>
                <a:srgbClr val="D2E9FF"/>
              </a:solidFill>
              <a:effectLst/>
              <a:uLnTx/>
              <a:uFillTx/>
              <a:latin typeface="Outfit" pitchFamily="34" charset="0"/>
              <a:ea typeface="Outfit" pitchFamily="34" charset="-122"/>
              <a:cs typeface="Outfit" pitchFamily="34" charset="-120"/>
            </a:endParaRPr>
          </a:p>
          <a:p>
            <a:pPr marL="0" marR="0" lvl="0" indent="0" algn="l" defTabSz="914400" rtl="0" eaLnBrk="1" fontAlgn="auto" latinLnBrk="0" hangingPunct="1">
              <a:lnSpc>
                <a:spcPts val="21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D2E9FF"/>
                </a:solidFill>
                <a:effectLst/>
                <a:uLnTx/>
                <a:uFillTx/>
                <a:latin typeface="Outfit" pitchFamily="34" charset="0"/>
                <a:ea typeface="Outfit" pitchFamily="34" charset="-122"/>
                <a:cs typeface="Outfit" pitchFamily="34" charset="-120"/>
              </a:rPr>
              <a:t>The Flourishing Community Pulse Survey was designed to provide a rigorous, efficient way to read our local Jewish community, to take its pulse in between the big studies, and to provide us the real data we need to act on and move the community.</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0" name="Group 9">
            <a:extLst>
              <a:ext uri="{FF2B5EF4-FFF2-40B4-BE49-F238E27FC236}">
                <a16:creationId xmlns:a16="http://schemas.microsoft.com/office/drawing/2014/main" id="{B79433CF-6625-3245-5604-728B1EB6446E}"/>
              </a:ext>
            </a:extLst>
          </p:cNvPr>
          <p:cNvGrpSpPr/>
          <p:nvPr/>
        </p:nvGrpSpPr>
        <p:grpSpPr>
          <a:xfrm>
            <a:off x="1146586" y="4059220"/>
            <a:ext cx="8831132" cy="1570616"/>
            <a:chOff x="7269480" y="2807746"/>
            <a:chExt cx="4023360" cy="1747221"/>
          </a:xfrm>
        </p:grpSpPr>
        <p:sp>
          <p:nvSpPr>
            <p:cNvPr id="6" name="Shape 3"/>
            <p:cNvSpPr/>
            <p:nvPr/>
          </p:nvSpPr>
          <p:spPr>
            <a:xfrm>
              <a:off x="7269480" y="2807746"/>
              <a:ext cx="4023360" cy="1747221"/>
            </a:xfrm>
            <a:prstGeom prst="roundRect">
              <a:avLst>
                <a:gd name="adj" fmla="val 2143"/>
              </a:avLst>
            </a:prstGeom>
            <a:solidFill>
              <a:srgbClr val="1E3EAF"/>
            </a:solidFill>
            <a:ln w="12700">
              <a:solidFill>
                <a:srgbClr val="1E3EAF"/>
              </a:solidFill>
              <a:prstDash val="soli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Text 4"/>
            <p:cNvSpPr txBox="1"/>
            <p:nvPr/>
          </p:nvSpPr>
          <p:spPr>
            <a:xfrm>
              <a:off x="7488936" y="2916936"/>
              <a:ext cx="3584448"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FFFFFF"/>
                  </a:solidFill>
                  <a:effectLst/>
                  <a:uLnTx/>
                  <a:uFillTx/>
                  <a:latin typeface="Outfit" pitchFamily="34" charset="0"/>
                  <a:ea typeface="Outfit" pitchFamily="34" charset="-122"/>
                  <a:cs typeface="Outfit" pitchFamily="34" charset="-120"/>
                </a:rPr>
                <a:t>Why San Diego ran it</a:t>
              </a:r>
              <a:endParaRPr kumimoji="0" lang="en-US"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5"/>
            <p:cNvSpPr txBox="1"/>
            <p:nvPr/>
          </p:nvSpPr>
          <p:spPr>
            <a:xfrm>
              <a:off x="7488936" y="3300984"/>
              <a:ext cx="3584448" cy="1172404"/>
            </a:xfrm>
            <a:prstGeom prst="rect">
              <a:avLst/>
            </a:prstGeom>
            <a:noFill/>
            <a:ln/>
          </p:spPr>
          <p:txBody>
            <a:bodyPr wrap="square" lIns="0" tIns="0" rIns="0" bIns="0" rtlCol="0" anchor="t"/>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2E9FF"/>
                  </a:solidFill>
                  <a:effectLst/>
                  <a:uLnTx/>
                  <a:uFillTx/>
                  <a:latin typeface="Outfit" pitchFamily="34" charset="0"/>
                  <a:ea typeface="Outfit" pitchFamily="34" charset="-122"/>
                  <a:cs typeface="Outfit" pitchFamily="34" charset="-120"/>
                </a:rPr>
                <a:t>The 2022 Blueprint told us how many of us there are and where we live.</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D2E9FF"/>
                  </a:solidFill>
                  <a:effectLst/>
                  <a:uLnTx/>
                  <a:uFillTx/>
                  <a:latin typeface="Outfit" pitchFamily="34" charset="0"/>
                  <a:ea typeface="Outfit" pitchFamily="34" charset="-122"/>
                  <a:cs typeface="Outfit" pitchFamily="34" charset="-120"/>
                </a:rPr>
                <a:t>The 2026 Flourishing Community Pulse Survey allows us to zoom in more precisely.</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
        <p:nvSpPr>
          <p:cNvPr id="9" name="Text 6"/>
          <p:cNvSpPr txBox="1"/>
          <p:nvPr/>
        </p:nvSpPr>
        <p:spPr>
          <a:xfrm>
            <a:off x="640080" y="6281928"/>
            <a:ext cx="868680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A0AEC0"/>
                </a:solidFill>
                <a:effectLst/>
                <a:uLnTx/>
                <a:uFillTx/>
                <a:latin typeface="Outfit" pitchFamily="34" charset="0"/>
                <a:ea typeface="Outfit" pitchFamily="34" charset="-122"/>
                <a:cs typeface="Outfit" pitchFamily="34" charset="-120"/>
              </a:rPr>
              <a:t>Jewish Federation of San Diego  ·  Community Pulse 2026</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RESPONDENTS’ COMPOSITION</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Who answered</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71600"/>
            <a:ext cx="2606040" cy="1463040"/>
          </a:xfrm>
          <a:prstGeom prst="roundRect">
            <a:avLst>
              <a:gd name="adj" fmla="val 5000"/>
            </a:avLst>
          </a:prstGeom>
          <a:solidFill>
            <a:srgbClr val="EDF2F7"/>
          </a:solidFill>
          <a:ln w="12700">
            <a:solidFill>
              <a:srgbClr val="EDF2F7"/>
            </a:solidFill>
            <a:prstDash val="solid"/>
          </a:ln>
        </p:spPr>
        <p:txBody>
          <a:bodyPr/>
          <a:lstStyle/>
          <a:p>
            <a:endParaRPr lang="en-US"/>
          </a:p>
        </p:txBody>
      </p:sp>
      <p:sp>
        <p:nvSpPr>
          <p:cNvPr id="7" name="Text 4"/>
          <p:cNvSpPr txBox="1"/>
          <p:nvPr/>
        </p:nvSpPr>
        <p:spPr>
          <a:xfrm>
            <a:off x="841248" y="1517904"/>
            <a:ext cx="2203704" cy="713232"/>
          </a:xfrm>
          <a:prstGeom prst="rect">
            <a:avLst/>
          </a:prstGeom>
          <a:noFill/>
          <a:ln/>
        </p:spPr>
        <p:txBody>
          <a:bodyPr wrap="square" lIns="0" tIns="0" rIns="0" bIns="0" rtlCol="0" anchor="ctr"/>
          <a:lstStyle/>
          <a:p>
            <a:pPr marL="0" indent="0">
              <a:buNone/>
            </a:pPr>
            <a:r>
              <a:rPr lang="en-US" sz="3000" b="1" dirty="0">
                <a:solidFill>
                  <a:srgbClr val="1E3EAF"/>
                </a:solidFill>
                <a:latin typeface="Outfit" pitchFamily="34" charset="0"/>
                <a:ea typeface="Outfit" pitchFamily="34" charset="-122"/>
                <a:cs typeface="Outfit" pitchFamily="34" charset="-120"/>
              </a:rPr>
              <a:t>50 / 50</a:t>
            </a:r>
            <a:endParaRPr lang="en-US" sz="3000" dirty="0"/>
          </a:p>
        </p:txBody>
      </p:sp>
      <p:sp>
        <p:nvSpPr>
          <p:cNvPr id="8" name="Text 5"/>
          <p:cNvSpPr txBox="1"/>
          <p:nvPr/>
        </p:nvSpPr>
        <p:spPr>
          <a:xfrm>
            <a:off x="841248" y="2249424"/>
            <a:ext cx="2203704" cy="420624"/>
          </a:xfrm>
          <a:prstGeom prst="rect">
            <a:avLst/>
          </a:prstGeom>
          <a:noFill/>
          <a:ln/>
        </p:spPr>
        <p:txBody>
          <a:bodyPr wrap="square" lIns="0" tIns="0" rIns="0" bIns="0" rtlCol="0" anchor="t"/>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women and men</a:t>
            </a:r>
            <a:endParaRPr lang="en-US" sz="1150" dirty="0"/>
          </a:p>
        </p:txBody>
      </p:sp>
      <p:sp>
        <p:nvSpPr>
          <p:cNvPr id="9" name="Shape 6"/>
          <p:cNvSpPr/>
          <p:nvPr/>
        </p:nvSpPr>
        <p:spPr>
          <a:xfrm>
            <a:off x="3419856" y="1371600"/>
            <a:ext cx="2606040" cy="1463040"/>
          </a:xfrm>
          <a:prstGeom prst="roundRect">
            <a:avLst>
              <a:gd name="adj" fmla="val 5000"/>
            </a:avLst>
          </a:prstGeom>
          <a:solidFill>
            <a:srgbClr val="EDF2F7"/>
          </a:solidFill>
          <a:ln w="12700">
            <a:solidFill>
              <a:srgbClr val="EDF2F7"/>
            </a:solidFill>
            <a:prstDash val="solid"/>
          </a:ln>
        </p:spPr>
        <p:txBody>
          <a:bodyPr/>
          <a:lstStyle/>
          <a:p>
            <a:endParaRPr lang="en-US"/>
          </a:p>
        </p:txBody>
      </p:sp>
      <p:sp>
        <p:nvSpPr>
          <p:cNvPr id="10" name="Text 7"/>
          <p:cNvSpPr txBox="1"/>
          <p:nvPr/>
        </p:nvSpPr>
        <p:spPr>
          <a:xfrm>
            <a:off x="3621024" y="1517904"/>
            <a:ext cx="2203704" cy="713232"/>
          </a:xfrm>
          <a:prstGeom prst="rect">
            <a:avLst/>
          </a:prstGeom>
          <a:noFill/>
          <a:ln/>
        </p:spPr>
        <p:txBody>
          <a:bodyPr wrap="square" lIns="0" tIns="0" rIns="0" bIns="0" rtlCol="0" anchor="ctr"/>
          <a:lstStyle/>
          <a:p>
            <a:pPr marL="0" indent="0">
              <a:buNone/>
            </a:pPr>
            <a:r>
              <a:rPr lang="en-US" sz="3600" b="1" dirty="0">
                <a:solidFill>
                  <a:srgbClr val="1E3EAF"/>
                </a:solidFill>
                <a:latin typeface="Outfit" pitchFamily="34" charset="0"/>
                <a:ea typeface="Outfit" pitchFamily="34" charset="-122"/>
                <a:cs typeface="Outfit" pitchFamily="34" charset="-120"/>
              </a:rPr>
              <a:t>29%</a:t>
            </a:r>
            <a:endParaRPr lang="en-US" sz="3600" dirty="0"/>
          </a:p>
        </p:txBody>
      </p:sp>
      <p:sp>
        <p:nvSpPr>
          <p:cNvPr id="11" name="Text 8"/>
          <p:cNvSpPr txBox="1"/>
          <p:nvPr/>
        </p:nvSpPr>
        <p:spPr>
          <a:xfrm>
            <a:off x="3621024" y="2249424"/>
            <a:ext cx="2203704" cy="420624"/>
          </a:xfrm>
          <a:prstGeom prst="rect">
            <a:avLst/>
          </a:prstGeom>
          <a:noFill/>
          <a:ln/>
        </p:spPr>
        <p:txBody>
          <a:bodyPr wrap="square" lIns="0" tIns="0" rIns="0" bIns="0" rtlCol="0" anchor="t"/>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are parents with a child under 18 at home</a:t>
            </a:r>
            <a:endParaRPr lang="en-US" sz="1150" dirty="0"/>
          </a:p>
        </p:txBody>
      </p:sp>
      <p:sp>
        <p:nvSpPr>
          <p:cNvPr id="12" name="Shape 9"/>
          <p:cNvSpPr/>
          <p:nvPr/>
        </p:nvSpPr>
        <p:spPr>
          <a:xfrm>
            <a:off x="6199632" y="1371600"/>
            <a:ext cx="2606040" cy="1463040"/>
          </a:xfrm>
          <a:prstGeom prst="roundRect">
            <a:avLst>
              <a:gd name="adj" fmla="val 5000"/>
            </a:avLst>
          </a:prstGeom>
          <a:solidFill>
            <a:srgbClr val="D2E9FF"/>
          </a:solidFill>
          <a:ln w="12700">
            <a:solidFill>
              <a:srgbClr val="D2E9FF"/>
            </a:solidFill>
            <a:prstDash val="solid"/>
          </a:ln>
        </p:spPr>
        <p:txBody>
          <a:bodyPr/>
          <a:lstStyle/>
          <a:p>
            <a:endParaRPr lang="en-US"/>
          </a:p>
        </p:txBody>
      </p:sp>
      <p:sp>
        <p:nvSpPr>
          <p:cNvPr id="13" name="Text 10"/>
          <p:cNvSpPr txBox="1"/>
          <p:nvPr/>
        </p:nvSpPr>
        <p:spPr>
          <a:xfrm>
            <a:off x="6400800" y="1517904"/>
            <a:ext cx="2203704" cy="713232"/>
          </a:xfrm>
          <a:prstGeom prst="rect">
            <a:avLst/>
          </a:prstGeom>
          <a:noFill/>
          <a:ln/>
        </p:spPr>
        <p:txBody>
          <a:bodyPr wrap="square" lIns="0" tIns="0" rIns="0" bIns="0" rtlCol="0" anchor="ctr"/>
          <a:lstStyle/>
          <a:p>
            <a:pPr marL="0" indent="0">
              <a:buNone/>
            </a:pPr>
            <a:r>
              <a:rPr lang="en-US" sz="3600" b="1" dirty="0">
                <a:solidFill>
                  <a:srgbClr val="27277C"/>
                </a:solidFill>
                <a:latin typeface="Outfit" pitchFamily="34" charset="0"/>
                <a:ea typeface="Outfit" pitchFamily="34" charset="-122"/>
                <a:cs typeface="Outfit" pitchFamily="34" charset="-120"/>
              </a:rPr>
              <a:t>27%</a:t>
            </a:r>
            <a:endParaRPr lang="en-US" sz="3600" dirty="0"/>
          </a:p>
        </p:txBody>
      </p:sp>
      <p:sp>
        <p:nvSpPr>
          <p:cNvPr id="14" name="Text 11"/>
          <p:cNvSpPr txBox="1"/>
          <p:nvPr/>
        </p:nvSpPr>
        <p:spPr>
          <a:xfrm>
            <a:off x="6400800" y="2249424"/>
            <a:ext cx="2203704" cy="420624"/>
          </a:xfrm>
          <a:prstGeom prst="rect">
            <a:avLst/>
          </a:prstGeom>
          <a:noFill/>
          <a:ln/>
        </p:spPr>
        <p:txBody>
          <a:bodyPr wrap="square" lIns="0" tIns="0" rIns="0" bIns="0" rtlCol="0" anchor="t"/>
          <a:lstStyle/>
          <a:p>
            <a:pPr marL="0" indent="0">
              <a:lnSpc>
                <a:spcPts val="1500"/>
              </a:lnSpc>
              <a:buNone/>
            </a:pPr>
            <a:r>
              <a:rPr lang="en-US" sz="1150" dirty="0">
                <a:solidFill>
                  <a:srgbClr val="27277C"/>
                </a:solidFill>
                <a:latin typeface="Outfit" pitchFamily="34" charset="0"/>
                <a:ea typeface="Outfit" pitchFamily="34" charset="-122"/>
                <a:cs typeface="Outfit" pitchFamily="34" charset="-120"/>
              </a:rPr>
              <a:t>of households identify someone as neurodivergent</a:t>
            </a:r>
            <a:endParaRPr lang="en-US" sz="1150" dirty="0"/>
          </a:p>
        </p:txBody>
      </p:sp>
      <p:sp>
        <p:nvSpPr>
          <p:cNvPr id="15" name="Shape 12"/>
          <p:cNvSpPr/>
          <p:nvPr/>
        </p:nvSpPr>
        <p:spPr>
          <a:xfrm>
            <a:off x="8979408" y="1371600"/>
            <a:ext cx="2569464" cy="1463040"/>
          </a:xfrm>
          <a:prstGeom prst="roundRect">
            <a:avLst>
              <a:gd name="adj" fmla="val 5000"/>
            </a:avLst>
          </a:prstGeom>
          <a:solidFill>
            <a:srgbClr val="D2E9FF"/>
          </a:solidFill>
          <a:ln w="12700">
            <a:solidFill>
              <a:srgbClr val="D2E9FF"/>
            </a:solidFill>
            <a:prstDash val="solid"/>
          </a:ln>
        </p:spPr>
        <p:txBody>
          <a:bodyPr/>
          <a:lstStyle/>
          <a:p>
            <a:endParaRPr lang="en-US"/>
          </a:p>
        </p:txBody>
      </p:sp>
      <p:sp>
        <p:nvSpPr>
          <p:cNvPr id="16" name="Text 13"/>
          <p:cNvSpPr txBox="1"/>
          <p:nvPr/>
        </p:nvSpPr>
        <p:spPr>
          <a:xfrm>
            <a:off x="9180576" y="1517904"/>
            <a:ext cx="2167128" cy="713232"/>
          </a:xfrm>
          <a:prstGeom prst="rect">
            <a:avLst/>
          </a:prstGeom>
          <a:noFill/>
          <a:ln/>
        </p:spPr>
        <p:txBody>
          <a:bodyPr wrap="square" lIns="0" tIns="0" rIns="0" bIns="0" rtlCol="0" anchor="ctr"/>
          <a:lstStyle/>
          <a:p>
            <a:pPr marL="0" indent="0">
              <a:buNone/>
            </a:pPr>
            <a:r>
              <a:rPr lang="en-US" sz="3600" b="1" dirty="0">
                <a:solidFill>
                  <a:srgbClr val="27277C"/>
                </a:solidFill>
                <a:latin typeface="Outfit" pitchFamily="34" charset="0"/>
                <a:ea typeface="Outfit" pitchFamily="34" charset="-122"/>
                <a:cs typeface="Outfit" pitchFamily="34" charset="-120"/>
              </a:rPr>
              <a:t>21%</a:t>
            </a:r>
            <a:endParaRPr lang="en-US" sz="3600" dirty="0"/>
          </a:p>
        </p:txBody>
      </p:sp>
      <p:sp>
        <p:nvSpPr>
          <p:cNvPr id="17" name="Text 14"/>
          <p:cNvSpPr txBox="1"/>
          <p:nvPr/>
        </p:nvSpPr>
        <p:spPr>
          <a:xfrm>
            <a:off x="9180576" y="2249424"/>
            <a:ext cx="2167128" cy="420624"/>
          </a:xfrm>
          <a:prstGeom prst="rect">
            <a:avLst/>
          </a:prstGeom>
          <a:noFill/>
          <a:ln/>
        </p:spPr>
        <p:txBody>
          <a:bodyPr wrap="square" lIns="0" tIns="0" rIns="0" bIns="0" rtlCol="0" anchor="t"/>
          <a:lstStyle/>
          <a:p>
            <a:pPr marL="0" indent="0">
              <a:lnSpc>
                <a:spcPts val="1500"/>
              </a:lnSpc>
              <a:buNone/>
            </a:pPr>
            <a:r>
              <a:rPr lang="en-US" sz="1150" dirty="0">
                <a:solidFill>
                  <a:srgbClr val="27277C"/>
                </a:solidFill>
                <a:latin typeface="Outfit" pitchFamily="34" charset="0"/>
                <a:ea typeface="Outfit" pitchFamily="34" charset="-122"/>
                <a:cs typeface="Outfit" pitchFamily="34" charset="-120"/>
              </a:rPr>
              <a:t>of households are living with a mental health challenge</a:t>
            </a:r>
            <a:endParaRPr lang="en-US" sz="1150" dirty="0"/>
          </a:p>
        </p:txBody>
      </p:sp>
      <p:sp>
        <p:nvSpPr>
          <p:cNvPr id="18" name="Shape 15"/>
          <p:cNvSpPr/>
          <p:nvPr/>
        </p:nvSpPr>
        <p:spPr>
          <a:xfrm>
            <a:off x="640080" y="2999232"/>
            <a:ext cx="5394960" cy="1371600"/>
          </a:xfrm>
          <a:prstGeom prst="roundRect">
            <a:avLst>
              <a:gd name="adj" fmla="val 4000"/>
            </a:avLst>
          </a:prstGeom>
          <a:solidFill>
            <a:srgbClr val="EDF2F7"/>
          </a:solidFill>
          <a:ln w="12700">
            <a:solidFill>
              <a:srgbClr val="EDF2F7"/>
            </a:solidFill>
            <a:prstDash val="solid"/>
          </a:ln>
        </p:spPr>
        <p:txBody>
          <a:bodyPr/>
          <a:lstStyle/>
          <a:p>
            <a:endParaRPr lang="en-US"/>
          </a:p>
        </p:txBody>
      </p:sp>
      <p:sp>
        <p:nvSpPr>
          <p:cNvPr id="19" name="Text 16"/>
          <p:cNvSpPr txBox="1"/>
          <p:nvPr/>
        </p:nvSpPr>
        <p:spPr>
          <a:xfrm>
            <a:off x="859536" y="3127248"/>
            <a:ext cx="495604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Age bases</a:t>
            </a:r>
            <a:endParaRPr lang="en-US" sz="1400" dirty="0"/>
          </a:p>
        </p:txBody>
      </p:sp>
      <p:sp>
        <p:nvSpPr>
          <p:cNvPr id="20" name="Text 17"/>
          <p:cNvSpPr txBox="1"/>
          <p:nvPr/>
        </p:nvSpPr>
        <p:spPr>
          <a:xfrm>
            <a:off x="859536" y="3457506"/>
            <a:ext cx="4956048" cy="713232"/>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Unweighted bases are 168 respondents aged 18 to 44, 329 aged 45 to 64, and 609 aged 65 and older. Weighting corrects the skew toward older respondents, but young-adult subgroup figures should be read as which way things lean, not precisely.</a:t>
            </a:r>
            <a:endParaRPr lang="en-US" sz="1150" dirty="0"/>
          </a:p>
        </p:txBody>
      </p:sp>
      <p:sp>
        <p:nvSpPr>
          <p:cNvPr id="21" name="Shape 18"/>
          <p:cNvSpPr/>
          <p:nvPr/>
        </p:nvSpPr>
        <p:spPr>
          <a:xfrm>
            <a:off x="6199632" y="2999232"/>
            <a:ext cx="5349240" cy="1371600"/>
          </a:xfrm>
          <a:prstGeom prst="roundRect">
            <a:avLst>
              <a:gd name="adj" fmla="val 4000"/>
            </a:avLst>
          </a:prstGeom>
          <a:solidFill>
            <a:srgbClr val="D2E9FF"/>
          </a:solidFill>
          <a:ln w="12700">
            <a:solidFill>
              <a:srgbClr val="D2E9FF"/>
            </a:solidFill>
            <a:prstDash val="solid"/>
          </a:ln>
        </p:spPr>
        <p:txBody>
          <a:bodyPr/>
          <a:lstStyle/>
          <a:p>
            <a:endParaRPr lang="en-US"/>
          </a:p>
        </p:txBody>
      </p:sp>
      <p:sp>
        <p:nvSpPr>
          <p:cNvPr id="22" name="Text 19"/>
          <p:cNvSpPr txBox="1"/>
          <p:nvPr/>
        </p:nvSpPr>
        <p:spPr>
          <a:xfrm>
            <a:off x="6419088" y="3127248"/>
            <a:ext cx="49103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Engagement composition</a:t>
            </a:r>
            <a:endParaRPr lang="en-US" sz="1400" dirty="0"/>
          </a:p>
        </p:txBody>
      </p:sp>
      <p:sp>
        <p:nvSpPr>
          <p:cNvPr id="23" name="Text 20"/>
          <p:cNvSpPr txBox="1"/>
          <p:nvPr/>
        </p:nvSpPr>
        <p:spPr>
          <a:xfrm>
            <a:off x="6419088" y="3511296"/>
            <a:ext cx="4910328" cy="71323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39% describe themselves as engaged with Jewish organizations and 61% do not. Because respondents were selected at random rather than from organizational lists, the least-connected part of the community is represented in this data.</a:t>
            </a:r>
            <a:endParaRPr lang="en-US" sz="1150" dirty="0"/>
          </a:p>
        </p:txBody>
      </p:sp>
      <p:sp>
        <p:nvSpPr>
          <p:cNvPr id="24" name="Shape 21"/>
          <p:cNvSpPr/>
          <p:nvPr/>
        </p:nvSpPr>
        <p:spPr>
          <a:xfrm>
            <a:off x="640080" y="4498848"/>
            <a:ext cx="10908792" cy="512064"/>
          </a:xfrm>
          <a:prstGeom prst="roundRect">
            <a:avLst>
              <a:gd name="adj" fmla="val 8929"/>
            </a:avLst>
          </a:prstGeom>
          <a:solidFill>
            <a:srgbClr val="1E3EAF"/>
          </a:solidFill>
          <a:ln w="12700">
            <a:solidFill>
              <a:srgbClr val="1E3EAF"/>
            </a:solidFill>
            <a:prstDash val="solid"/>
          </a:ln>
        </p:spPr>
        <p:txBody>
          <a:bodyPr/>
          <a:lstStyle/>
          <a:p>
            <a:endParaRPr lang="en-US"/>
          </a:p>
        </p:txBody>
      </p:sp>
      <p:sp>
        <p:nvSpPr>
          <p:cNvPr id="25" name="Text 22"/>
          <p:cNvSpPr txBox="1"/>
          <p:nvPr/>
        </p:nvSpPr>
        <p:spPr>
          <a:xfrm>
            <a:off x="914400" y="4498848"/>
            <a:ext cx="10332720" cy="512064"/>
          </a:xfrm>
          <a:prstGeom prst="rect">
            <a:avLst/>
          </a:prstGeom>
          <a:noFill/>
          <a:ln/>
        </p:spPr>
        <p:txBody>
          <a:bodyPr wrap="square" lIns="0" tIns="0" rIns="0" bIns="0" rtlCol="0" anchor="ctr"/>
          <a:lstStyle/>
          <a:p>
            <a:pPr marL="0" indent="0">
              <a:lnSpc>
                <a:spcPts val="1800"/>
              </a:lnSpc>
              <a:buNone/>
            </a:pPr>
            <a:r>
              <a:rPr lang="en-US" sz="1250" b="1" dirty="0">
                <a:solidFill>
                  <a:srgbClr val="FFFFFF"/>
                </a:solidFill>
                <a:latin typeface="Outfit" pitchFamily="34" charset="0"/>
                <a:ea typeface="Outfit" pitchFamily="34" charset="-122"/>
                <a:cs typeface="Outfit" pitchFamily="34" charset="-120"/>
              </a:rPr>
              <a:t>A random sample is what makes these findings usable. A survey drawn from our own mailing lists would have described the people we already reach.</a:t>
            </a:r>
            <a:endParaRPr lang="en-US" sz="1250" dirty="0"/>
          </a:p>
        </p:txBody>
      </p:sp>
      <p:sp>
        <p:nvSpPr>
          <p:cNvPr id="26" name="Shape 23"/>
          <p:cNvSpPr/>
          <p:nvPr/>
        </p:nvSpPr>
        <p:spPr>
          <a:xfrm>
            <a:off x="640080" y="5138928"/>
            <a:ext cx="10908792" cy="548640"/>
          </a:xfrm>
          <a:prstGeom prst="roundRect">
            <a:avLst>
              <a:gd name="adj" fmla="val 10000"/>
            </a:avLst>
          </a:prstGeom>
          <a:solidFill>
            <a:srgbClr val="EDF2F7"/>
          </a:solidFill>
          <a:ln w="12700">
            <a:solidFill>
              <a:srgbClr val="EDF2F7"/>
            </a:solidFill>
            <a:prstDash val="solid"/>
          </a:ln>
        </p:spPr>
        <p:txBody>
          <a:bodyPr/>
          <a:lstStyle/>
          <a:p>
            <a:endParaRPr lang="en-US"/>
          </a:p>
        </p:txBody>
      </p:sp>
      <p:sp>
        <p:nvSpPr>
          <p:cNvPr id="27" name="Text 24"/>
          <p:cNvSpPr txBox="1"/>
          <p:nvPr/>
        </p:nvSpPr>
        <p:spPr>
          <a:xfrm>
            <a:off x="859536" y="5266944"/>
            <a:ext cx="10469880" cy="365760"/>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On disability and accessibility</a:t>
            </a:r>
            <a:endParaRPr lang="en-US" sz="1250" dirty="0"/>
          </a:p>
        </p:txBody>
      </p:sp>
      <p:sp>
        <p:nvSpPr>
          <p:cNvPr id="28" name="Text 25"/>
          <p:cNvSpPr txBox="1"/>
          <p:nvPr/>
        </p:nvSpPr>
        <p:spPr>
          <a:xfrm>
            <a:off x="859536" y="5650992"/>
            <a:ext cx="10469880" cy="0"/>
          </a:xfrm>
          <a:prstGeom prst="rect">
            <a:avLst/>
          </a:prstGeom>
          <a:noFill/>
          <a:ln/>
        </p:spPr>
        <p:txBody>
          <a:bodyPr wrap="square" lIns="0" tIns="0" rIns="0" bIns="0" rtlCol="0" anchor="t"/>
          <a:lstStyle/>
          <a:p>
            <a:pPr marL="0" indent="0">
              <a:lnSpc>
                <a:spcPts val="1600"/>
              </a:lnSpc>
              <a:buNone/>
            </a:pPr>
            <a:r>
              <a:rPr lang="en-US" sz="1100" dirty="0">
                <a:solidFill>
                  <a:srgbClr val="2D3748"/>
                </a:solidFill>
                <a:latin typeface="Outfit" pitchFamily="34" charset="0"/>
                <a:ea typeface="Outfit" pitchFamily="34" charset="-122"/>
                <a:cs typeface="Outfit" pitchFamily="34" charset="-120"/>
              </a:rPr>
              <a:t>64% feel treated with dignity by staff and by fellow community members in Jewish spaces, while 44% to 48% say spaces, programs and digital platforms meet their accessibility needs.</a:t>
            </a:r>
            <a:endParaRPr lang="en-US" sz="1100" dirty="0"/>
          </a:p>
        </p:txBody>
      </p:sp>
      <p:sp>
        <p:nvSpPr>
          <p:cNvPr id="29" name="Text 26"/>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2026. Demographic and accessibility modules.</a:t>
            </a:r>
            <a:endParaRPr lang="en-US" sz="8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HOW IT REACHED THE COMMUNITY</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Reaching, representing and reflecting our entire community</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554480"/>
            <a:ext cx="2606040" cy="1572768"/>
          </a:xfrm>
          <a:prstGeom prst="roundRect">
            <a:avLst>
              <a:gd name="adj" fmla="val 4651"/>
            </a:avLst>
          </a:prstGeom>
          <a:solidFill>
            <a:srgbClr val="EDF2F7"/>
          </a:solidFill>
          <a:ln w="12700">
            <a:solidFill>
              <a:srgbClr val="EDF2F7"/>
            </a:solidFill>
            <a:prstDash val="solid"/>
          </a:ln>
        </p:spPr>
        <p:txBody>
          <a:bodyPr/>
          <a:lstStyle/>
          <a:p>
            <a:endParaRPr lang="en-US"/>
          </a:p>
        </p:txBody>
      </p:sp>
      <p:sp>
        <p:nvSpPr>
          <p:cNvPr id="7" name="Text 4"/>
          <p:cNvSpPr txBox="1"/>
          <p:nvPr/>
        </p:nvSpPr>
        <p:spPr>
          <a:xfrm>
            <a:off x="841248" y="1700784"/>
            <a:ext cx="2203704" cy="731520"/>
          </a:xfrm>
          <a:prstGeom prst="rect">
            <a:avLst/>
          </a:prstGeom>
          <a:noFill/>
          <a:ln/>
        </p:spPr>
        <p:txBody>
          <a:bodyPr wrap="square" lIns="0" tIns="0" rIns="0" bIns="0" rtlCol="0" anchor="ctr"/>
          <a:lstStyle/>
          <a:p>
            <a:pPr marL="0" indent="0" algn="ctr">
              <a:buNone/>
            </a:pPr>
            <a:r>
              <a:rPr lang="en-US" sz="3800" b="1" dirty="0">
                <a:solidFill>
                  <a:srgbClr val="1E3EAF"/>
                </a:solidFill>
                <a:latin typeface="Outfit" pitchFamily="34" charset="0"/>
                <a:ea typeface="Outfit" pitchFamily="34" charset="-122"/>
                <a:cs typeface="Outfit" pitchFamily="34" charset="-120"/>
              </a:rPr>
              <a:t>1,106*</a:t>
            </a:r>
            <a:endParaRPr lang="en-US" sz="3800" dirty="0"/>
          </a:p>
        </p:txBody>
      </p:sp>
      <p:sp>
        <p:nvSpPr>
          <p:cNvPr id="8" name="Text 5"/>
          <p:cNvSpPr txBox="1"/>
          <p:nvPr/>
        </p:nvSpPr>
        <p:spPr>
          <a:xfrm>
            <a:off x="841248" y="2450592"/>
            <a:ext cx="2203704" cy="630936"/>
          </a:xfrm>
          <a:prstGeom prst="rect">
            <a:avLst/>
          </a:prstGeom>
          <a:noFill/>
          <a:ln/>
        </p:spPr>
        <p:txBody>
          <a:bodyPr wrap="square" lIns="0" tIns="0" rIns="0" bIns="0" rtlCol="0" anchor="t"/>
          <a:lstStyle/>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Jewish adults living in San Diego completed the survey, standing in for the whole community</a:t>
            </a:r>
            <a:endParaRPr lang="en-US" sz="1200" dirty="0"/>
          </a:p>
        </p:txBody>
      </p:sp>
      <p:sp>
        <p:nvSpPr>
          <p:cNvPr id="9" name="Shape 6"/>
          <p:cNvSpPr/>
          <p:nvPr/>
        </p:nvSpPr>
        <p:spPr>
          <a:xfrm>
            <a:off x="3419856" y="1554480"/>
            <a:ext cx="2606040" cy="1572768"/>
          </a:xfrm>
          <a:prstGeom prst="roundRect">
            <a:avLst>
              <a:gd name="adj" fmla="val 4651"/>
            </a:avLst>
          </a:prstGeom>
          <a:solidFill>
            <a:srgbClr val="EDF2F7"/>
          </a:solidFill>
          <a:ln w="12700">
            <a:solidFill>
              <a:srgbClr val="EDF2F7"/>
            </a:solidFill>
            <a:prstDash val="solid"/>
          </a:ln>
        </p:spPr>
        <p:txBody>
          <a:bodyPr/>
          <a:lstStyle/>
          <a:p>
            <a:endParaRPr lang="en-US"/>
          </a:p>
        </p:txBody>
      </p:sp>
      <p:sp>
        <p:nvSpPr>
          <p:cNvPr id="10" name="Text 7"/>
          <p:cNvSpPr txBox="1"/>
          <p:nvPr/>
        </p:nvSpPr>
        <p:spPr>
          <a:xfrm>
            <a:off x="3621024" y="1700784"/>
            <a:ext cx="2203704" cy="731520"/>
          </a:xfrm>
          <a:prstGeom prst="rect">
            <a:avLst/>
          </a:prstGeom>
          <a:noFill/>
          <a:ln/>
        </p:spPr>
        <p:txBody>
          <a:bodyPr wrap="square" lIns="0" tIns="0" rIns="0" bIns="0" rtlCol="0" anchor="ctr"/>
          <a:lstStyle/>
          <a:p>
            <a:pPr marL="0" indent="0" algn="ctr">
              <a:buNone/>
            </a:pPr>
            <a:r>
              <a:rPr lang="en-US" sz="3100" b="1" dirty="0">
                <a:solidFill>
                  <a:srgbClr val="1E3EAF"/>
                </a:solidFill>
                <a:latin typeface="Outfit" pitchFamily="34" charset="0"/>
                <a:ea typeface="Outfit" pitchFamily="34" charset="-122"/>
                <a:cs typeface="Outfit" pitchFamily="34" charset="-120"/>
              </a:rPr>
              <a:t>6 weeks</a:t>
            </a:r>
            <a:endParaRPr lang="en-US" sz="3100" dirty="0"/>
          </a:p>
        </p:txBody>
      </p:sp>
      <p:sp>
        <p:nvSpPr>
          <p:cNvPr id="11" name="Text 8"/>
          <p:cNvSpPr txBox="1"/>
          <p:nvPr/>
        </p:nvSpPr>
        <p:spPr>
          <a:xfrm>
            <a:off x="3621024" y="2450592"/>
            <a:ext cx="2203704" cy="512064"/>
          </a:xfrm>
          <a:prstGeom prst="rect">
            <a:avLst/>
          </a:prstGeom>
          <a:noFill/>
          <a:ln/>
        </p:spPr>
        <p:txBody>
          <a:bodyPr wrap="square" lIns="0" tIns="0" rIns="0" bIns="0" rtlCol="0" anchor="t"/>
          <a:lstStyle/>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Fielded between </a:t>
            </a:r>
          </a:p>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April 15 - May 28, 2026</a:t>
            </a:r>
            <a:endParaRPr lang="en-US" sz="1200" dirty="0"/>
          </a:p>
        </p:txBody>
      </p:sp>
      <p:sp>
        <p:nvSpPr>
          <p:cNvPr id="12" name="Shape 9"/>
          <p:cNvSpPr/>
          <p:nvPr/>
        </p:nvSpPr>
        <p:spPr>
          <a:xfrm>
            <a:off x="6199632" y="1554480"/>
            <a:ext cx="2606040" cy="1572768"/>
          </a:xfrm>
          <a:prstGeom prst="roundRect">
            <a:avLst>
              <a:gd name="adj" fmla="val 4651"/>
            </a:avLst>
          </a:prstGeom>
          <a:solidFill>
            <a:srgbClr val="EDF2F7"/>
          </a:solidFill>
          <a:ln w="12700">
            <a:solidFill>
              <a:srgbClr val="EDF2F7"/>
            </a:solidFill>
            <a:prstDash val="solid"/>
          </a:ln>
        </p:spPr>
        <p:txBody>
          <a:bodyPr/>
          <a:lstStyle/>
          <a:p>
            <a:endParaRPr lang="en-US"/>
          </a:p>
        </p:txBody>
      </p:sp>
      <p:sp>
        <p:nvSpPr>
          <p:cNvPr id="13" name="Text 10"/>
          <p:cNvSpPr txBox="1"/>
          <p:nvPr/>
        </p:nvSpPr>
        <p:spPr>
          <a:xfrm>
            <a:off x="6400800" y="1700784"/>
            <a:ext cx="2203704" cy="731520"/>
          </a:xfrm>
          <a:prstGeom prst="rect">
            <a:avLst/>
          </a:prstGeom>
          <a:noFill/>
          <a:ln/>
        </p:spPr>
        <p:txBody>
          <a:bodyPr wrap="square" lIns="0" tIns="0" rIns="0" bIns="0" rtlCol="0" anchor="ctr"/>
          <a:lstStyle/>
          <a:p>
            <a:pPr marL="0" indent="0" algn="ctr">
              <a:buNone/>
            </a:pPr>
            <a:r>
              <a:rPr lang="en-US" sz="3800" b="1" dirty="0">
                <a:solidFill>
                  <a:srgbClr val="1E3EAF"/>
                </a:solidFill>
                <a:latin typeface="Outfit" pitchFamily="34" charset="0"/>
                <a:ea typeface="Outfit" pitchFamily="34" charset="-122"/>
                <a:cs typeface="Outfit" pitchFamily="34" charset="-120"/>
              </a:rPr>
              <a:t>±3%</a:t>
            </a:r>
            <a:endParaRPr lang="en-US" sz="3800" dirty="0"/>
          </a:p>
        </p:txBody>
      </p:sp>
      <p:sp>
        <p:nvSpPr>
          <p:cNvPr id="14" name="Text 11"/>
          <p:cNvSpPr txBox="1"/>
          <p:nvPr/>
        </p:nvSpPr>
        <p:spPr>
          <a:xfrm>
            <a:off x="6400800" y="2450592"/>
            <a:ext cx="2203704" cy="512064"/>
          </a:xfrm>
          <a:prstGeom prst="rect">
            <a:avLst/>
          </a:prstGeom>
          <a:noFill/>
          <a:ln/>
        </p:spPr>
        <p:txBody>
          <a:bodyPr wrap="square" lIns="0" tIns="0" rIns="0" bIns="0" rtlCol="0" anchor="t"/>
          <a:lstStyle/>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Margin of error overall, </a:t>
            </a:r>
          </a:p>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wider for smaller groups</a:t>
            </a:r>
            <a:endParaRPr lang="en-US" sz="1200" dirty="0"/>
          </a:p>
        </p:txBody>
      </p:sp>
      <p:sp>
        <p:nvSpPr>
          <p:cNvPr id="15" name="Shape 12"/>
          <p:cNvSpPr/>
          <p:nvPr/>
        </p:nvSpPr>
        <p:spPr>
          <a:xfrm>
            <a:off x="8979408" y="1554480"/>
            <a:ext cx="2569464" cy="1572768"/>
          </a:xfrm>
          <a:prstGeom prst="roundRect">
            <a:avLst>
              <a:gd name="adj" fmla="val 4651"/>
            </a:avLst>
          </a:prstGeom>
          <a:solidFill>
            <a:srgbClr val="EDF2F7"/>
          </a:solidFill>
          <a:ln w="12700">
            <a:solidFill>
              <a:srgbClr val="EDF2F7"/>
            </a:solidFill>
            <a:prstDash val="solid"/>
          </a:ln>
        </p:spPr>
        <p:txBody>
          <a:bodyPr/>
          <a:lstStyle/>
          <a:p>
            <a:endParaRPr lang="en-US"/>
          </a:p>
        </p:txBody>
      </p:sp>
      <p:sp>
        <p:nvSpPr>
          <p:cNvPr id="16" name="Text 13"/>
          <p:cNvSpPr txBox="1"/>
          <p:nvPr/>
        </p:nvSpPr>
        <p:spPr>
          <a:xfrm>
            <a:off x="9180576" y="1700784"/>
            <a:ext cx="2167128" cy="731520"/>
          </a:xfrm>
          <a:prstGeom prst="rect">
            <a:avLst/>
          </a:prstGeom>
          <a:noFill/>
          <a:ln/>
        </p:spPr>
        <p:txBody>
          <a:bodyPr wrap="square" lIns="0" tIns="0" rIns="0" bIns="0" rtlCol="0" anchor="ctr"/>
          <a:lstStyle/>
          <a:p>
            <a:pPr marL="0" indent="0" algn="ctr">
              <a:buNone/>
            </a:pPr>
            <a:r>
              <a:rPr lang="en-US" sz="2900" b="1" dirty="0">
                <a:solidFill>
                  <a:srgbClr val="1E3EAF"/>
                </a:solidFill>
                <a:latin typeface="Outfit" pitchFamily="34" charset="0"/>
                <a:ea typeface="Outfit" pitchFamily="34" charset="-122"/>
                <a:cs typeface="Outfit" pitchFamily="34" charset="-120"/>
              </a:rPr>
              <a:t>8 Pillars</a:t>
            </a:r>
            <a:endParaRPr lang="en-US" sz="2900" dirty="0"/>
          </a:p>
        </p:txBody>
      </p:sp>
      <p:sp>
        <p:nvSpPr>
          <p:cNvPr id="17" name="Text 14"/>
          <p:cNvSpPr txBox="1"/>
          <p:nvPr/>
        </p:nvSpPr>
        <p:spPr>
          <a:xfrm>
            <a:off x="9180576" y="2450592"/>
            <a:ext cx="2167128" cy="512064"/>
          </a:xfrm>
          <a:prstGeom prst="rect">
            <a:avLst/>
          </a:prstGeom>
          <a:noFill/>
          <a:ln/>
        </p:spPr>
        <p:txBody>
          <a:bodyPr wrap="square" lIns="0" tIns="0" rIns="0" bIns="0" rtlCol="0" anchor="t"/>
          <a:lstStyle/>
          <a:p>
            <a:pPr marL="0" indent="0" algn="ctr">
              <a:lnSpc>
                <a:spcPts val="1600"/>
              </a:lnSpc>
              <a:buNone/>
            </a:pPr>
            <a:r>
              <a:rPr lang="en-US" sz="1200" dirty="0"/>
              <a:t>Of a flourishing community – </a:t>
            </a:r>
            <a:r>
              <a:rPr lang="en-US" sz="1200"/>
              <a:t>standardized nationally</a:t>
            </a:r>
            <a:endParaRPr lang="en-US" sz="1200" dirty="0"/>
          </a:p>
        </p:txBody>
      </p:sp>
      <p:sp>
        <p:nvSpPr>
          <p:cNvPr id="18" name="Shape 15"/>
          <p:cNvSpPr/>
          <p:nvPr/>
        </p:nvSpPr>
        <p:spPr>
          <a:xfrm>
            <a:off x="640080" y="3355848"/>
            <a:ext cx="5394960" cy="1463040"/>
          </a:xfrm>
          <a:prstGeom prst="roundRect">
            <a:avLst>
              <a:gd name="adj" fmla="val 3750"/>
            </a:avLst>
          </a:prstGeom>
          <a:solidFill>
            <a:srgbClr val="EDF2F7"/>
          </a:solidFill>
          <a:ln w="12700">
            <a:solidFill>
              <a:srgbClr val="EDF2F7"/>
            </a:solidFill>
            <a:prstDash val="solid"/>
          </a:ln>
        </p:spPr>
        <p:txBody>
          <a:bodyPr/>
          <a:lstStyle/>
          <a:p>
            <a:endParaRPr lang="en-US"/>
          </a:p>
        </p:txBody>
      </p:sp>
      <p:sp>
        <p:nvSpPr>
          <p:cNvPr id="19" name="Text 16"/>
          <p:cNvSpPr txBox="1"/>
          <p:nvPr/>
        </p:nvSpPr>
        <p:spPr>
          <a:xfrm>
            <a:off x="859536" y="3483864"/>
            <a:ext cx="495604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A random sample, not a mailing list</a:t>
            </a:r>
            <a:endParaRPr lang="en-US" sz="1400" dirty="0"/>
          </a:p>
        </p:txBody>
      </p:sp>
      <p:sp>
        <p:nvSpPr>
          <p:cNvPr id="20" name="Text 17"/>
          <p:cNvSpPr txBox="1"/>
          <p:nvPr/>
        </p:nvSpPr>
        <p:spPr>
          <a:xfrm>
            <a:off x="859536" y="3867912"/>
            <a:ext cx="4956048" cy="804672"/>
          </a:xfrm>
          <a:prstGeom prst="rect">
            <a:avLst/>
          </a:prstGeom>
          <a:noFill/>
          <a:ln/>
        </p:spPr>
        <p:txBody>
          <a:bodyPr wrap="square" lIns="0" tIns="0" rIns="0" bIns="0" rtlCol="0" anchor="t"/>
          <a:lstStyle/>
          <a:p>
            <a:pPr>
              <a:lnSpc>
                <a:spcPts val="1600"/>
              </a:lnSpc>
            </a:pPr>
            <a:r>
              <a:rPr lang="en-US" sz="1150" dirty="0">
                <a:solidFill>
                  <a:srgbClr val="2D3748"/>
                </a:solidFill>
                <a:latin typeface="Outfit" pitchFamily="34" charset="0"/>
                <a:ea typeface="Outfit" pitchFamily="34" charset="-122"/>
                <a:cs typeface="Outfit" pitchFamily="34" charset="-120"/>
              </a:rPr>
              <a:t>Respondents were selected at random rather than recruited from people already on our lists. That is the difference between hearing from the already-engaged and hearing from the community.</a:t>
            </a:r>
            <a:endParaRPr lang="en-US" sz="1150" dirty="0"/>
          </a:p>
        </p:txBody>
      </p:sp>
      <p:sp>
        <p:nvSpPr>
          <p:cNvPr id="21" name="Shape 18"/>
          <p:cNvSpPr/>
          <p:nvPr/>
        </p:nvSpPr>
        <p:spPr>
          <a:xfrm>
            <a:off x="6199632" y="3355848"/>
            <a:ext cx="5349240" cy="1463040"/>
          </a:xfrm>
          <a:prstGeom prst="roundRect">
            <a:avLst>
              <a:gd name="adj" fmla="val 3750"/>
            </a:avLst>
          </a:prstGeom>
          <a:solidFill>
            <a:srgbClr val="EDF2F7"/>
          </a:solidFill>
          <a:ln w="12700">
            <a:solidFill>
              <a:srgbClr val="EDF2F7"/>
            </a:solidFill>
            <a:prstDash val="solid"/>
          </a:ln>
        </p:spPr>
        <p:txBody>
          <a:bodyPr/>
          <a:lstStyle/>
          <a:p>
            <a:endParaRPr lang="en-US"/>
          </a:p>
        </p:txBody>
      </p:sp>
      <p:sp>
        <p:nvSpPr>
          <p:cNvPr id="22" name="Text 19"/>
          <p:cNvSpPr txBox="1"/>
          <p:nvPr/>
        </p:nvSpPr>
        <p:spPr>
          <a:xfrm>
            <a:off x="6419088" y="3483864"/>
            <a:ext cx="491032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*1,106 representative people, speaking for all of us</a:t>
            </a:r>
            <a:endParaRPr lang="en-US" sz="1400" dirty="0"/>
          </a:p>
        </p:txBody>
      </p:sp>
      <p:sp>
        <p:nvSpPr>
          <p:cNvPr id="23" name="Text 20"/>
          <p:cNvSpPr txBox="1"/>
          <p:nvPr/>
        </p:nvSpPr>
        <p:spPr>
          <a:xfrm>
            <a:off x="6419088" y="3867912"/>
            <a:ext cx="4910328" cy="1005840"/>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Not everyone replies at the same rate: older people answered more readily than younger ones. So, some answers count slightly more and others slightly less, until the people in the survey match the real makeup of Jewish San Diego. That is what lets 1,106 stand in for, and represent, the whole community.</a:t>
            </a:r>
            <a:endParaRPr lang="en-US" sz="1150" dirty="0"/>
          </a:p>
        </p:txBody>
      </p:sp>
      <p:sp>
        <p:nvSpPr>
          <p:cNvPr id="24" name="Shape 21"/>
          <p:cNvSpPr/>
          <p:nvPr/>
        </p:nvSpPr>
        <p:spPr>
          <a:xfrm>
            <a:off x="640080" y="4956048"/>
            <a:ext cx="10908792" cy="804672"/>
          </a:xfrm>
          <a:prstGeom prst="roundRect">
            <a:avLst>
              <a:gd name="adj" fmla="val 6818"/>
            </a:avLst>
          </a:prstGeom>
          <a:solidFill>
            <a:srgbClr val="D2E9FF"/>
          </a:solidFill>
          <a:ln w="12700">
            <a:solidFill>
              <a:srgbClr val="D2E9FF"/>
            </a:solidFill>
            <a:prstDash val="solid"/>
          </a:ln>
        </p:spPr>
        <p:txBody>
          <a:bodyPr/>
          <a:lstStyle/>
          <a:p>
            <a:endParaRPr lang="en-US"/>
          </a:p>
        </p:txBody>
      </p:sp>
      <p:sp>
        <p:nvSpPr>
          <p:cNvPr id="25" name="Text 22"/>
          <p:cNvSpPr txBox="1"/>
          <p:nvPr/>
        </p:nvSpPr>
        <p:spPr>
          <a:xfrm>
            <a:off x="914400" y="4956048"/>
            <a:ext cx="10332720" cy="804672"/>
          </a:xfrm>
          <a:prstGeom prst="rect">
            <a:avLst/>
          </a:prstGeom>
          <a:noFill/>
          <a:ln/>
        </p:spPr>
        <p:txBody>
          <a:bodyPr wrap="square" lIns="0" tIns="0" rIns="0" bIns="0" rtlCol="0" anchor="ctr"/>
          <a:lstStyle/>
          <a:p>
            <a:pPr marL="0" indent="0">
              <a:lnSpc>
                <a:spcPts val="1800"/>
              </a:lnSpc>
              <a:buNone/>
            </a:pPr>
            <a:r>
              <a:rPr lang="en-US" sz="1250" b="1" dirty="0">
                <a:solidFill>
                  <a:srgbClr val="27277C"/>
                </a:solidFill>
                <a:latin typeface="Outfit" pitchFamily="34" charset="0"/>
                <a:ea typeface="Outfit" pitchFamily="34" charset="-122"/>
                <a:cs typeface="Outfit" pitchFamily="34" charset="-120"/>
              </a:rPr>
              <a:t>Six in ten of the people who answered told us they are not engaged with Jewish organizations. That is the point of a random sample: the people who are hardest for us to reach are in this data.</a:t>
            </a:r>
            <a:endParaRPr lang="en-US" sz="1250" dirty="0"/>
          </a:p>
        </p:txBody>
      </p:sp>
      <p:sp>
        <p:nvSpPr>
          <p:cNvPr id="26" name="Text 23"/>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N=1,106 interviews, April 15 to May 28, 2026. Overall margin of error ±3%.</a:t>
            </a:r>
            <a:endParaRPr lang="en-US" sz="8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WHAT THE PULSE ASKS ABOUT</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a:solidFill>
                  <a:srgbClr val="1E3EAF"/>
                </a:solidFill>
                <a:latin typeface="Outfit" pitchFamily="34" charset="0"/>
                <a:ea typeface="Outfit" pitchFamily="34" charset="-122"/>
                <a:cs typeface="Outfit" pitchFamily="34" charset="-120"/>
              </a:rPr>
              <a:t>Eight pillars </a:t>
            </a:r>
            <a:r>
              <a:rPr lang="en-US" sz="2900" b="1" dirty="0">
                <a:solidFill>
                  <a:srgbClr val="1E3EAF"/>
                </a:solidFill>
                <a:latin typeface="Outfit" pitchFamily="34" charset="0"/>
                <a:ea typeface="Outfit" pitchFamily="34" charset="-122"/>
                <a:cs typeface="Outfit" pitchFamily="34" charset="-120"/>
              </a:rPr>
              <a:t>of a community that is flourishing</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10881360" cy="45720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The survey asks how the community around you is doing, across eight pillars developed by Jewish Federations of North America.</a:t>
            </a:r>
          </a:p>
          <a:p>
            <a:pPr marL="0" indent="0">
              <a:lnSpc>
                <a:spcPts val="1900"/>
              </a:lnSpc>
              <a:buNone/>
            </a:pPr>
            <a:r>
              <a:rPr lang="en-US" sz="1300" dirty="0">
                <a:solidFill>
                  <a:srgbClr val="718096"/>
                </a:solidFill>
                <a:latin typeface="Outfit" pitchFamily="34" charset="0"/>
                <a:ea typeface="Outfit" pitchFamily="34" charset="-122"/>
              </a:rPr>
              <a:t>The list below is ordered by how each pillar ranked in the final analysis. </a:t>
            </a:r>
            <a:endParaRPr lang="en-US" sz="1300" dirty="0"/>
          </a:p>
        </p:txBody>
      </p:sp>
      <p:sp>
        <p:nvSpPr>
          <p:cNvPr id="7" name="Shape 4"/>
          <p:cNvSpPr/>
          <p:nvPr/>
        </p:nvSpPr>
        <p:spPr>
          <a:xfrm>
            <a:off x="640080" y="2011680"/>
            <a:ext cx="2606040" cy="1645920"/>
          </a:xfrm>
          <a:prstGeom prst="roundRect">
            <a:avLst>
              <a:gd name="adj" fmla="val 3889"/>
            </a:avLst>
          </a:prstGeom>
          <a:solidFill>
            <a:srgbClr val="EDF2F7"/>
          </a:solidFill>
          <a:ln w="12700">
            <a:solidFill>
              <a:srgbClr val="EDF2F7"/>
            </a:solidFill>
            <a:prstDash val="solid"/>
          </a:ln>
        </p:spPr>
        <p:txBody>
          <a:bodyPr/>
          <a:lstStyle/>
          <a:p>
            <a:endParaRPr lang="en-US"/>
          </a:p>
        </p:txBody>
      </p:sp>
      <p:sp>
        <p:nvSpPr>
          <p:cNvPr id="8" name="Shape 5"/>
          <p:cNvSpPr/>
          <p:nvPr/>
        </p:nvSpPr>
        <p:spPr>
          <a:xfrm>
            <a:off x="859536" y="2231136"/>
            <a:ext cx="475488" cy="475488"/>
          </a:xfrm>
          <a:prstGeom prst="ellipse">
            <a:avLst/>
          </a:prstGeom>
          <a:solidFill>
            <a:srgbClr val="1C88ED"/>
          </a:solidFill>
          <a:ln w="12700">
            <a:solidFill>
              <a:srgbClr val="1C88ED"/>
            </a:solidFill>
            <a:prstDash val="solid"/>
          </a:ln>
        </p:spPr>
        <p:txBody>
          <a:bodyPr/>
          <a:lstStyle/>
          <a:p>
            <a:endParaRPr lang="en-US"/>
          </a:p>
        </p:txBody>
      </p:sp>
      <p:sp>
        <p:nvSpPr>
          <p:cNvPr id="9" name="Text 6"/>
          <p:cNvSpPr txBox="1"/>
          <p:nvPr/>
        </p:nvSpPr>
        <p:spPr>
          <a:xfrm>
            <a:off x="859536" y="2231136"/>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1</a:t>
            </a:r>
            <a:endParaRPr lang="en-US" sz="1700" dirty="0"/>
          </a:p>
        </p:txBody>
      </p:sp>
      <p:sp>
        <p:nvSpPr>
          <p:cNvPr id="10" name="Text 7"/>
          <p:cNvSpPr txBox="1"/>
          <p:nvPr/>
        </p:nvSpPr>
        <p:spPr>
          <a:xfrm>
            <a:off x="1463040" y="2231136"/>
            <a:ext cx="1645920" cy="475488"/>
          </a:xfrm>
          <a:prstGeom prst="rect">
            <a:avLst/>
          </a:prstGeom>
          <a:noFill/>
          <a:ln/>
        </p:spPr>
        <p:txBody>
          <a:bodyPr wrap="square" lIns="0" tIns="0" rIns="0" bIns="0" rtlCol="0" anchor="ctr"/>
          <a:lstStyle/>
          <a:p>
            <a:pPr marL="0" indent="0">
              <a:buNone/>
            </a:pPr>
            <a:r>
              <a:rPr lang="en-US" sz="1700" b="1" dirty="0">
                <a:solidFill>
                  <a:srgbClr val="1E3EAF"/>
                </a:solidFill>
                <a:latin typeface="Outfit" pitchFamily="34" charset="0"/>
                <a:ea typeface="Outfit" pitchFamily="34" charset="-122"/>
                <a:cs typeface="Outfit" pitchFamily="34" charset="-120"/>
              </a:rPr>
              <a:t>Connected</a:t>
            </a:r>
            <a:endParaRPr lang="en-US" sz="1700" dirty="0"/>
          </a:p>
        </p:txBody>
      </p:sp>
      <p:sp>
        <p:nvSpPr>
          <p:cNvPr id="11" name="Text 8"/>
          <p:cNvSpPr txBox="1"/>
          <p:nvPr/>
        </p:nvSpPr>
        <p:spPr>
          <a:xfrm>
            <a:off x="859536" y="2834640"/>
            <a:ext cx="2194560" cy="694944"/>
          </a:xfrm>
          <a:prstGeom prst="rect">
            <a:avLst/>
          </a:prstGeom>
          <a:noFill/>
          <a:ln/>
        </p:spPr>
        <p:txBody>
          <a:bodyPr wrap="square" lIns="0" tIns="0" rIns="0" bIns="0" rtlCol="0" anchor="t"/>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Tied to Israel and to Jews around the world.</a:t>
            </a:r>
            <a:endParaRPr lang="en-US" sz="1100" dirty="0"/>
          </a:p>
        </p:txBody>
      </p:sp>
      <p:sp>
        <p:nvSpPr>
          <p:cNvPr id="12" name="Shape 9"/>
          <p:cNvSpPr/>
          <p:nvPr/>
        </p:nvSpPr>
        <p:spPr>
          <a:xfrm>
            <a:off x="3447288" y="2011680"/>
            <a:ext cx="2606040" cy="1645920"/>
          </a:xfrm>
          <a:prstGeom prst="roundRect">
            <a:avLst>
              <a:gd name="adj" fmla="val 3889"/>
            </a:avLst>
          </a:prstGeom>
          <a:solidFill>
            <a:srgbClr val="EDF2F7"/>
          </a:solidFill>
          <a:ln w="12700">
            <a:solidFill>
              <a:srgbClr val="EDF2F7"/>
            </a:solidFill>
            <a:prstDash val="solid"/>
          </a:ln>
        </p:spPr>
        <p:txBody>
          <a:bodyPr/>
          <a:lstStyle/>
          <a:p>
            <a:endParaRPr lang="en-US"/>
          </a:p>
        </p:txBody>
      </p:sp>
      <p:sp>
        <p:nvSpPr>
          <p:cNvPr id="13" name="Shape 10"/>
          <p:cNvSpPr/>
          <p:nvPr/>
        </p:nvSpPr>
        <p:spPr>
          <a:xfrm>
            <a:off x="3666744" y="2231136"/>
            <a:ext cx="475488" cy="475488"/>
          </a:xfrm>
          <a:prstGeom prst="ellipse">
            <a:avLst/>
          </a:prstGeom>
          <a:solidFill>
            <a:srgbClr val="1C88ED"/>
          </a:solidFill>
          <a:ln w="12700">
            <a:solidFill>
              <a:srgbClr val="1C88ED"/>
            </a:solidFill>
            <a:prstDash val="solid"/>
          </a:ln>
        </p:spPr>
        <p:txBody>
          <a:bodyPr/>
          <a:lstStyle/>
          <a:p>
            <a:endParaRPr lang="en-US"/>
          </a:p>
        </p:txBody>
      </p:sp>
      <p:sp>
        <p:nvSpPr>
          <p:cNvPr id="14" name="Text 11"/>
          <p:cNvSpPr txBox="1"/>
          <p:nvPr/>
        </p:nvSpPr>
        <p:spPr>
          <a:xfrm>
            <a:off x="3666744" y="2231136"/>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2</a:t>
            </a:r>
            <a:endParaRPr lang="en-US" sz="1700" dirty="0"/>
          </a:p>
        </p:txBody>
      </p:sp>
      <p:sp>
        <p:nvSpPr>
          <p:cNvPr id="15" name="Text 12"/>
          <p:cNvSpPr txBox="1"/>
          <p:nvPr/>
        </p:nvSpPr>
        <p:spPr>
          <a:xfrm>
            <a:off x="4270248" y="2231136"/>
            <a:ext cx="1645920" cy="475488"/>
          </a:xfrm>
          <a:prstGeom prst="rect">
            <a:avLst/>
          </a:prstGeom>
          <a:noFill/>
          <a:ln/>
        </p:spPr>
        <p:txBody>
          <a:bodyPr wrap="square" lIns="0" tIns="0" rIns="0" bIns="0" rtlCol="0" anchor="ctr"/>
          <a:lstStyle/>
          <a:p>
            <a:pPr marL="0" indent="0">
              <a:buNone/>
            </a:pPr>
            <a:r>
              <a:rPr lang="en-US" sz="1700" b="1" dirty="0">
                <a:solidFill>
                  <a:srgbClr val="1E3EAF"/>
                </a:solidFill>
                <a:latin typeface="Outfit" pitchFamily="34" charset="0"/>
                <a:ea typeface="Outfit" pitchFamily="34" charset="-122"/>
                <a:cs typeface="Outfit" pitchFamily="34" charset="-120"/>
              </a:rPr>
              <a:t>Active</a:t>
            </a:r>
            <a:endParaRPr lang="en-US" sz="1700" dirty="0"/>
          </a:p>
        </p:txBody>
      </p:sp>
      <p:sp>
        <p:nvSpPr>
          <p:cNvPr id="16" name="Text 13"/>
          <p:cNvSpPr txBox="1"/>
          <p:nvPr/>
        </p:nvSpPr>
        <p:spPr>
          <a:xfrm>
            <a:off x="3666744" y="2834640"/>
            <a:ext cx="2194560" cy="694944"/>
          </a:xfrm>
          <a:prstGeom prst="rect">
            <a:avLst/>
          </a:prstGeom>
          <a:noFill/>
          <a:ln/>
        </p:spPr>
        <p:txBody>
          <a:bodyPr wrap="square" lIns="0" tIns="0" rIns="0" bIns="0" rtlCol="0" anchor="t"/>
          <a:lstStyle/>
          <a:p>
            <a:pPr algn="ctr">
              <a:lnSpc>
                <a:spcPts val="1500"/>
              </a:lnSpc>
            </a:pPr>
            <a:r>
              <a:rPr lang="en-US" sz="1100" dirty="0">
                <a:solidFill>
                  <a:srgbClr val="2D3748"/>
                </a:solidFill>
                <a:latin typeface="Outfit" pitchFamily="34" charset="0"/>
                <a:ea typeface="Outfit" pitchFamily="34" charset="-122"/>
                <a:cs typeface="Outfit" pitchFamily="34" charset="-120"/>
              </a:rPr>
              <a:t>Advocating for Jewish causes in the wider world.</a:t>
            </a:r>
            <a:endParaRPr lang="en-US" sz="1100" dirty="0"/>
          </a:p>
          <a:p>
            <a:pPr marL="0" indent="0">
              <a:lnSpc>
                <a:spcPts val="1500"/>
              </a:lnSpc>
              <a:buNone/>
            </a:pPr>
            <a:endParaRPr lang="en-US" sz="1100" dirty="0"/>
          </a:p>
        </p:txBody>
      </p:sp>
      <p:sp>
        <p:nvSpPr>
          <p:cNvPr id="17" name="Shape 14"/>
          <p:cNvSpPr/>
          <p:nvPr/>
        </p:nvSpPr>
        <p:spPr>
          <a:xfrm>
            <a:off x="6254496" y="2011680"/>
            <a:ext cx="2606040" cy="1645920"/>
          </a:xfrm>
          <a:prstGeom prst="roundRect">
            <a:avLst>
              <a:gd name="adj" fmla="val 3889"/>
            </a:avLst>
          </a:prstGeom>
          <a:solidFill>
            <a:srgbClr val="EDF2F7"/>
          </a:solidFill>
          <a:ln w="12700">
            <a:solidFill>
              <a:srgbClr val="EDF2F7"/>
            </a:solidFill>
            <a:prstDash val="solid"/>
          </a:ln>
        </p:spPr>
        <p:txBody>
          <a:bodyPr/>
          <a:lstStyle/>
          <a:p>
            <a:endParaRPr lang="en-US"/>
          </a:p>
        </p:txBody>
      </p:sp>
      <p:sp>
        <p:nvSpPr>
          <p:cNvPr id="18" name="Shape 15"/>
          <p:cNvSpPr/>
          <p:nvPr/>
        </p:nvSpPr>
        <p:spPr>
          <a:xfrm>
            <a:off x="6473952" y="2231136"/>
            <a:ext cx="475488" cy="475488"/>
          </a:xfrm>
          <a:prstGeom prst="ellipse">
            <a:avLst/>
          </a:prstGeom>
          <a:solidFill>
            <a:srgbClr val="1C88ED"/>
          </a:solidFill>
          <a:ln w="12700">
            <a:solidFill>
              <a:srgbClr val="1C88ED"/>
            </a:solidFill>
            <a:prstDash val="solid"/>
          </a:ln>
        </p:spPr>
        <p:txBody>
          <a:bodyPr/>
          <a:lstStyle/>
          <a:p>
            <a:endParaRPr lang="en-US"/>
          </a:p>
        </p:txBody>
      </p:sp>
      <p:sp>
        <p:nvSpPr>
          <p:cNvPr id="19" name="Text 16"/>
          <p:cNvSpPr txBox="1"/>
          <p:nvPr/>
        </p:nvSpPr>
        <p:spPr>
          <a:xfrm>
            <a:off x="6473952" y="2231136"/>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3</a:t>
            </a:r>
            <a:endParaRPr lang="en-US" sz="1700" dirty="0"/>
          </a:p>
        </p:txBody>
      </p:sp>
      <p:sp>
        <p:nvSpPr>
          <p:cNvPr id="20" name="Text 17"/>
          <p:cNvSpPr txBox="1"/>
          <p:nvPr/>
        </p:nvSpPr>
        <p:spPr>
          <a:xfrm>
            <a:off x="7077456" y="2231136"/>
            <a:ext cx="1645920" cy="475488"/>
          </a:xfrm>
          <a:prstGeom prst="rect">
            <a:avLst/>
          </a:prstGeom>
          <a:noFill/>
          <a:ln/>
        </p:spPr>
        <p:txBody>
          <a:bodyPr wrap="square" lIns="0" tIns="0" rIns="0" bIns="0" rtlCol="0" anchor="ctr"/>
          <a:lstStyle/>
          <a:p>
            <a:pPr marL="0" indent="0">
              <a:buNone/>
            </a:pPr>
            <a:r>
              <a:rPr lang="en-US" sz="1700" b="1" dirty="0">
                <a:solidFill>
                  <a:srgbClr val="1E3EAF"/>
                </a:solidFill>
                <a:latin typeface="Outfit" pitchFamily="34" charset="0"/>
                <a:ea typeface="Outfit" pitchFamily="34" charset="-122"/>
                <a:cs typeface="Outfit" pitchFamily="34" charset="-120"/>
              </a:rPr>
              <a:t>Safety</a:t>
            </a:r>
            <a:endParaRPr lang="en-US" sz="1700" dirty="0"/>
          </a:p>
        </p:txBody>
      </p:sp>
      <p:sp>
        <p:nvSpPr>
          <p:cNvPr id="21" name="Text 18"/>
          <p:cNvSpPr txBox="1"/>
          <p:nvPr/>
        </p:nvSpPr>
        <p:spPr>
          <a:xfrm>
            <a:off x="6473952" y="2834640"/>
            <a:ext cx="2194560" cy="694944"/>
          </a:xfrm>
          <a:prstGeom prst="rect">
            <a:avLst/>
          </a:prstGeom>
          <a:noFill/>
          <a:ln/>
        </p:spPr>
        <p:txBody>
          <a:bodyPr wrap="square" lIns="0" tIns="0" rIns="0" bIns="0" rtlCol="0" anchor="t"/>
          <a:lstStyle/>
          <a:p>
            <a:pPr algn="ctr">
              <a:lnSpc>
                <a:spcPts val="1500"/>
              </a:lnSpc>
            </a:pPr>
            <a:r>
              <a:rPr lang="en-US" sz="1100" dirty="0">
                <a:solidFill>
                  <a:srgbClr val="2D3748"/>
                </a:solidFill>
                <a:latin typeface="Outfit" pitchFamily="34" charset="0"/>
                <a:ea typeface="Outfit" pitchFamily="34" charset="-122"/>
                <a:cs typeface="Outfit" pitchFamily="34" charset="-120"/>
              </a:rPr>
              <a:t>Feeling secure, personally and communally.</a:t>
            </a:r>
            <a:endParaRPr lang="en-US" sz="1100" dirty="0"/>
          </a:p>
        </p:txBody>
      </p:sp>
      <p:sp>
        <p:nvSpPr>
          <p:cNvPr id="22" name="Shape 19"/>
          <p:cNvSpPr/>
          <p:nvPr/>
        </p:nvSpPr>
        <p:spPr>
          <a:xfrm>
            <a:off x="9061704" y="2011680"/>
            <a:ext cx="2606040" cy="1645920"/>
          </a:xfrm>
          <a:prstGeom prst="roundRect">
            <a:avLst>
              <a:gd name="adj" fmla="val 3889"/>
            </a:avLst>
          </a:prstGeom>
          <a:solidFill>
            <a:srgbClr val="EDF2F7"/>
          </a:solidFill>
          <a:ln w="12700">
            <a:solidFill>
              <a:srgbClr val="EDF2F7"/>
            </a:solidFill>
            <a:prstDash val="solid"/>
          </a:ln>
        </p:spPr>
        <p:txBody>
          <a:bodyPr/>
          <a:lstStyle/>
          <a:p>
            <a:endParaRPr lang="en-US"/>
          </a:p>
        </p:txBody>
      </p:sp>
      <p:sp>
        <p:nvSpPr>
          <p:cNvPr id="23" name="Shape 20"/>
          <p:cNvSpPr/>
          <p:nvPr/>
        </p:nvSpPr>
        <p:spPr>
          <a:xfrm>
            <a:off x="9281160" y="2231136"/>
            <a:ext cx="475488" cy="475488"/>
          </a:xfrm>
          <a:prstGeom prst="ellipse">
            <a:avLst/>
          </a:prstGeom>
          <a:solidFill>
            <a:srgbClr val="1C88ED"/>
          </a:solidFill>
          <a:ln w="12700">
            <a:solidFill>
              <a:srgbClr val="1C88ED"/>
            </a:solidFill>
            <a:prstDash val="solid"/>
          </a:ln>
        </p:spPr>
        <p:txBody>
          <a:bodyPr/>
          <a:lstStyle/>
          <a:p>
            <a:endParaRPr lang="en-US"/>
          </a:p>
        </p:txBody>
      </p:sp>
      <p:sp>
        <p:nvSpPr>
          <p:cNvPr id="24" name="Text 21"/>
          <p:cNvSpPr txBox="1"/>
          <p:nvPr/>
        </p:nvSpPr>
        <p:spPr>
          <a:xfrm>
            <a:off x="9281160" y="2231136"/>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4</a:t>
            </a:r>
            <a:endParaRPr lang="en-US" sz="1700" dirty="0"/>
          </a:p>
        </p:txBody>
      </p:sp>
      <p:sp>
        <p:nvSpPr>
          <p:cNvPr id="25" name="Text 22"/>
          <p:cNvSpPr txBox="1"/>
          <p:nvPr/>
        </p:nvSpPr>
        <p:spPr>
          <a:xfrm>
            <a:off x="9884664" y="2231136"/>
            <a:ext cx="1645920" cy="475488"/>
          </a:xfrm>
          <a:prstGeom prst="rect">
            <a:avLst/>
          </a:prstGeom>
          <a:noFill/>
          <a:ln/>
        </p:spPr>
        <p:txBody>
          <a:bodyPr wrap="square" lIns="0" tIns="0" rIns="0" bIns="0" rtlCol="0" anchor="ctr"/>
          <a:lstStyle/>
          <a:p>
            <a:pPr marL="0" indent="0">
              <a:buNone/>
            </a:pPr>
            <a:r>
              <a:rPr lang="en-US" sz="1700" b="1" dirty="0">
                <a:solidFill>
                  <a:srgbClr val="1E3EAF"/>
                </a:solidFill>
                <a:latin typeface="Outfit" pitchFamily="34" charset="0"/>
                <a:ea typeface="Outfit" pitchFamily="34" charset="-122"/>
                <a:cs typeface="Outfit" pitchFamily="34" charset="-120"/>
              </a:rPr>
              <a:t>Belonging</a:t>
            </a:r>
            <a:endParaRPr lang="en-US" sz="1700" dirty="0"/>
          </a:p>
        </p:txBody>
      </p:sp>
      <p:sp>
        <p:nvSpPr>
          <p:cNvPr id="26" name="Text 23"/>
          <p:cNvSpPr txBox="1"/>
          <p:nvPr/>
        </p:nvSpPr>
        <p:spPr>
          <a:xfrm>
            <a:off x="9281160" y="2834640"/>
            <a:ext cx="2194560" cy="694944"/>
          </a:xfrm>
          <a:prstGeom prst="rect">
            <a:avLst/>
          </a:prstGeom>
          <a:noFill/>
          <a:ln/>
        </p:spPr>
        <p:txBody>
          <a:bodyPr wrap="square" lIns="0" tIns="0" rIns="0" bIns="0" rtlCol="0" anchor="t"/>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Being here as your whole self.</a:t>
            </a:r>
            <a:endParaRPr lang="en-US" sz="1100" dirty="0"/>
          </a:p>
        </p:txBody>
      </p:sp>
      <p:sp>
        <p:nvSpPr>
          <p:cNvPr id="27" name="Shape 24"/>
          <p:cNvSpPr/>
          <p:nvPr/>
        </p:nvSpPr>
        <p:spPr>
          <a:xfrm>
            <a:off x="640080" y="3886200"/>
            <a:ext cx="2606040" cy="1645920"/>
          </a:xfrm>
          <a:prstGeom prst="roundRect">
            <a:avLst>
              <a:gd name="adj" fmla="val 3889"/>
            </a:avLst>
          </a:prstGeom>
          <a:solidFill>
            <a:srgbClr val="EDF2F7"/>
          </a:solidFill>
          <a:ln w="12700">
            <a:solidFill>
              <a:srgbClr val="EDF2F7"/>
            </a:solidFill>
            <a:prstDash val="solid"/>
          </a:ln>
        </p:spPr>
        <p:txBody>
          <a:bodyPr/>
          <a:lstStyle/>
          <a:p>
            <a:endParaRPr lang="en-US"/>
          </a:p>
        </p:txBody>
      </p:sp>
      <p:sp>
        <p:nvSpPr>
          <p:cNvPr id="28" name="Shape 25"/>
          <p:cNvSpPr/>
          <p:nvPr/>
        </p:nvSpPr>
        <p:spPr>
          <a:xfrm>
            <a:off x="859536" y="4105656"/>
            <a:ext cx="475488" cy="475488"/>
          </a:xfrm>
          <a:prstGeom prst="ellipse">
            <a:avLst/>
          </a:prstGeom>
          <a:solidFill>
            <a:srgbClr val="1C88ED"/>
          </a:solidFill>
          <a:ln w="12700">
            <a:solidFill>
              <a:srgbClr val="1C88ED"/>
            </a:solidFill>
            <a:prstDash val="solid"/>
          </a:ln>
        </p:spPr>
        <p:txBody>
          <a:bodyPr/>
          <a:lstStyle/>
          <a:p>
            <a:endParaRPr lang="en-US"/>
          </a:p>
        </p:txBody>
      </p:sp>
      <p:sp>
        <p:nvSpPr>
          <p:cNvPr id="29" name="Text 26"/>
          <p:cNvSpPr txBox="1"/>
          <p:nvPr/>
        </p:nvSpPr>
        <p:spPr>
          <a:xfrm>
            <a:off x="859536" y="4105656"/>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5</a:t>
            </a:r>
            <a:endParaRPr lang="en-US" sz="1700" dirty="0"/>
          </a:p>
        </p:txBody>
      </p:sp>
      <p:sp>
        <p:nvSpPr>
          <p:cNvPr id="30" name="Text 27"/>
          <p:cNvSpPr txBox="1"/>
          <p:nvPr/>
        </p:nvSpPr>
        <p:spPr>
          <a:xfrm>
            <a:off x="1463040" y="4105656"/>
            <a:ext cx="1645920" cy="475488"/>
          </a:xfrm>
          <a:prstGeom prst="rect">
            <a:avLst/>
          </a:prstGeom>
          <a:noFill/>
          <a:ln/>
        </p:spPr>
        <p:txBody>
          <a:bodyPr wrap="square" lIns="0" tIns="0" rIns="0" bIns="0" rtlCol="0" anchor="ctr"/>
          <a:lstStyle/>
          <a:p>
            <a:pPr marL="0" indent="0">
              <a:buNone/>
            </a:pPr>
            <a:r>
              <a:rPr lang="en-US" sz="1700" b="1" dirty="0">
                <a:solidFill>
                  <a:srgbClr val="1E3EAF"/>
                </a:solidFill>
                <a:latin typeface="Outfit" pitchFamily="34" charset="0"/>
                <a:ea typeface="Outfit" pitchFamily="34" charset="-122"/>
                <a:cs typeface="Outfit" pitchFamily="34" charset="-120"/>
              </a:rPr>
              <a:t>Engaged</a:t>
            </a:r>
            <a:endParaRPr lang="en-US" sz="1700" dirty="0"/>
          </a:p>
        </p:txBody>
      </p:sp>
      <p:sp>
        <p:nvSpPr>
          <p:cNvPr id="31" name="Text 28"/>
          <p:cNvSpPr txBox="1"/>
          <p:nvPr/>
        </p:nvSpPr>
        <p:spPr>
          <a:xfrm>
            <a:off x="859536" y="4709160"/>
            <a:ext cx="2194560" cy="694944"/>
          </a:xfrm>
          <a:prstGeom prst="rect">
            <a:avLst/>
          </a:prstGeom>
          <a:noFill/>
          <a:ln/>
        </p:spPr>
        <p:txBody>
          <a:bodyPr wrap="square" lIns="0" tIns="0" rIns="0" bIns="0" rtlCol="0" anchor="t"/>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Taking part in Jewish life.</a:t>
            </a:r>
            <a:endParaRPr lang="en-US" sz="1100" dirty="0"/>
          </a:p>
        </p:txBody>
      </p:sp>
      <p:sp>
        <p:nvSpPr>
          <p:cNvPr id="32" name="Shape 29"/>
          <p:cNvSpPr/>
          <p:nvPr/>
        </p:nvSpPr>
        <p:spPr>
          <a:xfrm>
            <a:off x="3447288" y="3886200"/>
            <a:ext cx="2606040" cy="1645920"/>
          </a:xfrm>
          <a:prstGeom prst="roundRect">
            <a:avLst>
              <a:gd name="adj" fmla="val 3889"/>
            </a:avLst>
          </a:prstGeom>
          <a:solidFill>
            <a:srgbClr val="EDF2F7"/>
          </a:solidFill>
          <a:ln w="12700">
            <a:solidFill>
              <a:srgbClr val="EDF2F7"/>
            </a:solidFill>
            <a:prstDash val="solid"/>
          </a:ln>
        </p:spPr>
        <p:txBody>
          <a:bodyPr/>
          <a:lstStyle/>
          <a:p>
            <a:endParaRPr lang="en-US"/>
          </a:p>
        </p:txBody>
      </p:sp>
      <p:sp>
        <p:nvSpPr>
          <p:cNvPr id="33" name="Shape 30"/>
          <p:cNvSpPr/>
          <p:nvPr/>
        </p:nvSpPr>
        <p:spPr>
          <a:xfrm>
            <a:off x="3666744" y="4105656"/>
            <a:ext cx="475488" cy="475488"/>
          </a:xfrm>
          <a:prstGeom prst="ellipse">
            <a:avLst/>
          </a:prstGeom>
          <a:solidFill>
            <a:srgbClr val="1C88ED"/>
          </a:solidFill>
          <a:ln w="12700">
            <a:solidFill>
              <a:srgbClr val="1C88ED"/>
            </a:solidFill>
            <a:prstDash val="solid"/>
          </a:ln>
        </p:spPr>
        <p:txBody>
          <a:bodyPr/>
          <a:lstStyle/>
          <a:p>
            <a:endParaRPr lang="en-US"/>
          </a:p>
        </p:txBody>
      </p:sp>
      <p:sp>
        <p:nvSpPr>
          <p:cNvPr id="34" name="Text 31"/>
          <p:cNvSpPr txBox="1"/>
          <p:nvPr/>
        </p:nvSpPr>
        <p:spPr>
          <a:xfrm>
            <a:off x="3666744" y="4105656"/>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6</a:t>
            </a:r>
            <a:endParaRPr lang="en-US" sz="1700" dirty="0"/>
          </a:p>
        </p:txBody>
      </p:sp>
      <p:sp>
        <p:nvSpPr>
          <p:cNvPr id="35" name="Text 32"/>
          <p:cNvSpPr txBox="1"/>
          <p:nvPr/>
        </p:nvSpPr>
        <p:spPr>
          <a:xfrm>
            <a:off x="4270248" y="4105656"/>
            <a:ext cx="1645920" cy="475488"/>
          </a:xfrm>
          <a:prstGeom prst="rect">
            <a:avLst/>
          </a:prstGeom>
          <a:noFill/>
          <a:ln/>
        </p:spPr>
        <p:txBody>
          <a:bodyPr wrap="square" lIns="0" tIns="0" rIns="0" bIns="0" rtlCol="0" anchor="ctr"/>
          <a:lstStyle/>
          <a:p>
            <a:pPr marL="0" indent="0">
              <a:buNone/>
            </a:pPr>
            <a:r>
              <a:rPr lang="en-US" sz="1700" b="1" dirty="0">
                <a:solidFill>
                  <a:srgbClr val="1E3EAF"/>
                </a:solidFill>
                <a:latin typeface="Outfit" pitchFamily="34" charset="0"/>
                <a:ea typeface="Outfit" pitchFamily="34" charset="-122"/>
                <a:cs typeface="Outfit" pitchFamily="34" charset="-120"/>
              </a:rPr>
              <a:t>Caring</a:t>
            </a:r>
            <a:endParaRPr lang="en-US" sz="1700" dirty="0"/>
          </a:p>
        </p:txBody>
      </p:sp>
      <p:sp>
        <p:nvSpPr>
          <p:cNvPr id="36" name="Text 33"/>
          <p:cNvSpPr txBox="1"/>
          <p:nvPr/>
        </p:nvSpPr>
        <p:spPr>
          <a:xfrm>
            <a:off x="3666744" y="4709160"/>
            <a:ext cx="2194560" cy="694944"/>
          </a:xfrm>
          <a:prstGeom prst="rect">
            <a:avLst/>
          </a:prstGeom>
          <a:noFill/>
          <a:ln/>
        </p:spPr>
        <p:txBody>
          <a:bodyPr wrap="square" lIns="0" tIns="0" rIns="0" bIns="0" rtlCol="0" anchor="t"/>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Emotional needs of community members met.</a:t>
            </a:r>
            <a:endParaRPr lang="en-US" sz="1100" dirty="0"/>
          </a:p>
        </p:txBody>
      </p:sp>
      <p:sp>
        <p:nvSpPr>
          <p:cNvPr id="37" name="Shape 34"/>
          <p:cNvSpPr/>
          <p:nvPr/>
        </p:nvSpPr>
        <p:spPr>
          <a:xfrm>
            <a:off x="6254496" y="3886200"/>
            <a:ext cx="2606040" cy="1645920"/>
          </a:xfrm>
          <a:prstGeom prst="roundRect">
            <a:avLst>
              <a:gd name="adj" fmla="val 3889"/>
            </a:avLst>
          </a:prstGeom>
          <a:solidFill>
            <a:srgbClr val="EDF2F7"/>
          </a:solidFill>
          <a:ln w="12700">
            <a:solidFill>
              <a:srgbClr val="EDF2F7"/>
            </a:solidFill>
            <a:prstDash val="solid"/>
          </a:ln>
        </p:spPr>
        <p:txBody>
          <a:bodyPr/>
          <a:lstStyle/>
          <a:p>
            <a:endParaRPr lang="en-US"/>
          </a:p>
        </p:txBody>
      </p:sp>
      <p:sp>
        <p:nvSpPr>
          <p:cNvPr id="38" name="Shape 35"/>
          <p:cNvSpPr/>
          <p:nvPr/>
        </p:nvSpPr>
        <p:spPr>
          <a:xfrm>
            <a:off x="6473952" y="4105656"/>
            <a:ext cx="475488" cy="475488"/>
          </a:xfrm>
          <a:prstGeom prst="ellipse">
            <a:avLst/>
          </a:prstGeom>
          <a:solidFill>
            <a:srgbClr val="1C88ED"/>
          </a:solidFill>
          <a:ln w="12700">
            <a:solidFill>
              <a:srgbClr val="1C88ED"/>
            </a:solidFill>
            <a:prstDash val="solid"/>
          </a:ln>
        </p:spPr>
        <p:txBody>
          <a:bodyPr/>
          <a:lstStyle/>
          <a:p>
            <a:endParaRPr lang="en-US"/>
          </a:p>
        </p:txBody>
      </p:sp>
      <p:sp>
        <p:nvSpPr>
          <p:cNvPr id="39" name="Text 36"/>
          <p:cNvSpPr txBox="1"/>
          <p:nvPr/>
        </p:nvSpPr>
        <p:spPr>
          <a:xfrm>
            <a:off x="6473952" y="4105656"/>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7</a:t>
            </a:r>
            <a:endParaRPr lang="en-US" sz="1700" dirty="0"/>
          </a:p>
        </p:txBody>
      </p:sp>
      <p:sp>
        <p:nvSpPr>
          <p:cNvPr id="40" name="Text 37"/>
          <p:cNvSpPr txBox="1"/>
          <p:nvPr/>
        </p:nvSpPr>
        <p:spPr>
          <a:xfrm>
            <a:off x="7077456" y="4105656"/>
            <a:ext cx="1645920" cy="475488"/>
          </a:xfrm>
          <a:prstGeom prst="rect">
            <a:avLst/>
          </a:prstGeom>
          <a:noFill/>
          <a:ln/>
        </p:spPr>
        <p:txBody>
          <a:bodyPr wrap="square" lIns="0" tIns="0" rIns="0" bIns="0" rtlCol="0" anchor="ctr"/>
          <a:lstStyle/>
          <a:p>
            <a:pPr marL="0" indent="0">
              <a:buNone/>
            </a:pPr>
            <a:r>
              <a:rPr lang="en-US" sz="1700" b="1" dirty="0">
                <a:solidFill>
                  <a:srgbClr val="1E3EAF"/>
                </a:solidFill>
                <a:latin typeface="Outfit" pitchFamily="34" charset="0"/>
                <a:ea typeface="Outfit" pitchFamily="34" charset="-122"/>
                <a:cs typeface="Outfit" pitchFamily="34" charset="-120"/>
              </a:rPr>
              <a:t>Health</a:t>
            </a:r>
            <a:endParaRPr lang="en-US" sz="1700" dirty="0"/>
          </a:p>
        </p:txBody>
      </p:sp>
      <p:sp>
        <p:nvSpPr>
          <p:cNvPr id="41" name="Text 38"/>
          <p:cNvSpPr txBox="1"/>
          <p:nvPr/>
        </p:nvSpPr>
        <p:spPr>
          <a:xfrm>
            <a:off x="6473952" y="4709160"/>
            <a:ext cx="2194560" cy="694944"/>
          </a:xfrm>
          <a:prstGeom prst="rect">
            <a:avLst/>
          </a:prstGeom>
          <a:noFill/>
          <a:ln/>
        </p:spPr>
        <p:txBody>
          <a:bodyPr wrap="square" lIns="0" tIns="0" rIns="0" bIns="0" rtlCol="0" anchor="t"/>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Physical and mental health needs met.</a:t>
            </a:r>
            <a:endParaRPr lang="en-US" sz="1100" dirty="0"/>
          </a:p>
        </p:txBody>
      </p:sp>
      <p:sp>
        <p:nvSpPr>
          <p:cNvPr id="42" name="Shape 39"/>
          <p:cNvSpPr/>
          <p:nvPr/>
        </p:nvSpPr>
        <p:spPr>
          <a:xfrm>
            <a:off x="9061704" y="3886200"/>
            <a:ext cx="2606040" cy="1645920"/>
          </a:xfrm>
          <a:prstGeom prst="roundRect">
            <a:avLst>
              <a:gd name="adj" fmla="val 3889"/>
            </a:avLst>
          </a:prstGeom>
          <a:solidFill>
            <a:srgbClr val="EDF2F7"/>
          </a:solidFill>
          <a:ln w="12700">
            <a:solidFill>
              <a:srgbClr val="EDF2F7"/>
            </a:solidFill>
            <a:prstDash val="solid"/>
          </a:ln>
        </p:spPr>
        <p:txBody>
          <a:bodyPr/>
          <a:lstStyle/>
          <a:p>
            <a:endParaRPr lang="en-US"/>
          </a:p>
        </p:txBody>
      </p:sp>
      <p:sp>
        <p:nvSpPr>
          <p:cNvPr id="43" name="Shape 40"/>
          <p:cNvSpPr/>
          <p:nvPr/>
        </p:nvSpPr>
        <p:spPr>
          <a:xfrm>
            <a:off x="9281160" y="4105656"/>
            <a:ext cx="475488" cy="475488"/>
          </a:xfrm>
          <a:prstGeom prst="ellipse">
            <a:avLst/>
          </a:prstGeom>
          <a:solidFill>
            <a:srgbClr val="1C88ED"/>
          </a:solidFill>
          <a:ln w="12700">
            <a:solidFill>
              <a:srgbClr val="1C88ED"/>
            </a:solidFill>
            <a:prstDash val="solid"/>
          </a:ln>
        </p:spPr>
        <p:txBody>
          <a:bodyPr/>
          <a:lstStyle/>
          <a:p>
            <a:endParaRPr lang="en-US"/>
          </a:p>
        </p:txBody>
      </p:sp>
      <p:sp>
        <p:nvSpPr>
          <p:cNvPr id="44" name="Text 41"/>
          <p:cNvSpPr txBox="1"/>
          <p:nvPr/>
        </p:nvSpPr>
        <p:spPr>
          <a:xfrm>
            <a:off x="9281160" y="4105656"/>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8</a:t>
            </a:r>
            <a:endParaRPr lang="en-US" sz="1700" dirty="0"/>
          </a:p>
        </p:txBody>
      </p:sp>
      <p:sp>
        <p:nvSpPr>
          <p:cNvPr id="45" name="Text 42"/>
          <p:cNvSpPr txBox="1"/>
          <p:nvPr/>
        </p:nvSpPr>
        <p:spPr>
          <a:xfrm>
            <a:off x="9884664" y="4105656"/>
            <a:ext cx="1645920" cy="475488"/>
          </a:xfrm>
          <a:prstGeom prst="rect">
            <a:avLst/>
          </a:prstGeom>
          <a:noFill/>
          <a:ln/>
        </p:spPr>
        <p:txBody>
          <a:bodyPr wrap="square" lIns="0" tIns="0" rIns="0" bIns="0" rtlCol="0" anchor="ctr"/>
          <a:lstStyle/>
          <a:p>
            <a:pPr marL="0" indent="0">
              <a:buNone/>
            </a:pPr>
            <a:r>
              <a:rPr lang="en-US" sz="1700" b="1" dirty="0">
                <a:solidFill>
                  <a:srgbClr val="1E3EAF"/>
                </a:solidFill>
                <a:latin typeface="Outfit" pitchFamily="34" charset="0"/>
                <a:ea typeface="Outfit" pitchFamily="34" charset="-122"/>
                <a:cs typeface="Outfit" pitchFamily="34" charset="-120"/>
              </a:rPr>
              <a:t>Educated</a:t>
            </a:r>
            <a:endParaRPr lang="en-US" sz="1700" dirty="0"/>
          </a:p>
        </p:txBody>
      </p:sp>
      <p:sp>
        <p:nvSpPr>
          <p:cNvPr id="46" name="Text 43"/>
          <p:cNvSpPr txBox="1"/>
          <p:nvPr/>
        </p:nvSpPr>
        <p:spPr>
          <a:xfrm>
            <a:off x="9281160" y="4709160"/>
            <a:ext cx="2194560" cy="694944"/>
          </a:xfrm>
          <a:prstGeom prst="rect">
            <a:avLst/>
          </a:prstGeom>
          <a:noFill/>
          <a:ln/>
        </p:spPr>
        <p:txBody>
          <a:bodyPr wrap="square" lIns="0" tIns="0" rIns="0" bIns="0" rtlCol="0" anchor="t"/>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Learning about Jewish history, text, and culture.</a:t>
            </a:r>
            <a:endParaRPr lang="en-US" sz="1100" dirty="0"/>
          </a:p>
        </p:txBody>
      </p:sp>
      <p:sp>
        <p:nvSpPr>
          <p:cNvPr id="47" name="Text 44"/>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survey design. Eight pillars measured across 66 scaled statements.</a:t>
            </a:r>
            <a:endParaRPr lang="en-US" sz="8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The 8 Pillars Scored:</a:t>
            </a:r>
            <a:endParaRPr lang="en-US" sz="1100" dirty="0"/>
          </a:p>
        </p:txBody>
      </p:sp>
      <p:sp>
        <p:nvSpPr>
          <p:cNvPr id="3" name="Text 1"/>
          <p:cNvSpPr txBox="1"/>
          <p:nvPr/>
        </p:nvSpPr>
        <p:spPr>
          <a:xfrm>
            <a:off x="640080" y="640080"/>
            <a:ext cx="10881360" cy="768096"/>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Where San Diego lands</a:t>
            </a:r>
          </a:p>
          <a:p>
            <a:pPr marL="0" indent="0">
              <a:buNone/>
            </a:pPr>
            <a:r>
              <a:rPr lang="en-US" sz="1400" dirty="0">
                <a:solidFill>
                  <a:srgbClr val="1E3EAF"/>
                </a:solidFill>
                <a:latin typeface="Outfit" pitchFamily="34" charset="0"/>
                <a:ea typeface="Outfit" pitchFamily="34" charset="-122"/>
              </a:rPr>
              <a:t>(note: Each pillar is scored from 0 to 100 — the percentage of people who agreed with the statements that make up that pillar)</a:t>
            </a:r>
            <a:endParaRPr lang="en-US" sz="14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71600"/>
            <a:ext cx="10908792" cy="493776"/>
          </a:xfrm>
          <a:prstGeom prst="roundRect">
            <a:avLst>
              <a:gd name="adj" fmla="val 9259"/>
            </a:avLst>
          </a:prstGeom>
          <a:solidFill>
            <a:srgbClr val="EDF2F7"/>
          </a:solidFill>
          <a:ln w="12700">
            <a:solidFill>
              <a:srgbClr val="EDF2F7"/>
            </a:solidFill>
            <a:prstDash val="solid"/>
          </a:ln>
        </p:spPr>
        <p:txBody>
          <a:bodyPr/>
          <a:lstStyle/>
          <a:p>
            <a:endParaRPr lang="en-US"/>
          </a:p>
        </p:txBody>
      </p:sp>
      <p:sp>
        <p:nvSpPr>
          <p:cNvPr id="7" name="Text 4"/>
          <p:cNvSpPr txBox="1"/>
          <p:nvPr/>
        </p:nvSpPr>
        <p:spPr>
          <a:xfrm>
            <a:off x="868680" y="1371600"/>
            <a:ext cx="1554480" cy="493776"/>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Connected</a:t>
            </a:r>
            <a:endParaRPr lang="en-US" sz="1250" dirty="0"/>
          </a:p>
        </p:txBody>
      </p:sp>
      <p:sp>
        <p:nvSpPr>
          <p:cNvPr id="8" name="Text 5"/>
          <p:cNvSpPr txBox="1"/>
          <p:nvPr/>
        </p:nvSpPr>
        <p:spPr>
          <a:xfrm>
            <a:off x="2468880" y="1371600"/>
            <a:ext cx="777240" cy="493776"/>
          </a:xfrm>
          <a:prstGeom prst="rect">
            <a:avLst/>
          </a:prstGeom>
          <a:noFill/>
          <a:ln/>
        </p:spPr>
        <p:txBody>
          <a:bodyPr wrap="square" lIns="0" tIns="0" rIns="0" bIns="0" rtlCol="0" anchor="ctr"/>
          <a:lstStyle/>
          <a:p>
            <a:pPr marL="0" indent="0">
              <a:buNone/>
            </a:pPr>
            <a:r>
              <a:rPr lang="en-US" sz="1400" b="1" dirty="0">
                <a:solidFill>
                  <a:srgbClr val="1C88ED"/>
                </a:solidFill>
                <a:latin typeface="Outfit" pitchFamily="34" charset="0"/>
                <a:ea typeface="Outfit" pitchFamily="34" charset="-122"/>
                <a:cs typeface="Outfit" pitchFamily="34" charset="-120"/>
              </a:rPr>
              <a:t>68</a:t>
            </a:r>
            <a:endParaRPr lang="en-US" sz="1400" dirty="0"/>
          </a:p>
        </p:txBody>
      </p:sp>
      <p:sp>
        <p:nvSpPr>
          <p:cNvPr id="9" name="Text 6"/>
          <p:cNvSpPr txBox="1"/>
          <p:nvPr/>
        </p:nvSpPr>
        <p:spPr>
          <a:xfrm>
            <a:off x="3383280" y="1371600"/>
            <a:ext cx="8001000" cy="493776"/>
          </a:xfrm>
          <a:prstGeom prst="rect">
            <a:avLst/>
          </a:prstGeom>
          <a:noFill/>
          <a:ln/>
        </p:spPr>
        <p:txBody>
          <a:bodyPr wrap="square" lIns="0" tIns="0" rIns="0" bIns="0" rtlCol="0" anchor="ctr"/>
          <a:lstStyle/>
          <a:p>
            <a:pPr marL="0" indent="0">
              <a:lnSpc>
                <a:spcPts val="1300"/>
              </a:lnSpc>
              <a:buNone/>
            </a:pPr>
            <a:r>
              <a:rPr lang="en-US" sz="1050" dirty="0">
                <a:solidFill>
                  <a:srgbClr val="2D3748"/>
                </a:solidFill>
                <a:latin typeface="Outfit" pitchFamily="34" charset="0"/>
                <a:ea typeface="Outfit" pitchFamily="34" charset="-122"/>
                <a:cs typeface="Outfit" pitchFamily="34" charset="-120"/>
              </a:rPr>
              <a:t>95% follow Israel news at least sometimes. 66% have visited. 80% hold to a Jewish and democratic Israel. 59% say Israel makes them proud.</a:t>
            </a:r>
            <a:endParaRPr lang="en-US" sz="1050" dirty="0"/>
          </a:p>
        </p:txBody>
      </p:sp>
      <p:sp>
        <p:nvSpPr>
          <p:cNvPr id="10" name="Shape 7"/>
          <p:cNvSpPr/>
          <p:nvPr/>
        </p:nvSpPr>
        <p:spPr>
          <a:xfrm>
            <a:off x="640080" y="1938528"/>
            <a:ext cx="10908792" cy="493776"/>
          </a:xfrm>
          <a:prstGeom prst="roundRect">
            <a:avLst>
              <a:gd name="adj" fmla="val 9259"/>
            </a:avLst>
          </a:prstGeom>
          <a:solidFill>
            <a:srgbClr val="FFFFFF"/>
          </a:solidFill>
          <a:ln w="12700">
            <a:solidFill>
              <a:srgbClr val="FFFFFF"/>
            </a:solidFill>
            <a:prstDash val="solid"/>
          </a:ln>
        </p:spPr>
        <p:txBody>
          <a:bodyPr/>
          <a:lstStyle/>
          <a:p>
            <a:endParaRPr lang="en-US"/>
          </a:p>
        </p:txBody>
      </p:sp>
      <p:sp>
        <p:nvSpPr>
          <p:cNvPr id="11" name="Text 8"/>
          <p:cNvSpPr txBox="1"/>
          <p:nvPr/>
        </p:nvSpPr>
        <p:spPr>
          <a:xfrm>
            <a:off x="868680" y="1938528"/>
            <a:ext cx="1554480" cy="493776"/>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Active</a:t>
            </a:r>
            <a:endParaRPr lang="en-US" sz="1250" dirty="0"/>
          </a:p>
        </p:txBody>
      </p:sp>
      <p:sp>
        <p:nvSpPr>
          <p:cNvPr id="12" name="Text 9"/>
          <p:cNvSpPr txBox="1"/>
          <p:nvPr/>
        </p:nvSpPr>
        <p:spPr>
          <a:xfrm>
            <a:off x="2468880" y="1938528"/>
            <a:ext cx="777240" cy="493776"/>
          </a:xfrm>
          <a:prstGeom prst="rect">
            <a:avLst/>
          </a:prstGeom>
          <a:noFill/>
          <a:ln/>
        </p:spPr>
        <p:txBody>
          <a:bodyPr wrap="square" lIns="0" tIns="0" rIns="0" bIns="0" rtlCol="0" anchor="ctr"/>
          <a:lstStyle/>
          <a:p>
            <a:pPr marL="0" indent="0">
              <a:buNone/>
            </a:pPr>
            <a:r>
              <a:rPr lang="en-US" sz="1400" b="1" dirty="0">
                <a:solidFill>
                  <a:srgbClr val="1C88ED"/>
                </a:solidFill>
                <a:latin typeface="Outfit" pitchFamily="34" charset="0"/>
                <a:ea typeface="Outfit" pitchFamily="34" charset="-122"/>
                <a:cs typeface="Outfit" pitchFamily="34" charset="-120"/>
              </a:rPr>
              <a:t>58</a:t>
            </a:r>
            <a:endParaRPr lang="en-US" sz="1400" dirty="0"/>
          </a:p>
        </p:txBody>
      </p:sp>
      <p:sp>
        <p:nvSpPr>
          <p:cNvPr id="13" name="Text 10"/>
          <p:cNvSpPr txBox="1"/>
          <p:nvPr/>
        </p:nvSpPr>
        <p:spPr>
          <a:xfrm>
            <a:off x="3383280" y="1938528"/>
            <a:ext cx="8001000" cy="493776"/>
          </a:xfrm>
          <a:prstGeom prst="rect">
            <a:avLst/>
          </a:prstGeom>
          <a:noFill/>
          <a:ln/>
        </p:spPr>
        <p:txBody>
          <a:bodyPr wrap="square" lIns="0" tIns="0" rIns="0" bIns="0" rtlCol="0" anchor="ctr"/>
          <a:lstStyle/>
          <a:p>
            <a:pPr marL="0" indent="0">
              <a:lnSpc>
                <a:spcPts val="1300"/>
              </a:lnSpc>
              <a:buNone/>
            </a:pPr>
            <a:r>
              <a:rPr lang="en-US" sz="1050" dirty="0">
                <a:solidFill>
                  <a:srgbClr val="2D3748"/>
                </a:solidFill>
                <a:latin typeface="Outfit" pitchFamily="34" charset="0"/>
                <a:ea typeface="Outfit" pitchFamily="34" charset="-122"/>
                <a:cs typeface="Outfit" pitchFamily="34" charset="-120"/>
              </a:rPr>
              <a:t>88% have close friends across difference. 85% value cross-communal ties. 37% say organizations build cross-communal ties well.</a:t>
            </a:r>
            <a:endParaRPr lang="en-US" sz="1050" dirty="0"/>
          </a:p>
        </p:txBody>
      </p:sp>
      <p:sp>
        <p:nvSpPr>
          <p:cNvPr id="14" name="Shape 11"/>
          <p:cNvSpPr/>
          <p:nvPr/>
        </p:nvSpPr>
        <p:spPr>
          <a:xfrm>
            <a:off x="640080" y="2505456"/>
            <a:ext cx="10908792" cy="493776"/>
          </a:xfrm>
          <a:prstGeom prst="roundRect">
            <a:avLst>
              <a:gd name="adj" fmla="val 9259"/>
            </a:avLst>
          </a:prstGeom>
          <a:solidFill>
            <a:srgbClr val="EDF2F7"/>
          </a:solidFill>
          <a:ln w="12700">
            <a:solidFill>
              <a:srgbClr val="EDF2F7"/>
            </a:solidFill>
            <a:prstDash val="solid"/>
          </a:ln>
        </p:spPr>
        <p:txBody>
          <a:bodyPr/>
          <a:lstStyle/>
          <a:p>
            <a:endParaRPr lang="en-US"/>
          </a:p>
        </p:txBody>
      </p:sp>
      <p:sp>
        <p:nvSpPr>
          <p:cNvPr id="15" name="Text 12"/>
          <p:cNvSpPr txBox="1"/>
          <p:nvPr/>
        </p:nvSpPr>
        <p:spPr>
          <a:xfrm>
            <a:off x="868680" y="2505456"/>
            <a:ext cx="1554480" cy="493776"/>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Safety</a:t>
            </a:r>
            <a:endParaRPr lang="en-US" sz="1250" dirty="0"/>
          </a:p>
        </p:txBody>
      </p:sp>
      <p:sp>
        <p:nvSpPr>
          <p:cNvPr id="16" name="Text 13"/>
          <p:cNvSpPr txBox="1"/>
          <p:nvPr/>
        </p:nvSpPr>
        <p:spPr>
          <a:xfrm>
            <a:off x="2468880" y="2505456"/>
            <a:ext cx="777240" cy="493776"/>
          </a:xfrm>
          <a:prstGeom prst="rect">
            <a:avLst/>
          </a:prstGeom>
          <a:noFill/>
          <a:ln/>
        </p:spPr>
        <p:txBody>
          <a:bodyPr wrap="square" lIns="0" tIns="0" rIns="0" bIns="0" rtlCol="0" anchor="ctr"/>
          <a:lstStyle/>
          <a:p>
            <a:pPr marL="0" indent="0">
              <a:buNone/>
            </a:pPr>
            <a:r>
              <a:rPr lang="en-US" sz="1400" b="1" dirty="0">
                <a:solidFill>
                  <a:srgbClr val="1C88ED"/>
                </a:solidFill>
                <a:latin typeface="Outfit" pitchFamily="34" charset="0"/>
                <a:ea typeface="Outfit" pitchFamily="34" charset="-122"/>
                <a:cs typeface="Outfit" pitchFamily="34" charset="-120"/>
              </a:rPr>
              <a:t>57</a:t>
            </a:r>
            <a:endParaRPr lang="en-US" sz="1400" dirty="0"/>
          </a:p>
        </p:txBody>
      </p:sp>
      <p:sp>
        <p:nvSpPr>
          <p:cNvPr id="17" name="Text 14"/>
          <p:cNvSpPr txBox="1"/>
          <p:nvPr/>
        </p:nvSpPr>
        <p:spPr>
          <a:xfrm>
            <a:off x="3383280" y="2505456"/>
            <a:ext cx="8001000" cy="493776"/>
          </a:xfrm>
          <a:prstGeom prst="rect">
            <a:avLst/>
          </a:prstGeom>
          <a:noFill/>
          <a:ln/>
        </p:spPr>
        <p:txBody>
          <a:bodyPr wrap="square" lIns="0" tIns="0" rIns="0" bIns="0" rtlCol="0" anchor="ctr"/>
          <a:lstStyle/>
          <a:p>
            <a:pPr marL="0" indent="0">
              <a:lnSpc>
                <a:spcPts val="1300"/>
              </a:lnSpc>
              <a:buNone/>
            </a:pPr>
            <a:r>
              <a:rPr lang="en-US" sz="1050" dirty="0">
                <a:solidFill>
                  <a:srgbClr val="2D3748"/>
                </a:solidFill>
                <a:latin typeface="Outfit" pitchFamily="34" charset="0"/>
                <a:ea typeface="Outfit" pitchFamily="34" charset="-122"/>
                <a:cs typeface="Outfit" pitchFamily="34" charset="-120"/>
              </a:rPr>
              <a:t>85% concerned about antisemitism. 48% aware of security programs. 64% feel safe in Jewish spaces. 70% of those targeted told no one.</a:t>
            </a:r>
            <a:endParaRPr lang="en-US" sz="1050" dirty="0"/>
          </a:p>
        </p:txBody>
      </p:sp>
      <p:sp>
        <p:nvSpPr>
          <p:cNvPr id="18" name="Shape 15"/>
          <p:cNvSpPr/>
          <p:nvPr/>
        </p:nvSpPr>
        <p:spPr>
          <a:xfrm>
            <a:off x="640080" y="3072384"/>
            <a:ext cx="10908792" cy="493776"/>
          </a:xfrm>
          <a:prstGeom prst="roundRect">
            <a:avLst>
              <a:gd name="adj" fmla="val 9259"/>
            </a:avLst>
          </a:prstGeom>
          <a:solidFill>
            <a:srgbClr val="FFFFFF"/>
          </a:solidFill>
          <a:ln w="12700">
            <a:solidFill>
              <a:srgbClr val="FFFFFF"/>
            </a:solidFill>
            <a:prstDash val="solid"/>
          </a:ln>
        </p:spPr>
        <p:txBody>
          <a:bodyPr/>
          <a:lstStyle/>
          <a:p>
            <a:endParaRPr lang="en-US"/>
          </a:p>
        </p:txBody>
      </p:sp>
      <p:sp>
        <p:nvSpPr>
          <p:cNvPr id="19" name="Text 16"/>
          <p:cNvSpPr txBox="1"/>
          <p:nvPr/>
        </p:nvSpPr>
        <p:spPr>
          <a:xfrm>
            <a:off x="868680" y="3072384"/>
            <a:ext cx="1554480" cy="493776"/>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Belonging</a:t>
            </a:r>
            <a:endParaRPr lang="en-US" sz="1250" dirty="0"/>
          </a:p>
        </p:txBody>
      </p:sp>
      <p:sp>
        <p:nvSpPr>
          <p:cNvPr id="20" name="Text 17"/>
          <p:cNvSpPr txBox="1"/>
          <p:nvPr/>
        </p:nvSpPr>
        <p:spPr>
          <a:xfrm>
            <a:off x="2468880" y="3072384"/>
            <a:ext cx="777240" cy="493776"/>
          </a:xfrm>
          <a:prstGeom prst="rect">
            <a:avLst/>
          </a:prstGeom>
          <a:noFill/>
          <a:ln/>
        </p:spPr>
        <p:txBody>
          <a:bodyPr wrap="square" lIns="0" tIns="0" rIns="0" bIns="0" rtlCol="0" anchor="ctr"/>
          <a:lstStyle/>
          <a:p>
            <a:pPr marL="0" indent="0">
              <a:buNone/>
            </a:pPr>
            <a:r>
              <a:rPr lang="en-US" sz="1400" b="1" dirty="0">
                <a:solidFill>
                  <a:srgbClr val="1C88ED"/>
                </a:solidFill>
                <a:latin typeface="Outfit" pitchFamily="34" charset="0"/>
                <a:ea typeface="Outfit" pitchFamily="34" charset="-122"/>
                <a:cs typeface="Outfit" pitchFamily="34" charset="-120"/>
              </a:rPr>
              <a:t>52</a:t>
            </a:r>
            <a:endParaRPr lang="en-US" sz="1400" dirty="0"/>
          </a:p>
        </p:txBody>
      </p:sp>
      <p:sp>
        <p:nvSpPr>
          <p:cNvPr id="21" name="Text 18"/>
          <p:cNvSpPr txBox="1"/>
          <p:nvPr/>
        </p:nvSpPr>
        <p:spPr>
          <a:xfrm>
            <a:off x="3383280" y="3072384"/>
            <a:ext cx="8001000" cy="493776"/>
          </a:xfrm>
          <a:prstGeom prst="rect">
            <a:avLst/>
          </a:prstGeom>
          <a:noFill/>
          <a:ln/>
        </p:spPr>
        <p:txBody>
          <a:bodyPr wrap="square" lIns="0" tIns="0" rIns="0" bIns="0" rtlCol="0" anchor="ctr"/>
          <a:lstStyle/>
          <a:p>
            <a:pPr marL="0" indent="0">
              <a:lnSpc>
                <a:spcPts val="1300"/>
              </a:lnSpc>
              <a:buNone/>
            </a:pPr>
            <a:r>
              <a:rPr lang="en-US" sz="1050" dirty="0">
                <a:solidFill>
                  <a:srgbClr val="2D3748"/>
                </a:solidFill>
                <a:latin typeface="Outfit" pitchFamily="34" charset="0"/>
                <a:ea typeface="Outfit" pitchFamily="34" charset="-122"/>
                <a:cs typeface="Outfit" pitchFamily="34" charset="-120"/>
              </a:rPr>
              <a:t>76% comfortable with other Jews. 42% feel connected vs 44% who do not. 31% think they would be missed.</a:t>
            </a:r>
            <a:endParaRPr lang="en-US" sz="1050" dirty="0"/>
          </a:p>
        </p:txBody>
      </p:sp>
      <p:sp>
        <p:nvSpPr>
          <p:cNvPr id="22" name="Shape 19"/>
          <p:cNvSpPr/>
          <p:nvPr/>
        </p:nvSpPr>
        <p:spPr>
          <a:xfrm>
            <a:off x="640080" y="3639312"/>
            <a:ext cx="10908792" cy="493776"/>
          </a:xfrm>
          <a:prstGeom prst="roundRect">
            <a:avLst>
              <a:gd name="adj" fmla="val 9259"/>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868680" y="3639312"/>
            <a:ext cx="1554480" cy="493776"/>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Engaged</a:t>
            </a:r>
            <a:endParaRPr lang="en-US" sz="1250" dirty="0"/>
          </a:p>
        </p:txBody>
      </p:sp>
      <p:sp>
        <p:nvSpPr>
          <p:cNvPr id="24" name="Text 21"/>
          <p:cNvSpPr txBox="1"/>
          <p:nvPr/>
        </p:nvSpPr>
        <p:spPr>
          <a:xfrm>
            <a:off x="2468880" y="3639312"/>
            <a:ext cx="777240" cy="493776"/>
          </a:xfrm>
          <a:prstGeom prst="rect">
            <a:avLst/>
          </a:prstGeom>
          <a:noFill/>
          <a:ln/>
        </p:spPr>
        <p:txBody>
          <a:bodyPr wrap="square" lIns="0" tIns="0" rIns="0" bIns="0" rtlCol="0" anchor="ctr"/>
          <a:lstStyle/>
          <a:p>
            <a:pPr marL="0" indent="0">
              <a:buNone/>
            </a:pPr>
            <a:r>
              <a:rPr lang="en-US" sz="1400" b="1" dirty="0">
                <a:solidFill>
                  <a:srgbClr val="1C88ED"/>
                </a:solidFill>
                <a:latin typeface="Outfit" pitchFamily="34" charset="0"/>
                <a:ea typeface="Outfit" pitchFamily="34" charset="-122"/>
                <a:cs typeface="Outfit" pitchFamily="34" charset="-120"/>
              </a:rPr>
              <a:t>51</a:t>
            </a:r>
            <a:endParaRPr lang="en-US" sz="1400" dirty="0"/>
          </a:p>
        </p:txBody>
      </p:sp>
      <p:sp>
        <p:nvSpPr>
          <p:cNvPr id="25" name="Text 22"/>
          <p:cNvSpPr txBox="1"/>
          <p:nvPr/>
        </p:nvSpPr>
        <p:spPr>
          <a:xfrm>
            <a:off x="3383280" y="3639312"/>
            <a:ext cx="8001000" cy="493776"/>
          </a:xfrm>
          <a:prstGeom prst="rect">
            <a:avLst/>
          </a:prstGeom>
          <a:noFill/>
          <a:ln/>
        </p:spPr>
        <p:txBody>
          <a:bodyPr wrap="square" lIns="0" tIns="0" rIns="0" bIns="0" rtlCol="0" anchor="ctr"/>
          <a:lstStyle/>
          <a:p>
            <a:pPr marL="0" indent="0">
              <a:lnSpc>
                <a:spcPts val="1300"/>
              </a:lnSpc>
              <a:buNone/>
            </a:pPr>
            <a:r>
              <a:rPr lang="en-US" sz="1050" dirty="0">
                <a:solidFill>
                  <a:srgbClr val="2D3748"/>
                </a:solidFill>
                <a:latin typeface="Outfit" pitchFamily="34" charset="0"/>
                <a:ea typeface="Outfit" pitchFamily="34" charset="-122"/>
                <a:cs typeface="Outfit" pitchFamily="34" charset="-120"/>
              </a:rPr>
              <a:t>61% not engaged with Jewish organizations. 53% want more. 37% of households pay dues. 81% still mark the holidays.</a:t>
            </a:r>
            <a:endParaRPr lang="en-US" sz="1050" dirty="0"/>
          </a:p>
        </p:txBody>
      </p:sp>
      <p:sp>
        <p:nvSpPr>
          <p:cNvPr id="26" name="Shape 23"/>
          <p:cNvSpPr/>
          <p:nvPr/>
        </p:nvSpPr>
        <p:spPr>
          <a:xfrm>
            <a:off x="640080" y="4206240"/>
            <a:ext cx="10908792" cy="493776"/>
          </a:xfrm>
          <a:prstGeom prst="roundRect">
            <a:avLst>
              <a:gd name="adj" fmla="val 9259"/>
            </a:avLst>
          </a:prstGeom>
          <a:solidFill>
            <a:srgbClr val="FFFFFF"/>
          </a:solidFill>
          <a:ln w="12700">
            <a:solidFill>
              <a:srgbClr val="FFFFFF"/>
            </a:solidFill>
            <a:prstDash val="solid"/>
          </a:ln>
        </p:spPr>
        <p:txBody>
          <a:bodyPr/>
          <a:lstStyle/>
          <a:p>
            <a:endParaRPr lang="en-US"/>
          </a:p>
        </p:txBody>
      </p:sp>
      <p:sp>
        <p:nvSpPr>
          <p:cNvPr id="27" name="Text 24"/>
          <p:cNvSpPr txBox="1"/>
          <p:nvPr/>
        </p:nvSpPr>
        <p:spPr>
          <a:xfrm>
            <a:off x="868680" y="4206240"/>
            <a:ext cx="1554480" cy="493776"/>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Caring</a:t>
            </a:r>
            <a:endParaRPr lang="en-US" sz="1250" dirty="0"/>
          </a:p>
        </p:txBody>
      </p:sp>
      <p:sp>
        <p:nvSpPr>
          <p:cNvPr id="28" name="Text 25"/>
          <p:cNvSpPr txBox="1"/>
          <p:nvPr/>
        </p:nvSpPr>
        <p:spPr>
          <a:xfrm>
            <a:off x="2468880" y="4206240"/>
            <a:ext cx="777240" cy="493776"/>
          </a:xfrm>
          <a:prstGeom prst="rect">
            <a:avLst/>
          </a:prstGeom>
          <a:noFill/>
          <a:ln/>
        </p:spPr>
        <p:txBody>
          <a:bodyPr wrap="square" lIns="0" tIns="0" rIns="0" bIns="0" rtlCol="0" anchor="ctr"/>
          <a:lstStyle/>
          <a:p>
            <a:pPr marL="0" indent="0">
              <a:buNone/>
            </a:pPr>
            <a:r>
              <a:rPr lang="en-US" sz="1400" b="1" dirty="0">
                <a:solidFill>
                  <a:srgbClr val="1C88ED"/>
                </a:solidFill>
                <a:latin typeface="Outfit" pitchFamily="34" charset="0"/>
                <a:ea typeface="Outfit" pitchFamily="34" charset="-122"/>
                <a:cs typeface="Outfit" pitchFamily="34" charset="-120"/>
              </a:rPr>
              <a:t>51</a:t>
            </a:r>
            <a:endParaRPr lang="en-US" sz="1400" dirty="0"/>
          </a:p>
        </p:txBody>
      </p:sp>
      <p:sp>
        <p:nvSpPr>
          <p:cNvPr id="29" name="Text 26"/>
          <p:cNvSpPr txBox="1"/>
          <p:nvPr/>
        </p:nvSpPr>
        <p:spPr>
          <a:xfrm>
            <a:off x="3383280" y="4206240"/>
            <a:ext cx="8001000" cy="493776"/>
          </a:xfrm>
          <a:prstGeom prst="rect">
            <a:avLst/>
          </a:prstGeom>
          <a:noFill/>
          <a:ln/>
        </p:spPr>
        <p:txBody>
          <a:bodyPr wrap="square" lIns="0" tIns="0" rIns="0" bIns="0" rtlCol="0" anchor="ctr"/>
          <a:lstStyle/>
          <a:p>
            <a:pPr marL="0" indent="0">
              <a:lnSpc>
                <a:spcPts val="1300"/>
              </a:lnSpc>
              <a:buNone/>
            </a:pPr>
            <a:r>
              <a:rPr lang="en-US" sz="1050" dirty="0">
                <a:solidFill>
                  <a:srgbClr val="2D3748"/>
                </a:solidFill>
                <a:latin typeface="Outfit" pitchFamily="34" charset="0"/>
                <a:ea typeface="Outfit" pitchFamily="34" charset="-122"/>
                <a:cs typeface="Outfit" pitchFamily="34" charset="-120"/>
              </a:rPr>
              <a:t>60% say the community cares for people in need. 34% feel cared for themselves, with 40% answering don’t know.</a:t>
            </a:r>
            <a:endParaRPr lang="en-US" sz="1050" dirty="0"/>
          </a:p>
        </p:txBody>
      </p:sp>
      <p:sp>
        <p:nvSpPr>
          <p:cNvPr id="30" name="Shape 27"/>
          <p:cNvSpPr/>
          <p:nvPr/>
        </p:nvSpPr>
        <p:spPr>
          <a:xfrm>
            <a:off x="640080" y="4773168"/>
            <a:ext cx="10908792" cy="493776"/>
          </a:xfrm>
          <a:prstGeom prst="roundRect">
            <a:avLst>
              <a:gd name="adj" fmla="val 9259"/>
            </a:avLst>
          </a:prstGeom>
          <a:solidFill>
            <a:srgbClr val="EDF2F7"/>
          </a:solidFill>
          <a:ln w="12700">
            <a:solidFill>
              <a:srgbClr val="EDF2F7"/>
            </a:solidFill>
            <a:prstDash val="solid"/>
          </a:ln>
        </p:spPr>
        <p:txBody>
          <a:bodyPr/>
          <a:lstStyle/>
          <a:p>
            <a:endParaRPr lang="en-US"/>
          </a:p>
        </p:txBody>
      </p:sp>
      <p:sp>
        <p:nvSpPr>
          <p:cNvPr id="31" name="Text 28"/>
          <p:cNvSpPr txBox="1"/>
          <p:nvPr/>
        </p:nvSpPr>
        <p:spPr>
          <a:xfrm>
            <a:off x="868680" y="4773168"/>
            <a:ext cx="1554480" cy="493776"/>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Health</a:t>
            </a:r>
            <a:endParaRPr lang="en-US" sz="1250" dirty="0"/>
          </a:p>
        </p:txBody>
      </p:sp>
      <p:sp>
        <p:nvSpPr>
          <p:cNvPr id="32" name="Text 29"/>
          <p:cNvSpPr txBox="1"/>
          <p:nvPr/>
        </p:nvSpPr>
        <p:spPr>
          <a:xfrm>
            <a:off x="2468880" y="4773168"/>
            <a:ext cx="777240" cy="493776"/>
          </a:xfrm>
          <a:prstGeom prst="rect">
            <a:avLst/>
          </a:prstGeom>
          <a:noFill/>
          <a:ln/>
        </p:spPr>
        <p:txBody>
          <a:bodyPr wrap="square" lIns="0" tIns="0" rIns="0" bIns="0" rtlCol="0" anchor="ctr"/>
          <a:lstStyle/>
          <a:p>
            <a:pPr marL="0" indent="0">
              <a:buNone/>
            </a:pPr>
            <a:r>
              <a:rPr lang="en-US" sz="1400" b="1" dirty="0">
                <a:solidFill>
                  <a:srgbClr val="1C88ED"/>
                </a:solidFill>
                <a:latin typeface="Outfit" pitchFamily="34" charset="0"/>
                <a:ea typeface="Outfit" pitchFamily="34" charset="-122"/>
                <a:cs typeface="Outfit" pitchFamily="34" charset="-120"/>
              </a:rPr>
              <a:t>50</a:t>
            </a:r>
            <a:endParaRPr lang="en-US" sz="1400" dirty="0"/>
          </a:p>
        </p:txBody>
      </p:sp>
      <p:sp>
        <p:nvSpPr>
          <p:cNvPr id="33" name="Text 30"/>
          <p:cNvSpPr txBox="1"/>
          <p:nvPr/>
        </p:nvSpPr>
        <p:spPr>
          <a:xfrm>
            <a:off x="3383280" y="4773168"/>
            <a:ext cx="8001000" cy="493776"/>
          </a:xfrm>
          <a:prstGeom prst="rect">
            <a:avLst/>
          </a:prstGeom>
          <a:noFill/>
          <a:ln/>
        </p:spPr>
        <p:txBody>
          <a:bodyPr wrap="square" lIns="0" tIns="0" rIns="0" bIns="0" rtlCol="0" anchor="ctr"/>
          <a:lstStyle/>
          <a:p>
            <a:pPr marL="0" indent="0">
              <a:lnSpc>
                <a:spcPts val="1300"/>
              </a:lnSpc>
              <a:buNone/>
            </a:pPr>
            <a:r>
              <a:rPr lang="en-US" sz="1050" dirty="0">
                <a:solidFill>
                  <a:srgbClr val="2D3748"/>
                </a:solidFill>
                <a:latin typeface="Outfit" pitchFamily="34" charset="0"/>
                <a:ea typeface="Outfit" pitchFamily="34" charset="-122"/>
                <a:cs typeface="Outfit" pitchFamily="34" charset="-120"/>
              </a:rPr>
              <a:t>73% have people they can count on. 32% know how Jewish organizations could help with a physical or mental health need.</a:t>
            </a:r>
            <a:endParaRPr lang="en-US" sz="1050" dirty="0"/>
          </a:p>
        </p:txBody>
      </p:sp>
      <p:sp>
        <p:nvSpPr>
          <p:cNvPr id="34" name="Shape 31"/>
          <p:cNvSpPr/>
          <p:nvPr/>
        </p:nvSpPr>
        <p:spPr>
          <a:xfrm>
            <a:off x="640080" y="5340096"/>
            <a:ext cx="10908792" cy="493776"/>
          </a:xfrm>
          <a:prstGeom prst="roundRect">
            <a:avLst>
              <a:gd name="adj" fmla="val 9259"/>
            </a:avLst>
          </a:prstGeom>
          <a:solidFill>
            <a:srgbClr val="FFFFFF"/>
          </a:solidFill>
          <a:ln w="12700">
            <a:solidFill>
              <a:srgbClr val="FFFFFF"/>
            </a:solidFill>
            <a:prstDash val="solid"/>
          </a:ln>
        </p:spPr>
        <p:txBody>
          <a:bodyPr/>
          <a:lstStyle/>
          <a:p>
            <a:endParaRPr lang="en-US"/>
          </a:p>
        </p:txBody>
      </p:sp>
      <p:sp>
        <p:nvSpPr>
          <p:cNvPr id="35" name="Text 32"/>
          <p:cNvSpPr txBox="1"/>
          <p:nvPr/>
        </p:nvSpPr>
        <p:spPr>
          <a:xfrm>
            <a:off x="868680" y="5340096"/>
            <a:ext cx="1554480" cy="493776"/>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Educated</a:t>
            </a:r>
            <a:endParaRPr lang="en-US" sz="1250" dirty="0"/>
          </a:p>
        </p:txBody>
      </p:sp>
      <p:sp>
        <p:nvSpPr>
          <p:cNvPr id="36" name="Text 33"/>
          <p:cNvSpPr txBox="1"/>
          <p:nvPr/>
        </p:nvSpPr>
        <p:spPr>
          <a:xfrm>
            <a:off x="2468880" y="5340096"/>
            <a:ext cx="777240" cy="493776"/>
          </a:xfrm>
          <a:prstGeom prst="rect">
            <a:avLst/>
          </a:prstGeom>
          <a:noFill/>
          <a:ln/>
        </p:spPr>
        <p:txBody>
          <a:bodyPr wrap="square" lIns="0" tIns="0" rIns="0" bIns="0" rtlCol="0" anchor="ctr"/>
          <a:lstStyle/>
          <a:p>
            <a:pPr marL="0" indent="0">
              <a:buNone/>
            </a:pPr>
            <a:r>
              <a:rPr lang="en-US" sz="1400" b="1" dirty="0">
                <a:solidFill>
                  <a:srgbClr val="1C88ED"/>
                </a:solidFill>
                <a:latin typeface="Outfit" pitchFamily="34" charset="0"/>
                <a:ea typeface="Outfit" pitchFamily="34" charset="-122"/>
                <a:cs typeface="Outfit" pitchFamily="34" charset="-120"/>
              </a:rPr>
              <a:t>43</a:t>
            </a:r>
            <a:endParaRPr lang="en-US" sz="1400" dirty="0"/>
          </a:p>
        </p:txBody>
      </p:sp>
      <p:sp>
        <p:nvSpPr>
          <p:cNvPr id="37" name="Text 34"/>
          <p:cNvSpPr txBox="1"/>
          <p:nvPr/>
        </p:nvSpPr>
        <p:spPr>
          <a:xfrm>
            <a:off x="3383280" y="5340096"/>
            <a:ext cx="8001000" cy="493776"/>
          </a:xfrm>
          <a:prstGeom prst="rect">
            <a:avLst/>
          </a:prstGeom>
          <a:noFill/>
          <a:ln/>
        </p:spPr>
        <p:txBody>
          <a:bodyPr wrap="square" lIns="0" tIns="0" rIns="0" bIns="0" rtlCol="0" anchor="ctr"/>
          <a:lstStyle/>
          <a:p>
            <a:pPr marL="0" indent="0">
              <a:lnSpc>
                <a:spcPts val="1300"/>
              </a:lnSpc>
              <a:buNone/>
            </a:pPr>
            <a:r>
              <a:rPr lang="en-US" sz="1050" dirty="0">
                <a:solidFill>
                  <a:srgbClr val="2D3748"/>
                </a:solidFill>
                <a:latin typeface="Outfit" pitchFamily="34" charset="0"/>
                <a:ea typeface="Outfit" pitchFamily="34" charset="-122"/>
                <a:cs typeface="Outfit" pitchFamily="34" charset="-120"/>
              </a:rPr>
              <a:t>72% find Jewish learning interesting. 11% regularly attend adult Jewish education. The largest interest-to-action gap in the instrument.</a:t>
            </a:r>
            <a:endParaRPr lang="en-US" sz="1050" dirty="0"/>
          </a:p>
        </p:txBody>
      </p:sp>
      <p:sp>
        <p:nvSpPr>
          <p:cNvPr id="38" name="Text 35"/>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Survey, San Diego, 2026. N=1,106. Scores published by JFNA on a 0 to 100 scale. Engaged and Caring are a statistical tie.</a:t>
            </a:r>
            <a:endParaRPr lang="en-US" sz="8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PILLAR 1 OF 8  ·  RANKED 1ST OF EIGHT</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Connected: Israel and global Jewish peoplehood</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89888"/>
            <a:ext cx="2103120" cy="1481328"/>
          </a:xfrm>
          <a:prstGeom prst="roundRect">
            <a:avLst>
              <a:gd name="adj" fmla="val 4938"/>
            </a:avLst>
          </a:prstGeom>
          <a:solidFill>
            <a:srgbClr val="1E3EAF"/>
          </a:solidFill>
          <a:ln w="12700">
            <a:solidFill>
              <a:srgbClr val="1E3EAF"/>
            </a:solidFill>
            <a:prstDash val="solid"/>
          </a:ln>
        </p:spPr>
        <p:txBody>
          <a:bodyPr/>
          <a:lstStyle/>
          <a:p>
            <a:endParaRPr lang="en-US"/>
          </a:p>
        </p:txBody>
      </p:sp>
      <p:sp>
        <p:nvSpPr>
          <p:cNvPr id="7" name="Text 4"/>
          <p:cNvSpPr txBox="1"/>
          <p:nvPr/>
        </p:nvSpPr>
        <p:spPr>
          <a:xfrm>
            <a:off x="640080" y="1517904"/>
            <a:ext cx="2103120" cy="786384"/>
          </a:xfrm>
          <a:prstGeom prst="rect">
            <a:avLst/>
          </a:prstGeom>
          <a:noFill/>
          <a:ln/>
        </p:spPr>
        <p:txBody>
          <a:bodyPr wrap="square" lIns="0" tIns="0" rIns="0" bIns="0" rtlCol="0" anchor="ctr"/>
          <a:lstStyle/>
          <a:p>
            <a:pPr marL="0" indent="0" algn="ctr">
              <a:buNone/>
            </a:pPr>
            <a:r>
              <a:rPr lang="en-US" sz="4200" b="1" dirty="0">
                <a:solidFill>
                  <a:srgbClr val="FFFFFF"/>
                </a:solidFill>
                <a:latin typeface="Outfit" pitchFamily="34" charset="0"/>
                <a:ea typeface="Outfit" pitchFamily="34" charset="-122"/>
                <a:cs typeface="Outfit" pitchFamily="34" charset="-120"/>
              </a:rPr>
              <a:t>68</a:t>
            </a:r>
            <a:endParaRPr lang="en-US" sz="4200" dirty="0"/>
          </a:p>
        </p:txBody>
      </p:sp>
      <p:sp>
        <p:nvSpPr>
          <p:cNvPr id="8" name="Text 5"/>
          <p:cNvSpPr txBox="1"/>
          <p:nvPr/>
        </p:nvSpPr>
        <p:spPr>
          <a:xfrm>
            <a:off x="640080" y="2286000"/>
            <a:ext cx="2103120" cy="310896"/>
          </a:xfrm>
          <a:prstGeom prst="rect">
            <a:avLst/>
          </a:prstGeom>
          <a:noFill/>
          <a:ln/>
        </p:spPr>
        <p:txBody>
          <a:bodyPr wrap="square" lIns="0" tIns="0" rIns="0" bIns="0" rtlCol="0" anchor="ctr"/>
          <a:lstStyle/>
          <a:p>
            <a:pPr marL="0" indent="0" algn="ctr">
              <a:buNone/>
            </a:pPr>
            <a:r>
              <a:rPr lang="en-US" sz="1200" dirty="0">
                <a:solidFill>
                  <a:srgbClr val="D2E9FF"/>
                </a:solidFill>
                <a:latin typeface="Outfit" pitchFamily="34" charset="0"/>
                <a:ea typeface="Outfit" pitchFamily="34" charset="-122"/>
                <a:cs typeface="Outfit" pitchFamily="34" charset="-120"/>
              </a:rPr>
              <a:t>of 100</a:t>
            </a:r>
            <a:endParaRPr lang="en-US" sz="1200" dirty="0"/>
          </a:p>
        </p:txBody>
      </p:sp>
      <p:sp>
        <p:nvSpPr>
          <p:cNvPr id="9" name="Shape 6"/>
          <p:cNvSpPr/>
          <p:nvPr/>
        </p:nvSpPr>
        <p:spPr>
          <a:xfrm>
            <a:off x="640080" y="2980944"/>
            <a:ext cx="2103120" cy="182880"/>
          </a:xfrm>
          <a:prstGeom prst="roundRect">
            <a:avLst>
              <a:gd name="adj" fmla="val 15000"/>
            </a:avLst>
          </a:prstGeom>
          <a:solidFill>
            <a:srgbClr val="EDF2F7"/>
          </a:solidFill>
          <a:ln w="12700">
            <a:solidFill>
              <a:srgbClr val="EDF2F7"/>
            </a:solidFill>
            <a:prstDash val="solid"/>
          </a:ln>
        </p:spPr>
        <p:txBody>
          <a:bodyPr/>
          <a:lstStyle/>
          <a:p>
            <a:endParaRPr lang="en-US"/>
          </a:p>
        </p:txBody>
      </p:sp>
      <p:sp>
        <p:nvSpPr>
          <p:cNvPr id="10" name="Shape 7"/>
          <p:cNvSpPr/>
          <p:nvPr/>
        </p:nvSpPr>
        <p:spPr>
          <a:xfrm>
            <a:off x="640080" y="2980944"/>
            <a:ext cx="1430121" cy="182880"/>
          </a:xfrm>
          <a:prstGeom prst="roundRect">
            <a:avLst>
              <a:gd name="adj" fmla="val 15000"/>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640080" y="3200400"/>
            <a:ext cx="731520" cy="219456"/>
          </a:xfrm>
          <a:prstGeom prst="rect">
            <a:avLst/>
          </a:prstGeom>
          <a:noFill/>
          <a:ln/>
        </p:spPr>
        <p:txBody>
          <a:bodyPr wrap="square" lIns="0" tIns="0" rIns="0" bIns="0" rtlCol="0" anchor="ctr"/>
          <a:lstStyle/>
          <a:p>
            <a:pPr marL="0" indent="0">
              <a:buNone/>
            </a:pPr>
            <a:r>
              <a:rPr lang="en-US" sz="800" dirty="0">
                <a:solidFill>
                  <a:srgbClr val="A0AEC0"/>
                </a:solidFill>
                <a:latin typeface="Outfit" pitchFamily="34" charset="0"/>
                <a:ea typeface="Outfit" pitchFamily="34" charset="-122"/>
                <a:cs typeface="Outfit" pitchFamily="34" charset="-120"/>
              </a:rPr>
              <a:t>0</a:t>
            </a:r>
            <a:endParaRPr lang="en-US" sz="800" dirty="0"/>
          </a:p>
        </p:txBody>
      </p:sp>
      <p:sp>
        <p:nvSpPr>
          <p:cNvPr id="12" name="Text 9"/>
          <p:cNvSpPr txBox="1"/>
          <p:nvPr/>
        </p:nvSpPr>
        <p:spPr>
          <a:xfrm>
            <a:off x="2011680" y="3200400"/>
            <a:ext cx="731520" cy="219456"/>
          </a:xfrm>
          <a:prstGeom prst="rect">
            <a:avLst/>
          </a:prstGeom>
          <a:noFill/>
          <a:ln/>
        </p:spPr>
        <p:txBody>
          <a:bodyPr wrap="square" lIns="0" tIns="0" rIns="0" bIns="0" rtlCol="0" anchor="ctr"/>
          <a:lstStyle/>
          <a:p>
            <a:pPr marL="0" indent="0" algn="r">
              <a:buNone/>
            </a:pPr>
            <a:r>
              <a:rPr lang="en-US" sz="800" dirty="0">
                <a:solidFill>
                  <a:srgbClr val="A0AEC0"/>
                </a:solidFill>
                <a:latin typeface="Outfit" pitchFamily="34" charset="0"/>
                <a:ea typeface="Outfit" pitchFamily="34" charset="-122"/>
                <a:cs typeface="Outfit" pitchFamily="34" charset="-120"/>
              </a:rPr>
              <a:t>100</a:t>
            </a:r>
            <a:endParaRPr lang="en-US" sz="800" dirty="0"/>
          </a:p>
        </p:txBody>
      </p:sp>
      <p:sp>
        <p:nvSpPr>
          <p:cNvPr id="13" name="Shape 10"/>
          <p:cNvSpPr/>
          <p:nvPr/>
        </p:nvSpPr>
        <p:spPr>
          <a:xfrm>
            <a:off x="2926080" y="1389888"/>
            <a:ext cx="4224528" cy="2029968"/>
          </a:xfrm>
          <a:prstGeom prst="roundRect">
            <a:avLst>
              <a:gd name="adj" fmla="val 2703"/>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3145536" y="1517904"/>
            <a:ext cx="3785616"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What is working</a:t>
            </a:r>
            <a:endParaRPr lang="en-US" sz="1400" dirty="0"/>
          </a:p>
        </p:txBody>
      </p:sp>
      <p:sp>
        <p:nvSpPr>
          <p:cNvPr id="15" name="Text 12"/>
          <p:cNvSpPr txBox="1"/>
          <p:nvPr/>
        </p:nvSpPr>
        <p:spPr>
          <a:xfrm>
            <a:off x="3145536" y="1901952"/>
            <a:ext cx="3785616" cy="1371600"/>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95% follow news about Israel at least sometimes, </a:t>
            </a:r>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69% regularly.</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66% have been to Israel at least once.</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80% say it matters that Israel is both a Jewish and a democratic state.</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71% feel emotionally attached to Israel.</a:t>
            </a:r>
            <a:endParaRPr lang="en-US" sz="1150" dirty="0"/>
          </a:p>
        </p:txBody>
      </p:sp>
      <p:sp>
        <p:nvSpPr>
          <p:cNvPr id="16" name="Shape 13"/>
          <p:cNvSpPr/>
          <p:nvPr/>
        </p:nvSpPr>
        <p:spPr>
          <a:xfrm>
            <a:off x="7315200" y="1389888"/>
            <a:ext cx="4233672" cy="2029968"/>
          </a:xfrm>
          <a:prstGeom prst="roundRect">
            <a:avLst>
              <a:gd name="adj" fmla="val 2703"/>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534656" y="1517904"/>
            <a:ext cx="3794760"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What needs attention</a:t>
            </a:r>
            <a:endParaRPr lang="en-US" sz="1400" dirty="0"/>
          </a:p>
        </p:txBody>
      </p:sp>
      <p:sp>
        <p:nvSpPr>
          <p:cNvPr id="18" name="Text 15"/>
          <p:cNvSpPr txBox="1"/>
          <p:nvPr/>
        </p:nvSpPr>
        <p:spPr>
          <a:xfrm>
            <a:off x="7534656" y="1901952"/>
            <a:ext cx="3794760" cy="1371600"/>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59% say Israel makes them proud to be Jewish; 27% disagree.</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54% feel comfortable supporting Israel in public; 31% do not.*</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The widest generational spread of any pillar: adults 18 to 44 score about 12 points below those 65 and older.</a:t>
            </a:r>
            <a:endParaRPr lang="en-US" sz="1150" dirty="0"/>
          </a:p>
        </p:txBody>
      </p:sp>
      <p:sp>
        <p:nvSpPr>
          <p:cNvPr id="19" name="Shape 16"/>
          <p:cNvSpPr/>
          <p:nvPr/>
        </p:nvSpPr>
        <p:spPr>
          <a:xfrm>
            <a:off x="640080" y="3584448"/>
            <a:ext cx="10908792" cy="1225296"/>
          </a:xfrm>
          <a:prstGeom prst="roundRect">
            <a:avLst>
              <a:gd name="adj" fmla="val 4478"/>
            </a:avLst>
          </a:prstGeom>
          <a:solidFill>
            <a:srgbClr val="1E3EAF"/>
          </a:solidFill>
          <a:ln w="12700">
            <a:solidFill>
              <a:srgbClr val="1E3EAF"/>
            </a:solidFill>
            <a:prstDash val="solid"/>
          </a:ln>
        </p:spPr>
        <p:txBody>
          <a:bodyPr/>
          <a:lstStyle/>
          <a:p>
            <a:endParaRPr lang="en-US"/>
          </a:p>
        </p:txBody>
      </p:sp>
      <p:sp>
        <p:nvSpPr>
          <p:cNvPr id="20" name="Text 17"/>
          <p:cNvSpPr txBox="1"/>
          <p:nvPr/>
        </p:nvSpPr>
        <p:spPr>
          <a:xfrm>
            <a:off x="914400" y="3712464"/>
            <a:ext cx="10332720" cy="292608"/>
          </a:xfrm>
          <a:prstGeom prst="rect">
            <a:avLst/>
          </a:prstGeom>
          <a:noFill/>
          <a:ln/>
        </p:spPr>
        <p:txBody>
          <a:bodyPr wrap="square" lIns="0" tIns="0" rIns="0" bIns="0" rtlCol="0" anchor="ctr"/>
          <a:lstStyle/>
          <a:p>
            <a:pPr marL="0" indent="0">
              <a:buNone/>
            </a:pPr>
            <a:r>
              <a:rPr lang="en-US" sz="1300" b="1" kern="0" spc="120" dirty="0">
                <a:solidFill>
                  <a:srgbClr val="D2E9FF"/>
                </a:solidFill>
                <a:latin typeface="Outfit" pitchFamily="34" charset="0"/>
                <a:ea typeface="Outfit" pitchFamily="34" charset="-122"/>
                <a:cs typeface="Outfit" pitchFamily="34" charset="-120"/>
              </a:rPr>
              <a:t>The takeaway:</a:t>
            </a:r>
            <a:endParaRPr lang="en-US" sz="1300" dirty="0"/>
          </a:p>
        </p:txBody>
      </p:sp>
      <p:sp>
        <p:nvSpPr>
          <p:cNvPr id="21" name="Text 18"/>
          <p:cNvSpPr txBox="1"/>
          <p:nvPr/>
        </p:nvSpPr>
        <p:spPr>
          <a:xfrm>
            <a:off x="914400" y="4023360"/>
            <a:ext cx="10332720" cy="676656"/>
          </a:xfrm>
          <a:prstGeom prst="rect">
            <a:avLst/>
          </a:prstGeom>
          <a:noFill/>
          <a:ln/>
        </p:spPr>
        <p:txBody>
          <a:bodyPr wrap="square" lIns="0" tIns="0" rIns="0" bIns="0" rtlCol="0" anchor="t"/>
          <a:lstStyle/>
          <a:p>
            <a:pPr marL="0" indent="0">
              <a:lnSpc>
                <a:spcPts val="1900"/>
              </a:lnSpc>
              <a:buNone/>
            </a:pPr>
            <a:r>
              <a:rPr lang="en-US" sz="1300" dirty="0">
                <a:solidFill>
                  <a:srgbClr val="FFFFFF"/>
                </a:solidFill>
                <a:latin typeface="Outfit" pitchFamily="34" charset="0"/>
                <a:ea typeface="Outfit" pitchFamily="34" charset="-122"/>
                <a:cs typeface="Outfit" pitchFamily="34" charset="-120"/>
              </a:rPr>
              <a:t>Attachment to Israel is broad and durable, and it is our highest-scoring pillar. Pride and comfort with public expression are more contested, and the gap widens with each younger cohort.</a:t>
            </a:r>
            <a:endParaRPr lang="en-US" sz="1300" dirty="0"/>
          </a:p>
        </p:txBody>
      </p:sp>
      <p:sp>
        <p:nvSpPr>
          <p:cNvPr id="22" name="Shape 19"/>
          <p:cNvSpPr/>
          <p:nvPr/>
        </p:nvSpPr>
        <p:spPr>
          <a:xfrm>
            <a:off x="640080" y="4956048"/>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914400" y="4956048"/>
            <a:ext cx="10332720" cy="713232"/>
          </a:xfrm>
          <a:prstGeom prst="rect">
            <a:avLst/>
          </a:prstGeom>
          <a:noFill/>
          <a:ln/>
        </p:spPr>
        <p:txBody>
          <a:bodyPr wrap="square" lIns="0" tIns="0" rIns="0" bIns="0" rtlCol="0" anchor="ctr"/>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*Note on a common misreading: a majority of respondents are comfortable supporting Israel in public. The finding is the roughly one in three who are not, and the reasons they give: the difficulty of nuanced conversation and concern about being targeted.</a:t>
            </a:r>
            <a:endParaRPr lang="en-US" sz="11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PILLAR 2 OF 8  ·  RANKED 2ND OF EIGHT</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Active: Civic engagement and cross-communal relationships</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89888"/>
            <a:ext cx="2103120" cy="1481328"/>
          </a:xfrm>
          <a:prstGeom prst="roundRect">
            <a:avLst>
              <a:gd name="adj" fmla="val 4938"/>
            </a:avLst>
          </a:prstGeom>
          <a:solidFill>
            <a:srgbClr val="1E3EAF"/>
          </a:solidFill>
          <a:ln w="12700">
            <a:solidFill>
              <a:srgbClr val="1E3EAF"/>
            </a:solidFill>
            <a:prstDash val="solid"/>
          </a:ln>
        </p:spPr>
        <p:txBody>
          <a:bodyPr/>
          <a:lstStyle/>
          <a:p>
            <a:endParaRPr lang="en-US"/>
          </a:p>
        </p:txBody>
      </p:sp>
      <p:sp>
        <p:nvSpPr>
          <p:cNvPr id="7" name="Text 4"/>
          <p:cNvSpPr txBox="1"/>
          <p:nvPr/>
        </p:nvSpPr>
        <p:spPr>
          <a:xfrm>
            <a:off x="640080" y="1517904"/>
            <a:ext cx="2103120" cy="786384"/>
          </a:xfrm>
          <a:prstGeom prst="rect">
            <a:avLst/>
          </a:prstGeom>
          <a:noFill/>
          <a:ln/>
        </p:spPr>
        <p:txBody>
          <a:bodyPr wrap="square" lIns="0" tIns="0" rIns="0" bIns="0" rtlCol="0" anchor="ctr"/>
          <a:lstStyle/>
          <a:p>
            <a:pPr marL="0" indent="0" algn="ctr">
              <a:buNone/>
            </a:pPr>
            <a:r>
              <a:rPr lang="en-US" sz="4200" b="1" dirty="0">
                <a:solidFill>
                  <a:srgbClr val="FFFFFF"/>
                </a:solidFill>
                <a:latin typeface="Outfit" pitchFamily="34" charset="0"/>
                <a:ea typeface="Outfit" pitchFamily="34" charset="-122"/>
                <a:cs typeface="Outfit" pitchFamily="34" charset="-120"/>
              </a:rPr>
              <a:t>58</a:t>
            </a:r>
            <a:endParaRPr lang="en-US" sz="4200" dirty="0"/>
          </a:p>
        </p:txBody>
      </p:sp>
      <p:sp>
        <p:nvSpPr>
          <p:cNvPr id="8" name="Text 5"/>
          <p:cNvSpPr txBox="1"/>
          <p:nvPr/>
        </p:nvSpPr>
        <p:spPr>
          <a:xfrm>
            <a:off x="640080" y="2286000"/>
            <a:ext cx="2103120" cy="310896"/>
          </a:xfrm>
          <a:prstGeom prst="rect">
            <a:avLst/>
          </a:prstGeom>
          <a:noFill/>
          <a:ln/>
        </p:spPr>
        <p:txBody>
          <a:bodyPr wrap="square" lIns="0" tIns="0" rIns="0" bIns="0" rtlCol="0" anchor="ctr"/>
          <a:lstStyle/>
          <a:p>
            <a:pPr marL="0" indent="0" algn="ctr">
              <a:buNone/>
            </a:pPr>
            <a:r>
              <a:rPr lang="en-US" sz="1200" dirty="0">
                <a:solidFill>
                  <a:srgbClr val="D2E9FF"/>
                </a:solidFill>
                <a:latin typeface="Outfit" pitchFamily="34" charset="0"/>
                <a:ea typeface="Outfit" pitchFamily="34" charset="-122"/>
                <a:cs typeface="Outfit" pitchFamily="34" charset="-120"/>
              </a:rPr>
              <a:t>of 100</a:t>
            </a:r>
            <a:endParaRPr lang="en-US" sz="1200" dirty="0"/>
          </a:p>
        </p:txBody>
      </p:sp>
      <p:sp>
        <p:nvSpPr>
          <p:cNvPr id="9" name="Shape 6"/>
          <p:cNvSpPr/>
          <p:nvPr/>
        </p:nvSpPr>
        <p:spPr>
          <a:xfrm>
            <a:off x="640080" y="2980944"/>
            <a:ext cx="2103120" cy="182880"/>
          </a:xfrm>
          <a:prstGeom prst="roundRect">
            <a:avLst>
              <a:gd name="adj" fmla="val 15000"/>
            </a:avLst>
          </a:prstGeom>
          <a:solidFill>
            <a:srgbClr val="EDF2F7"/>
          </a:solidFill>
          <a:ln w="12700">
            <a:solidFill>
              <a:srgbClr val="EDF2F7"/>
            </a:solidFill>
            <a:prstDash val="solid"/>
          </a:ln>
        </p:spPr>
        <p:txBody>
          <a:bodyPr/>
          <a:lstStyle/>
          <a:p>
            <a:endParaRPr lang="en-US"/>
          </a:p>
        </p:txBody>
      </p:sp>
      <p:sp>
        <p:nvSpPr>
          <p:cNvPr id="10" name="Shape 7"/>
          <p:cNvSpPr/>
          <p:nvPr/>
        </p:nvSpPr>
        <p:spPr>
          <a:xfrm>
            <a:off x="640080" y="2980944"/>
            <a:ext cx="1219809" cy="182880"/>
          </a:xfrm>
          <a:prstGeom prst="roundRect">
            <a:avLst>
              <a:gd name="adj" fmla="val 15000"/>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640080" y="3200400"/>
            <a:ext cx="731520" cy="219456"/>
          </a:xfrm>
          <a:prstGeom prst="rect">
            <a:avLst/>
          </a:prstGeom>
          <a:noFill/>
          <a:ln/>
        </p:spPr>
        <p:txBody>
          <a:bodyPr wrap="square" lIns="0" tIns="0" rIns="0" bIns="0" rtlCol="0" anchor="ctr"/>
          <a:lstStyle/>
          <a:p>
            <a:pPr marL="0" indent="0">
              <a:buNone/>
            </a:pPr>
            <a:r>
              <a:rPr lang="en-US" sz="800" dirty="0">
                <a:solidFill>
                  <a:srgbClr val="A0AEC0"/>
                </a:solidFill>
                <a:latin typeface="Outfit" pitchFamily="34" charset="0"/>
                <a:ea typeface="Outfit" pitchFamily="34" charset="-122"/>
                <a:cs typeface="Outfit" pitchFamily="34" charset="-120"/>
              </a:rPr>
              <a:t>0</a:t>
            </a:r>
            <a:endParaRPr lang="en-US" sz="800" dirty="0"/>
          </a:p>
        </p:txBody>
      </p:sp>
      <p:sp>
        <p:nvSpPr>
          <p:cNvPr id="12" name="Text 9"/>
          <p:cNvSpPr txBox="1"/>
          <p:nvPr/>
        </p:nvSpPr>
        <p:spPr>
          <a:xfrm>
            <a:off x="2011680" y="3200400"/>
            <a:ext cx="731520" cy="219456"/>
          </a:xfrm>
          <a:prstGeom prst="rect">
            <a:avLst/>
          </a:prstGeom>
          <a:noFill/>
          <a:ln/>
        </p:spPr>
        <p:txBody>
          <a:bodyPr wrap="square" lIns="0" tIns="0" rIns="0" bIns="0" rtlCol="0" anchor="ctr"/>
          <a:lstStyle/>
          <a:p>
            <a:pPr marL="0" indent="0" algn="r">
              <a:buNone/>
            </a:pPr>
            <a:r>
              <a:rPr lang="en-US" sz="800" dirty="0">
                <a:solidFill>
                  <a:srgbClr val="A0AEC0"/>
                </a:solidFill>
                <a:latin typeface="Outfit" pitchFamily="34" charset="0"/>
                <a:ea typeface="Outfit" pitchFamily="34" charset="-122"/>
                <a:cs typeface="Outfit" pitchFamily="34" charset="-120"/>
              </a:rPr>
              <a:t>100</a:t>
            </a:r>
            <a:endParaRPr lang="en-US" sz="800" dirty="0"/>
          </a:p>
        </p:txBody>
      </p:sp>
      <p:sp>
        <p:nvSpPr>
          <p:cNvPr id="13" name="Shape 10"/>
          <p:cNvSpPr/>
          <p:nvPr/>
        </p:nvSpPr>
        <p:spPr>
          <a:xfrm>
            <a:off x="2926080" y="1389888"/>
            <a:ext cx="4224528" cy="2029968"/>
          </a:xfrm>
          <a:prstGeom prst="roundRect">
            <a:avLst>
              <a:gd name="adj" fmla="val 2703"/>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3145536" y="1517904"/>
            <a:ext cx="3785616"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What is working</a:t>
            </a:r>
            <a:endParaRPr lang="en-US" sz="1400" dirty="0"/>
          </a:p>
        </p:txBody>
      </p:sp>
      <p:sp>
        <p:nvSpPr>
          <p:cNvPr id="15" name="Text 12"/>
          <p:cNvSpPr txBox="1"/>
          <p:nvPr/>
        </p:nvSpPr>
        <p:spPr>
          <a:xfrm>
            <a:off x="3145536" y="1901952"/>
            <a:ext cx="3785616" cy="1371600"/>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88% have close friends who differ from them in religion, ethnicity, race, or identity. This is the highest-scoring single item in the entire survey.</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85% say it is important for the Jewish community to build connections with other local groups.</a:t>
            </a:r>
            <a:endParaRPr lang="en-US" sz="1150" dirty="0"/>
          </a:p>
        </p:txBody>
      </p:sp>
      <p:sp>
        <p:nvSpPr>
          <p:cNvPr id="16" name="Shape 13"/>
          <p:cNvSpPr/>
          <p:nvPr/>
        </p:nvSpPr>
        <p:spPr>
          <a:xfrm>
            <a:off x="7315200" y="1389888"/>
            <a:ext cx="4233672" cy="2176272"/>
          </a:xfrm>
          <a:prstGeom prst="roundRect">
            <a:avLst>
              <a:gd name="adj" fmla="val 2703"/>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534656" y="1517904"/>
            <a:ext cx="3794760"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What needs attention</a:t>
            </a:r>
            <a:endParaRPr lang="en-US" sz="1400" dirty="0"/>
          </a:p>
        </p:txBody>
      </p:sp>
      <p:sp>
        <p:nvSpPr>
          <p:cNvPr id="18" name="Text 15"/>
          <p:cNvSpPr txBox="1"/>
          <p:nvPr/>
        </p:nvSpPr>
        <p:spPr>
          <a:xfrm>
            <a:off x="7534656" y="1901952"/>
            <a:ext cx="3794760" cy="1371600"/>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46% say local Jewish organizations do a good job representing the community publicly.</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42% say those organizations' public positions align with their own views.</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37% say organizations do a good job building cross-communal connections.</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Don't-know rates on these run from 24% to 38%.</a:t>
            </a:r>
            <a:endParaRPr lang="en-US" sz="1150" dirty="0"/>
          </a:p>
        </p:txBody>
      </p:sp>
      <p:grpSp>
        <p:nvGrpSpPr>
          <p:cNvPr id="24" name="Group 23">
            <a:extLst>
              <a:ext uri="{FF2B5EF4-FFF2-40B4-BE49-F238E27FC236}">
                <a16:creationId xmlns:a16="http://schemas.microsoft.com/office/drawing/2014/main" id="{8C814AF5-EAE5-3FB9-C280-6354F91D25C1}"/>
              </a:ext>
            </a:extLst>
          </p:cNvPr>
          <p:cNvGrpSpPr/>
          <p:nvPr/>
        </p:nvGrpSpPr>
        <p:grpSpPr>
          <a:xfrm>
            <a:off x="640080" y="3745818"/>
            <a:ext cx="10908792" cy="1225296"/>
            <a:chOff x="640080" y="3584448"/>
            <a:chExt cx="10908792" cy="1225296"/>
          </a:xfrm>
        </p:grpSpPr>
        <p:sp>
          <p:nvSpPr>
            <p:cNvPr id="19" name="Shape 16"/>
            <p:cNvSpPr/>
            <p:nvPr/>
          </p:nvSpPr>
          <p:spPr>
            <a:xfrm>
              <a:off x="640080" y="3584448"/>
              <a:ext cx="10908792" cy="1225296"/>
            </a:xfrm>
            <a:prstGeom prst="roundRect">
              <a:avLst>
                <a:gd name="adj" fmla="val 4478"/>
              </a:avLst>
            </a:prstGeom>
            <a:solidFill>
              <a:srgbClr val="1E3EAF"/>
            </a:solidFill>
            <a:ln w="12700">
              <a:solidFill>
                <a:srgbClr val="1E3EAF"/>
              </a:solidFill>
              <a:prstDash val="solid"/>
            </a:ln>
          </p:spPr>
          <p:txBody>
            <a:bodyPr/>
            <a:lstStyle/>
            <a:p>
              <a:endParaRPr lang="en-US"/>
            </a:p>
          </p:txBody>
        </p:sp>
        <p:sp>
          <p:nvSpPr>
            <p:cNvPr id="20" name="Text 17"/>
            <p:cNvSpPr txBox="1"/>
            <p:nvPr/>
          </p:nvSpPr>
          <p:spPr>
            <a:xfrm>
              <a:off x="914400" y="3712464"/>
              <a:ext cx="10332720" cy="292608"/>
            </a:xfrm>
            <a:prstGeom prst="rect">
              <a:avLst/>
            </a:prstGeom>
            <a:noFill/>
            <a:ln/>
          </p:spPr>
          <p:txBody>
            <a:bodyPr wrap="square" lIns="0" tIns="0" rIns="0" bIns="0" rtlCol="0" anchor="ctr"/>
            <a:lstStyle/>
            <a:p>
              <a:pPr marL="0" indent="0">
                <a:buNone/>
              </a:pPr>
              <a:r>
                <a:rPr lang="en-US" sz="1300" b="1" kern="0" spc="120" dirty="0">
                  <a:solidFill>
                    <a:srgbClr val="D2E9FF"/>
                  </a:solidFill>
                  <a:latin typeface="Outfit" pitchFamily="34" charset="0"/>
                  <a:ea typeface="Outfit" pitchFamily="34" charset="-122"/>
                  <a:cs typeface="Outfit" pitchFamily="34" charset="-120"/>
                </a:rPr>
                <a:t>The takeaway:</a:t>
              </a:r>
              <a:endParaRPr lang="en-US" sz="1300" dirty="0"/>
            </a:p>
          </p:txBody>
        </p:sp>
        <p:sp>
          <p:nvSpPr>
            <p:cNvPr id="21" name="Text 18"/>
            <p:cNvSpPr txBox="1"/>
            <p:nvPr/>
          </p:nvSpPr>
          <p:spPr>
            <a:xfrm>
              <a:off x="914400" y="4023360"/>
              <a:ext cx="10332720" cy="676656"/>
            </a:xfrm>
            <a:prstGeom prst="rect">
              <a:avLst/>
            </a:prstGeom>
            <a:noFill/>
            <a:ln/>
          </p:spPr>
          <p:txBody>
            <a:bodyPr wrap="square" lIns="0" tIns="0" rIns="0" bIns="0" rtlCol="0" anchor="t"/>
            <a:lstStyle/>
            <a:p>
              <a:pPr marL="0" indent="0">
                <a:lnSpc>
                  <a:spcPts val="1900"/>
                </a:lnSpc>
                <a:buNone/>
              </a:pPr>
              <a:r>
                <a:rPr lang="en-US" sz="1300" dirty="0">
                  <a:solidFill>
                    <a:srgbClr val="FFFFFF"/>
                  </a:solidFill>
                  <a:latin typeface="Outfit" pitchFamily="34" charset="0"/>
                  <a:ea typeface="Outfit" pitchFamily="34" charset="-122"/>
                  <a:cs typeface="Outfit" pitchFamily="34" charset="-120"/>
                </a:rPr>
                <a:t>The bridging instinct is this community's single strongest asset. Confidence in how institutions carry it into public life is much weaker, and a quarter to nearly two-fifths of people have no view at all.</a:t>
              </a:r>
              <a:endParaRPr lang="en-US" sz="1300" dirty="0"/>
            </a:p>
          </p:txBody>
        </p:sp>
      </p:grpSp>
      <p:sp>
        <p:nvSpPr>
          <p:cNvPr id="22" name="Shape 19"/>
          <p:cNvSpPr/>
          <p:nvPr/>
        </p:nvSpPr>
        <p:spPr>
          <a:xfrm>
            <a:off x="640080" y="5216031"/>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914400" y="5207068"/>
            <a:ext cx="10332720" cy="713232"/>
          </a:xfrm>
          <a:prstGeom prst="rect">
            <a:avLst/>
          </a:prstGeom>
          <a:noFill/>
          <a:ln/>
        </p:spPr>
        <p:txBody>
          <a:bodyPr wrap="square" lIns="0" tIns="0" rIns="0" bIns="0" rtlCol="0" anchor="ctr"/>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Where organizations have had real public wins, they are not yet visible to the people being represented. This is a reporting-out problem more than a performance problem.</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PILLAR 3 OF 8  ·  RANKED 3RD OF EIGHT</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Safety: Physical security, antisemitism, and confidence in institutions</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89888"/>
            <a:ext cx="2103120" cy="1481328"/>
          </a:xfrm>
          <a:prstGeom prst="roundRect">
            <a:avLst>
              <a:gd name="adj" fmla="val 4938"/>
            </a:avLst>
          </a:prstGeom>
          <a:solidFill>
            <a:srgbClr val="1E3EAF"/>
          </a:solidFill>
          <a:ln w="12700">
            <a:solidFill>
              <a:srgbClr val="1E3EAF"/>
            </a:solidFill>
            <a:prstDash val="solid"/>
          </a:ln>
        </p:spPr>
        <p:txBody>
          <a:bodyPr/>
          <a:lstStyle/>
          <a:p>
            <a:endParaRPr lang="en-US"/>
          </a:p>
        </p:txBody>
      </p:sp>
      <p:sp>
        <p:nvSpPr>
          <p:cNvPr id="7" name="Text 4"/>
          <p:cNvSpPr txBox="1"/>
          <p:nvPr/>
        </p:nvSpPr>
        <p:spPr>
          <a:xfrm>
            <a:off x="640080" y="1517904"/>
            <a:ext cx="2103120" cy="786384"/>
          </a:xfrm>
          <a:prstGeom prst="rect">
            <a:avLst/>
          </a:prstGeom>
          <a:noFill/>
          <a:ln/>
        </p:spPr>
        <p:txBody>
          <a:bodyPr wrap="square" lIns="0" tIns="0" rIns="0" bIns="0" rtlCol="0" anchor="ctr"/>
          <a:lstStyle/>
          <a:p>
            <a:pPr marL="0" indent="0" algn="ctr">
              <a:buNone/>
            </a:pPr>
            <a:r>
              <a:rPr lang="en-US" sz="4200" b="1" dirty="0">
                <a:solidFill>
                  <a:srgbClr val="FFFFFF"/>
                </a:solidFill>
                <a:latin typeface="Outfit" pitchFamily="34" charset="0"/>
                <a:ea typeface="Outfit" pitchFamily="34" charset="-122"/>
                <a:cs typeface="Outfit" pitchFamily="34" charset="-120"/>
              </a:rPr>
              <a:t>57</a:t>
            </a:r>
            <a:endParaRPr lang="en-US" sz="4200" dirty="0"/>
          </a:p>
        </p:txBody>
      </p:sp>
      <p:sp>
        <p:nvSpPr>
          <p:cNvPr id="8" name="Text 5"/>
          <p:cNvSpPr txBox="1"/>
          <p:nvPr/>
        </p:nvSpPr>
        <p:spPr>
          <a:xfrm>
            <a:off x="640080" y="2286000"/>
            <a:ext cx="2103120" cy="310896"/>
          </a:xfrm>
          <a:prstGeom prst="rect">
            <a:avLst/>
          </a:prstGeom>
          <a:noFill/>
          <a:ln/>
        </p:spPr>
        <p:txBody>
          <a:bodyPr wrap="square" lIns="0" tIns="0" rIns="0" bIns="0" rtlCol="0" anchor="ctr"/>
          <a:lstStyle/>
          <a:p>
            <a:pPr marL="0" indent="0" algn="ctr">
              <a:buNone/>
            </a:pPr>
            <a:r>
              <a:rPr lang="en-US" sz="1200" dirty="0">
                <a:solidFill>
                  <a:srgbClr val="D2E9FF"/>
                </a:solidFill>
                <a:latin typeface="Outfit" pitchFamily="34" charset="0"/>
                <a:ea typeface="Outfit" pitchFamily="34" charset="-122"/>
                <a:cs typeface="Outfit" pitchFamily="34" charset="-120"/>
              </a:rPr>
              <a:t>of 100</a:t>
            </a:r>
            <a:endParaRPr lang="en-US" sz="1200" dirty="0"/>
          </a:p>
        </p:txBody>
      </p:sp>
      <p:sp>
        <p:nvSpPr>
          <p:cNvPr id="9" name="Shape 6"/>
          <p:cNvSpPr/>
          <p:nvPr/>
        </p:nvSpPr>
        <p:spPr>
          <a:xfrm>
            <a:off x="640080" y="2980944"/>
            <a:ext cx="2103120" cy="182880"/>
          </a:xfrm>
          <a:prstGeom prst="roundRect">
            <a:avLst>
              <a:gd name="adj" fmla="val 15000"/>
            </a:avLst>
          </a:prstGeom>
          <a:solidFill>
            <a:srgbClr val="EDF2F7"/>
          </a:solidFill>
          <a:ln w="12700">
            <a:solidFill>
              <a:srgbClr val="EDF2F7"/>
            </a:solidFill>
            <a:prstDash val="solid"/>
          </a:ln>
        </p:spPr>
        <p:txBody>
          <a:bodyPr/>
          <a:lstStyle/>
          <a:p>
            <a:endParaRPr lang="en-US"/>
          </a:p>
        </p:txBody>
      </p:sp>
      <p:sp>
        <p:nvSpPr>
          <p:cNvPr id="10" name="Shape 7"/>
          <p:cNvSpPr/>
          <p:nvPr/>
        </p:nvSpPr>
        <p:spPr>
          <a:xfrm>
            <a:off x="640080" y="2980944"/>
            <a:ext cx="1198778" cy="182880"/>
          </a:xfrm>
          <a:prstGeom prst="roundRect">
            <a:avLst>
              <a:gd name="adj" fmla="val 15000"/>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640080" y="3200400"/>
            <a:ext cx="731520" cy="219456"/>
          </a:xfrm>
          <a:prstGeom prst="rect">
            <a:avLst/>
          </a:prstGeom>
          <a:noFill/>
          <a:ln/>
        </p:spPr>
        <p:txBody>
          <a:bodyPr wrap="square" lIns="0" tIns="0" rIns="0" bIns="0" rtlCol="0" anchor="ctr"/>
          <a:lstStyle/>
          <a:p>
            <a:pPr marL="0" indent="0">
              <a:buNone/>
            </a:pPr>
            <a:r>
              <a:rPr lang="en-US" sz="800" dirty="0">
                <a:solidFill>
                  <a:srgbClr val="A0AEC0"/>
                </a:solidFill>
                <a:latin typeface="Outfit" pitchFamily="34" charset="0"/>
                <a:ea typeface="Outfit" pitchFamily="34" charset="-122"/>
                <a:cs typeface="Outfit" pitchFamily="34" charset="-120"/>
              </a:rPr>
              <a:t>0</a:t>
            </a:r>
            <a:endParaRPr lang="en-US" sz="800" dirty="0"/>
          </a:p>
        </p:txBody>
      </p:sp>
      <p:sp>
        <p:nvSpPr>
          <p:cNvPr id="12" name="Text 9"/>
          <p:cNvSpPr txBox="1"/>
          <p:nvPr/>
        </p:nvSpPr>
        <p:spPr>
          <a:xfrm>
            <a:off x="2011680" y="3200400"/>
            <a:ext cx="731520" cy="219456"/>
          </a:xfrm>
          <a:prstGeom prst="rect">
            <a:avLst/>
          </a:prstGeom>
          <a:noFill/>
          <a:ln/>
        </p:spPr>
        <p:txBody>
          <a:bodyPr wrap="square" lIns="0" tIns="0" rIns="0" bIns="0" rtlCol="0" anchor="ctr"/>
          <a:lstStyle/>
          <a:p>
            <a:pPr marL="0" indent="0" algn="r">
              <a:buNone/>
            </a:pPr>
            <a:r>
              <a:rPr lang="en-US" sz="800" dirty="0">
                <a:solidFill>
                  <a:srgbClr val="A0AEC0"/>
                </a:solidFill>
                <a:latin typeface="Outfit" pitchFamily="34" charset="0"/>
                <a:ea typeface="Outfit" pitchFamily="34" charset="-122"/>
                <a:cs typeface="Outfit" pitchFamily="34" charset="-120"/>
              </a:rPr>
              <a:t>100</a:t>
            </a:r>
            <a:endParaRPr lang="en-US" sz="800" dirty="0"/>
          </a:p>
        </p:txBody>
      </p:sp>
      <p:sp>
        <p:nvSpPr>
          <p:cNvPr id="13" name="Shape 10"/>
          <p:cNvSpPr/>
          <p:nvPr/>
        </p:nvSpPr>
        <p:spPr>
          <a:xfrm>
            <a:off x="2926080" y="1389888"/>
            <a:ext cx="4224528" cy="2139696"/>
          </a:xfrm>
          <a:prstGeom prst="roundRect">
            <a:avLst>
              <a:gd name="adj" fmla="val 2703"/>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3145536" y="1517904"/>
            <a:ext cx="3785616"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What is working</a:t>
            </a:r>
            <a:endParaRPr lang="en-US" sz="1400" dirty="0"/>
          </a:p>
        </p:txBody>
      </p:sp>
      <p:sp>
        <p:nvSpPr>
          <p:cNvPr id="15" name="Text 12"/>
          <p:cNvSpPr txBox="1"/>
          <p:nvPr/>
        </p:nvSpPr>
        <p:spPr>
          <a:xfrm>
            <a:off x="3145536" y="1901952"/>
            <a:ext cx="3785616" cy="1371600"/>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69% feel safe in public as a Jew; </a:t>
            </a:r>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64% feel physically safe in local Jewish spaces.</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65% agree the organized Jewish community actively fights antisemitism.</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85% are concerned about antisemitism in the broader non-Jewish community, which makes this a mobilizable concern.</a:t>
            </a:r>
            <a:endParaRPr lang="en-US" sz="1150" dirty="0"/>
          </a:p>
        </p:txBody>
      </p:sp>
      <p:sp>
        <p:nvSpPr>
          <p:cNvPr id="16" name="Shape 13"/>
          <p:cNvSpPr/>
          <p:nvPr/>
        </p:nvSpPr>
        <p:spPr>
          <a:xfrm>
            <a:off x="7315200" y="1389888"/>
            <a:ext cx="4233672" cy="2370998"/>
          </a:xfrm>
          <a:prstGeom prst="roundRect">
            <a:avLst>
              <a:gd name="adj" fmla="val 2703"/>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534656" y="1517904"/>
            <a:ext cx="3794760"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What needs attention*</a:t>
            </a:r>
            <a:endParaRPr lang="en-US" sz="1400" dirty="0"/>
          </a:p>
        </p:txBody>
      </p:sp>
      <p:sp>
        <p:nvSpPr>
          <p:cNvPr id="18" name="Text 15"/>
          <p:cNvSpPr txBox="1"/>
          <p:nvPr/>
        </p:nvSpPr>
        <p:spPr>
          <a:xfrm>
            <a:off x="7534656" y="1901952"/>
            <a:ext cx="3794760" cy="1371600"/>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48% are aware of community security programs and protocols.</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48% know where to turn in the Jewish community if personally targeted.</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52% say local law enforcement takes antisemitism seriously.</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36% think most non-Jews would stand with the community after an attack.</a:t>
            </a:r>
            <a:endParaRPr lang="en-US" sz="1150" dirty="0"/>
          </a:p>
        </p:txBody>
      </p:sp>
      <p:sp>
        <p:nvSpPr>
          <p:cNvPr id="19" name="Shape 16"/>
          <p:cNvSpPr/>
          <p:nvPr/>
        </p:nvSpPr>
        <p:spPr>
          <a:xfrm>
            <a:off x="640080" y="3934083"/>
            <a:ext cx="10908792" cy="1225296"/>
          </a:xfrm>
          <a:prstGeom prst="roundRect">
            <a:avLst>
              <a:gd name="adj" fmla="val 4478"/>
            </a:avLst>
          </a:prstGeom>
          <a:solidFill>
            <a:srgbClr val="1E3EAF"/>
          </a:solidFill>
          <a:ln w="12700">
            <a:solidFill>
              <a:srgbClr val="1E3EAF"/>
            </a:solidFill>
            <a:prstDash val="solid"/>
          </a:ln>
        </p:spPr>
        <p:txBody>
          <a:bodyPr/>
          <a:lstStyle/>
          <a:p>
            <a:endParaRPr lang="en-US"/>
          </a:p>
        </p:txBody>
      </p:sp>
      <p:grpSp>
        <p:nvGrpSpPr>
          <p:cNvPr id="25" name="Group 24">
            <a:extLst>
              <a:ext uri="{FF2B5EF4-FFF2-40B4-BE49-F238E27FC236}">
                <a16:creationId xmlns:a16="http://schemas.microsoft.com/office/drawing/2014/main" id="{99D99220-FC5D-B04D-B6F5-6CD0E49D4B8D}"/>
              </a:ext>
            </a:extLst>
          </p:cNvPr>
          <p:cNvGrpSpPr/>
          <p:nvPr/>
        </p:nvGrpSpPr>
        <p:grpSpPr>
          <a:xfrm>
            <a:off x="914400" y="4035202"/>
            <a:ext cx="10332720" cy="1095122"/>
            <a:chOff x="914400" y="4035202"/>
            <a:chExt cx="10332720" cy="1095122"/>
          </a:xfrm>
        </p:grpSpPr>
        <p:sp>
          <p:nvSpPr>
            <p:cNvPr id="20" name="Text 17"/>
            <p:cNvSpPr txBox="1"/>
            <p:nvPr/>
          </p:nvSpPr>
          <p:spPr>
            <a:xfrm>
              <a:off x="914400" y="4035202"/>
              <a:ext cx="10332720" cy="292608"/>
            </a:xfrm>
            <a:prstGeom prst="rect">
              <a:avLst/>
            </a:prstGeom>
            <a:noFill/>
            <a:ln/>
          </p:spPr>
          <p:txBody>
            <a:bodyPr wrap="square" lIns="0" tIns="0" rIns="0" bIns="0" rtlCol="0" anchor="ctr"/>
            <a:lstStyle/>
            <a:p>
              <a:pPr marL="0" indent="0">
                <a:buNone/>
              </a:pPr>
              <a:r>
                <a:rPr lang="en-US" sz="1300" b="1" kern="0" spc="120" dirty="0">
                  <a:solidFill>
                    <a:srgbClr val="D2E9FF"/>
                  </a:solidFill>
                  <a:latin typeface="Outfit" pitchFamily="34" charset="0"/>
                  <a:ea typeface="Outfit" pitchFamily="34" charset="-122"/>
                  <a:cs typeface="Outfit" pitchFamily="34" charset="-120"/>
                </a:rPr>
                <a:t>The takeaway:</a:t>
              </a:r>
              <a:endParaRPr lang="en-US" sz="1300" dirty="0"/>
            </a:p>
          </p:txBody>
        </p:sp>
        <p:sp>
          <p:nvSpPr>
            <p:cNvPr id="21" name="Text 18"/>
            <p:cNvSpPr txBox="1"/>
            <p:nvPr/>
          </p:nvSpPr>
          <p:spPr>
            <a:xfrm>
              <a:off x="914400" y="4453668"/>
              <a:ext cx="10332720" cy="676656"/>
            </a:xfrm>
            <a:prstGeom prst="rect">
              <a:avLst/>
            </a:prstGeom>
            <a:noFill/>
            <a:ln/>
          </p:spPr>
          <p:txBody>
            <a:bodyPr wrap="square" lIns="0" tIns="0" rIns="0" bIns="0" rtlCol="0" anchor="t"/>
            <a:lstStyle/>
            <a:p>
              <a:pPr marL="0" indent="0">
                <a:lnSpc>
                  <a:spcPts val="1900"/>
                </a:lnSpc>
                <a:buNone/>
              </a:pPr>
              <a:r>
                <a:rPr lang="en-US" sz="1300" dirty="0">
                  <a:solidFill>
                    <a:srgbClr val="FFFFFF"/>
                  </a:solidFill>
                  <a:latin typeface="Outfit" pitchFamily="34" charset="0"/>
                  <a:ea typeface="Outfit" pitchFamily="34" charset="-122"/>
                  <a:cs typeface="Outfit" pitchFamily="34" charset="-120"/>
                </a:rPr>
                <a:t>Concern about antisemitism is close to universal. Awareness of the community's own security work runs well behind the investment being made in it, and confidence in the surrounding society is low.</a:t>
              </a:r>
              <a:endParaRPr lang="en-US" sz="1300" dirty="0"/>
            </a:p>
          </p:txBody>
        </p:sp>
      </p:grpSp>
      <p:sp>
        <p:nvSpPr>
          <p:cNvPr id="22" name="Shape 19"/>
          <p:cNvSpPr/>
          <p:nvPr/>
        </p:nvSpPr>
        <p:spPr>
          <a:xfrm>
            <a:off x="640080" y="5332576"/>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914400" y="5341532"/>
            <a:ext cx="10332720" cy="713232"/>
          </a:xfrm>
          <a:prstGeom prst="rect">
            <a:avLst/>
          </a:prstGeom>
          <a:noFill/>
          <a:ln/>
        </p:spPr>
        <p:txBody>
          <a:bodyPr wrap="square" lIns="0" tIns="0" rIns="0" bIns="0" rtlCol="0" anchor="ctr"/>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*Of those who experienced antisemitism in the past year, 70% did not report it to anyone at all (possibly because more than half don’t know where to turn in the Jewish community). Why people don’t report antisemitism is something we should better understand.</a:t>
            </a:r>
            <a:endParaRPr lang="en-US" sz="11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PILLAR 4 OF 8  ·  RANKED 4TH OF EIGHT</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Belonging: Connection, acceptance, authenticity, and representation</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89888"/>
            <a:ext cx="2103120" cy="1481328"/>
          </a:xfrm>
          <a:prstGeom prst="roundRect">
            <a:avLst>
              <a:gd name="adj" fmla="val 4938"/>
            </a:avLst>
          </a:prstGeom>
          <a:solidFill>
            <a:srgbClr val="1E3EAF"/>
          </a:solidFill>
          <a:ln w="12700">
            <a:solidFill>
              <a:srgbClr val="1E3EAF"/>
            </a:solidFill>
            <a:prstDash val="solid"/>
          </a:ln>
        </p:spPr>
        <p:txBody>
          <a:bodyPr/>
          <a:lstStyle/>
          <a:p>
            <a:endParaRPr lang="en-US"/>
          </a:p>
        </p:txBody>
      </p:sp>
      <p:sp>
        <p:nvSpPr>
          <p:cNvPr id="7" name="Text 4"/>
          <p:cNvSpPr txBox="1"/>
          <p:nvPr/>
        </p:nvSpPr>
        <p:spPr>
          <a:xfrm>
            <a:off x="640080" y="1517904"/>
            <a:ext cx="2103120" cy="786384"/>
          </a:xfrm>
          <a:prstGeom prst="rect">
            <a:avLst/>
          </a:prstGeom>
          <a:noFill/>
          <a:ln/>
        </p:spPr>
        <p:txBody>
          <a:bodyPr wrap="square" lIns="0" tIns="0" rIns="0" bIns="0" rtlCol="0" anchor="ctr"/>
          <a:lstStyle/>
          <a:p>
            <a:pPr marL="0" indent="0" algn="ctr">
              <a:buNone/>
            </a:pPr>
            <a:r>
              <a:rPr lang="en-US" sz="4200" b="1" dirty="0">
                <a:solidFill>
                  <a:srgbClr val="FFFFFF"/>
                </a:solidFill>
                <a:latin typeface="Outfit" pitchFamily="34" charset="0"/>
                <a:ea typeface="Outfit" pitchFamily="34" charset="-122"/>
                <a:cs typeface="Outfit" pitchFamily="34" charset="-120"/>
              </a:rPr>
              <a:t>52</a:t>
            </a:r>
            <a:endParaRPr lang="en-US" sz="4200" dirty="0"/>
          </a:p>
        </p:txBody>
      </p:sp>
      <p:sp>
        <p:nvSpPr>
          <p:cNvPr id="8" name="Text 5"/>
          <p:cNvSpPr txBox="1"/>
          <p:nvPr/>
        </p:nvSpPr>
        <p:spPr>
          <a:xfrm>
            <a:off x="640080" y="2286000"/>
            <a:ext cx="2103120" cy="310896"/>
          </a:xfrm>
          <a:prstGeom prst="rect">
            <a:avLst/>
          </a:prstGeom>
          <a:noFill/>
          <a:ln/>
        </p:spPr>
        <p:txBody>
          <a:bodyPr wrap="square" lIns="0" tIns="0" rIns="0" bIns="0" rtlCol="0" anchor="ctr"/>
          <a:lstStyle/>
          <a:p>
            <a:pPr marL="0" indent="0" algn="ctr">
              <a:buNone/>
            </a:pPr>
            <a:r>
              <a:rPr lang="en-US" sz="1200" dirty="0">
                <a:solidFill>
                  <a:srgbClr val="D2E9FF"/>
                </a:solidFill>
                <a:latin typeface="Outfit" pitchFamily="34" charset="0"/>
                <a:ea typeface="Outfit" pitchFamily="34" charset="-122"/>
                <a:cs typeface="Outfit" pitchFamily="34" charset="-120"/>
              </a:rPr>
              <a:t>of 100</a:t>
            </a:r>
            <a:endParaRPr lang="en-US" sz="1200" dirty="0"/>
          </a:p>
        </p:txBody>
      </p:sp>
      <p:sp>
        <p:nvSpPr>
          <p:cNvPr id="9" name="Shape 6"/>
          <p:cNvSpPr/>
          <p:nvPr/>
        </p:nvSpPr>
        <p:spPr>
          <a:xfrm>
            <a:off x="640080" y="2980944"/>
            <a:ext cx="2103120" cy="182880"/>
          </a:xfrm>
          <a:prstGeom prst="roundRect">
            <a:avLst>
              <a:gd name="adj" fmla="val 15000"/>
            </a:avLst>
          </a:prstGeom>
          <a:solidFill>
            <a:srgbClr val="EDF2F7"/>
          </a:solidFill>
          <a:ln w="12700">
            <a:solidFill>
              <a:srgbClr val="EDF2F7"/>
            </a:solidFill>
            <a:prstDash val="solid"/>
          </a:ln>
        </p:spPr>
        <p:txBody>
          <a:bodyPr/>
          <a:lstStyle/>
          <a:p>
            <a:endParaRPr lang="en-US"/>
          </a:p>
        </p:txBody>
      </p:sp>
      <p:sp>
        <p:nvSpPr>
          <p:cNvPr id="10" name="Shape 7"/>
          <p:cNvSpPr/>
          <p:nvPr/>
        </p:nvSpPr>
        <p:spPr>
          <a:xfrm>
            <a:off x="640080" y="2980944"/>
            <a:ext cx="1093622" cy="182880"/>
          </a:xfrm>
          <a:prstGeom prst="roundRect">
            <a:avLst>
              <a:gd name="adj" fmla="val 15000"/>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640080" y="3200400"/>
            <a:ext cx="731520" cy="219456"/>
          </a:xfrm>
          <a:prstGeom prst="rect">
            <a:avLst/>
          </a:prstGeom>
          <a:noFill/>
          <a:ln/>
        </p:spPr>
        <p:txBody>
          <a:bodyPr wrap="square" lIns="0" tIns="0" rIns="0" bIns="0" rtlCol="0" anchor="ctr"/>
          <a:lstStyle/>
          <a:p>
            <a:pPr marL="0" indent="0">
              <a:buNone/>
            </a:pPr>
            <a:r>
              <a:rPr lang="en-US" sz="800" dirty="0">
                <a:solidFill>
                  <a:srgbClr val="A0AEC0"/>
                </a:solidFill>
                <a:latin typeface="Outfit" pitchFamily="34" charset="0"/>
                <a:ea typeface="Outfit" pitchFamily="34" charset="-122"/>
                <a:cs typeface="Outfit" pitchFamily="34" charset="-120"/>
              </a:rPr>
              <a:t>0</a:t>
            </a:r>
            <a:endParaRPr lang="en-US" sz="800" dirty="0"/>
          </a:p>
        </p:txBody>
      </p:sp>
      <p:sp>
        <p:nvSpPr>
          <p:cNvPr id="12" name="Text 9"/>
          <p:cNvSpPr txBox="1"/>
          <p:nvPr/>
        </p:nvSpPr>
        <p:spPr>
          <a:xfrm>
            <a:off x="2011680" y="3200400"/>
            <a:ext cx="731520" cy="219456"/>
          </a:xfrm>
          <a:prstGeom prst="rect">
            <a:avLst/>
          </a:prstGeom>
          <a:noFill/>
          <a:ln/>
        </p:spPr>
        <p:txBody>
          <a:bodyPr wrap="square" lIns="0" tIns="0" rIns="0" bIns="0" rtlCol="0" anchor="ctr"/>
          <a:lstStyle/>
          <a:p>
            <a:pPr marL="0" indent="0" algn="r">
              <a:buNone/>
            </a:pPr>
            <a:r>
              <a:rPr lang="en-US" sz="800" dirty="0">
                <a:solidFill>
                  <a:srgbClr val="A0AEC0"/>
                </a:solidFill>
                <a:latin typeface="Outfit" pitchFamily="34" charset="0"/>
                <a:ea typeface="Outfit" pitchFamily="34" charset="-122"/>
                <a:cs typeface="Outfit" pitchFamily="34" charset="-120"/>
              </a:rPr>
              <a:t>100</a:t>
            </a:r>
            <a:endParaRPr lang="en-US" sz="800" dirty="0"/>
          </a:p>
        </p:txBody>
      </p:sp>
      <p:sp>
        <p:nvSpPr>
          <p:cNvPr id="13" name="Shape 10"/>
          <p:cNvSpPr/>
          <p:nvPr/>
        </p:nvSpPr>
        <p:spPr>
          <a:xfrm>
            <a:off x="2926080" y="1389887"/>
            <a:ext cx="4224528" cy="2800251"/>
          </a:xfrm>
          <a:prstGeom prst="roundRect">
            <a:avLst>
              <a:gd name="adj" fmla="val 2703"/>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3145536" y="1517904"/>
            <a:ext cx="3785616"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What is working</a:t>
            </a:r>
            <a:endParaRPr lang="en-US" sz="1400" dirty="0"/>
          </a:p>
        </p:txBody>
      </p:sp>
      <p:sp>
        <p:nvSpPr>
          <p:cNvPr id="15" name="Text 12"/>
          <p:cNvSpPr txBox="1"/>
          <p:nvPr/>
        </p:nvSpPr>
        <p:spPr>
          <a:xfrm>
            <a:off x="3145536" y="1901952"/>
            <a:ext cx="3785616" cy="1832044"/>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76% feel especially comfortable being with other Jews.</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59% are able to participate in the Jewish community on their own terms.</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57% can be their authentic self when they engage in Jewish life.</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67% can practice Judaism at home in ways that meet their needs.</a:t>
            </a:r>
          </a:p>
          <a:p>
            <a:pPr marL="0" indent="0">
              <a:lnSpc>
                <a:spcPts val="1600"/>
              </a:lnSpc>
              <a:buNone/>
            </a:pPr>
            <a:endParaRPr lang="en-US" sz="1150" dirty="0">
              <a:solidFill>
                <a:srgbClr val="2D3748"/>
              </a:solidFill>
              <a:latin typeface="Outfit" pitchFamily="34" charset="0"/>
              <a:ea typeface="Outfit" pitchFamily="34" charset="-122"/>
            </a:endParaRPr>
          </a:p>
          <a:p>
            <a:pPr marL="0" indent="0">
              <a:lnSpc>
                <a:spcPts val="1600"/>
              </a:lnSpc>
              <a:buNone/>
            </a:pPr>
            <a:r>
              <a:rPr lang="en-US" sz="1150" dirty="0">
                <a:solidFill>
                  <a:srgbClr val="2D3748"/>
                </a:solidFill>
                <a:latin typeface="Outfit" pitchFamily="34" charset="0"/>
                <a:ea typeface="Outfit" pitchFamily="34" charset="-122"/>
              </a:rPr>
              <a:t>70% have Jewish friends who are a regular part of their lives.</a:t>
            </a:r>
            <a:endParaRPr lang="en-US" sz="1150" dirty="0"/>
          </a:p>
        </p:txBody>
      </p:sp>
      <p:sp>
        <p:nvSpPr>
          <p:cNvPr id="16" name="Shape 13"/>
          <p:cNvSpPr/>
          <p:nvPr/>
        </p:nvSpPr>
        <p:spPr>
          <a:xfrm>
            <a:off x="7315200" y="1389888"/>
            <a:ext cx="4233672" cy="2425502"/>
          </a:xfrm>
          <a:prstGeom prst="roundRect">
            <a:avLst>
              <a:gd name="adj" fmla="val 2703"/>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534656" y="1517904"/>
            <a:ext cx="3794760"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What needs attention</a:t>
            </a:r>
            <a:endParaRPr lang="en-US" sz="1400" dirty="0"/>
          </a:p>
        </p:txBody>
      </p:sp>
      <p:sp>
        <p:nvSpPr>
          <p:cNvPr id="18" name="Text 15"/>
          <p:cNvSpPr txBox="1"/>
          <p:nvPr/>
        </p:nvSpPr>
        <p:spPr>
          <a:xfrm>
            <a:off x="7534656" y="1901952"/>
            <a:ext cx="3794760" cy="1371600"/>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42% feel connected to a local Jewish community, against 44% who do not.</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42% have found a place in a Jewish community where they feel comfortable.</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39% say Jewish organizations reflect the diversity of Jews here.</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31% think someone would notice if they stopped showing up.</a:t>
            </a:r>
            <a:endParaRPr lang="en-US" sz="1150" dirty="0"/>
          </a:p>
        </p:txBody>
      </p:sp>
      <p:grpSp>
        <p:nvGrpSpPr>
          <p:cNvPr id="25" name="Group 24">
            <a:extLst>
              <a:ext uri="{FF2B5EF4-FFF2-40B4-BE49-F238E27FC236}">
                <a16:creationId xmlns:a16="http://schemas.microsoft.com/office/drawing/2014/main" id="{94B244A2-0BF5-41B5-3AB6-8139163D5923}"/>
              </a:ext>
            </a:extLst>
          </p:cNvPr>
          <p:cNvGrpSpPr/>
          <p:nvPr/>
        </p:nvGrpSpPr>
        <p:grpSpPr>
          <a:xfrm>
            <a:off x="640080" y="4247852"/>
            <a:ext cx="10908792" cy="1160386"/>
            <a:chOff x="640080" y="3584448"/>
            <a:chExt cx="10908792" cy="1225296"/>
          </a:xfrm>
        </p:grpSpPr>
        <p:sp>
          <p:nvSpPr>
            <p:cNvPr id="19" name="Shape 16"/>
            <p:cNvSpPr/>
            <p:nvPr/>
          </p:nvSpPr>
          <p:spPr>
            <a:xfrm>
              <a:off x="640080" y="3584448"/>
              <a:ext cx="10908792" cy="1225296"/>
            </a:xfrm>
            <a:prstGeom prst="roundRect">
              <a:avLst>
                <a:gd name="adj" fmla="val 4478"/>
              </a:avLst>
            </a:prstGeom>
            <a:solidFill>
              <a:srgbClr val="1E3EAF"/>
            </a:solidFill>
            <a:ln w="12700">
              <a:solidFill>
                <a:srgbClr val="1E3EAF"/>
              </a:solidFill>
              <a:prstDash val="solid"/>
            </a:ln>
          </p:spPr>
          <p:txBody>
            <a:bodyPr/>
            <a:lstStyle/>
            <a:p>
              <a:endParaRPr lang="en-US"/>
            </a:p>
          </p:txBody>
        </p:sp>
        <p:sp>
          <p:nvSpPr>
            <p:cNvPr id="20" name="Text 17"/>
            <p:cNvSpPr txBox="1"/>
            <p:nvPr/>
          </p:nvSpPr>
          <p:spPr>
            <a:xfrm>
              <a:off x="914400" y="3712464"/>
              <a:ext cx="10332720" cy="292608"/>
            </a:xfrm>
            <a:prstGeom prst="rect">
              <a:avLst/>
            </a:prstGeom>
            <a:noFill/>
            <a:ln/>
          </p:spPr>
          <p:txBody>
            <a:bodyPr wrap="square" lIns="0" tIns="0" rIns="0" bIns="0" rtlCol="0" anchor="ctr"/>
            <a:lstStyle/>
            <a:p>
              <a:pPr marL="0" indent="0">
                <a:buNone/>
              </a:pPr>
              <a:r>
                <a:rPr lang="en-US" sz="1300" b="1" kern="0" spc="120" dirty="0">
                  <a:solidFill>
                    <a:srgbClr val="D2E9FF"/>
                  </a:solidFill>
                  <a:latin typeface="Outfit" pitchFamily="34" charset="0"/>
                  <a:ea typeface="Outfit" pitchFamily="34" charset="-122"/>
                  <a:cs typeface="Outfit" pitchFamily="34" charset="-120"/>
                </a:rPr>
                <a:t>The takeaway:</a:t>
              </a:r>
              <a:endParaRPr lang="en-US" sz="1300" dirty="0"/>
            </a:p>
          </p:txBody>
        </p:sp>
        <p:sp>
          <p:nvSpPr>
            <p:cNvPr id="21" name="Text 18"/>
            <p:cNvSpPr txBox="1"/>
            <p:nvPr/>
          </p:nvSpPr>
          <p:spPr>
            <a:xfrm>
              <a:off x="914400" y="4023360"/>
              <a:ext cx="10332720" cy="676656"/>
            </a:xfrm>
            <a:prstGeom prst="rect">
              <a:avLst/>
            </a:prstGeom>
            <a:noFill/>
            <a:ln/>
          </p:spPr>
          <p:txBody>
            <a:bodyPr wrap="square" lIns="0" tIns="0" rIns="0" bIns="0" rtlCol="0" anchor="t"/>
            <a:lstStyle/>
            <a:p>
              <a:pPr marL="0" indent="0">
                <a:lnSpc>
                  <a:spcPts val="1900"/>
                </a:lnSpc>
                <a:buNone/>
              </a:pPr>
              <a:r>
                <a:rPr lang="en-US" sz="1300" dirty="0">
                  <a:solidFill>
                    <a:srgbClr val="FFFFFF"/>
                  </a:solidFill>
                  <a:latin typeface="Outfit" pitchFamily="34" charset="0"/>
                  <a:ea typeface="Outfit" pitchFamily="34" charset="-122"/>
                  <a:cs typeface="Outfit" pitchFamily="34" charset="-120"/>
                </a:rPr>
                <a:t>Belonging sits between the high-scoring attitudinal pillars and the low-scoring participation ones, and functions as the hinge: it is where conviction either converts into participation or does not.</a:t>
              </a:r>
              <a:endParaRPr lang="en-US" sz="1300" dirty="0"/>
            </a:p>
          </p:txBody>
        </p:sp>
      </p:grpSp>
      <p:grpSp>
        <p:nvGrpSpPr>
          <p:cNvPr id="24" name="Group 23">
            <a:extLst>
              <a:ext uri="{FF2B5EF4-FFF2-40B4-BE49-F238E27FC236}">
                <a16:creationId xmlns:a16="http://schemas.microsoft.com/office/drawing/2014/main" id="{3BC411A2-0748-6E80-D1CC-0677DC57D805}"/>
              </a:ext>
            </a:extLst>
          </p:cNvPr>
          <p:cNvGrpSpPr/>
          <p:nvPr/>
        </p:nvGrpSpPr>
        <p:grpSpPr>
          <a:xfrm>
            <a:off x="640080" y="5601521"/>
            <a:ext cx="10908792" cy="595262"/>
            <a:chOff x="640080" y="4956048"/>
            <a:chExt cx="10908792" cy="713232"/>
          </a:xfrm>
        </p:grpSpPr>
        <p:sp>
          <p:nvSpPr>
            <p:cNvPr id="22" name="Shape 19"/>
            <p:cNvSpPr/>
            <p:nvPr/>
          </p:nvSpPr>
          <p:spPr>
            <a:xfrm>
              <a:off x="640080" y="4956048"/>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914400" y="4956048"/>
              <a:ext cx="10332720" cy="713232"/>
            </a:xfrm>
            <a:prstGeom prst="rect">
              <a:avLst/>
            </a:prstGeom>
            <a:noFill/>
            <a:ln/>
          </p:spPr>
          <p:txBody>
            <a:bodyPr wrap="square" lIns="0" tIns="0" rIns="0" bIns="0" rtlCol="0" anchor="ctr"/>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Acceptance is genuine; connection is not. A companion analysis looks at </a:t>
              </a:r>
              <a:r>
                <a:rPr lang="en-US" sz="1150" b="1" dirty="0">
                  <a:solidFill>
                    <a:srgbClr val="FF0000"/>
                  </a:solidFill>
                  <a:latin typeface="Outfit" pitchFamily="34" charset="0"/>
                  <a:ea typeface="Outfit" pitchFamily="34" charset="-122"/>
                  <a:cs typeface="Outfit" pitchFamily="34" charset="-120"/>
                </a:rPr>
                <a:t>belonging</a:t>
              </a:r>
              <a:r>
                <a:rPr lang="en-US" sz="1150" dirty="0">
                  <a:solidFill>
                    <a:srgbClr val="2D3748"/>
                  </a:solidFill>
                  <a:latin typeface="Outfit" pitchFamily="34" charset="0"/>
                  <a:ea typeface="Outfit" pitchFamily="34" charset="-122"/>
                  <a:cs typeface="Outfit" pitchFamily="34" charset="-120"/>
                </a:rPr>
                <a:t> in full, including what respondents said would create more of it, and is available upon </a:t>
              </a:r>
              <a:r>
                <a:rPr lang="en-US" sz="1150">
                  <a:solidFill>
                    <a:srgbClr val="2D3748"/>
                  </a:solidFill>
                  <a:latin typeface="Outfit" pitchFamily="34" charset="0"/>
                  <a:ea typeface="Outfit" pitchFamily="34" charset="-122"/>
                  <a:cs typeface="Outfit" pitchFamily="34" charset="-120"/>
                </a:rPr>
                <a:t>reuest.</a:t>
              </a:r>
              <a:endParaRPr lang="en-US" sz="115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PILLAR 5 OF 8  ·  RANKED 5TH OF EIGHT</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Engaged: Participation in Jewish life and community</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89888"/>
            <a:ext cx="2103120" cy="1481328"/>
          </a:xfrm>
          <a:prstGeom prst="roundRect">
            <a:avLst>
              <a:gd name="adj" fmla="val 4938"/>
            </a:avLst>
          </a:prstGeom>
          <a:solidFill>
            <a:srgbClr val="1E3EAF"/>
          </a:solidFill>
          <a:ln w="12700">
            <a:solidFill>
              <a:srgbClr val="1E3EAF"/>
            </a:solidFill>
            <a:prstDash val="solid"/>
          </a:ln>
        </p:spPr>
        <p:txBody>
          <a:bodyPr/>
          <a:lstStyle/>
          <a:p>
            <a:endParaRPr lang="en-US"/>
          </a:p>
        </p:txBody>
      </p:sp>
      <p:sp>
        <p:nvSpPr>
          <p:cNvPr id="7" name="Text 4"/>
          <p:cNvSpPr txBox="1"/>
          <p:nvPr/>
        </p:nvSpPr>
        <p:spPr>
          <a:xfrm>
            <a:off x="640080" y="1517904"/>
            <a:ext cx="2103120" cy="786384"/>
          </a:xfrm>
          <a:prstGeom prst="rect">
            <a:avLst/>
          </a:prstGeom>
          <a:noFill/>
          <a:ln/>
        </p:spPr>
        <p:txBody>
          <a:bodyPr wrap="square" lIns="0" tIns="0" rIns="0" bIns="0" rtlCol="0" anchor="ctr"/>
          <a:lstStyle/>
          <a:p>
            <a:pPr marL="0" indent="0" algn="ctr">
              <a:buNone/>
            </a:pPr>
            <a:r>
              <a:rPr lang="en-US" sz="4200" b="1" dirty="0">
                <a:solidFill>
                  <a:srgbClr val="FFFFFF"/>
                </a:solidFill>
                <a:latin typeface="Outfit" pitchFamily="34" charset="0"/>
                <a:ea typeface="Outfit" pitchFamily="34" charset="-122"/>
                <a:cs typeface="Outfit" pitchFamily="34" charset="-120"/>
              </a:rPr>
              <a:t>51</a:t>
            </a:r>
            <a:endParaRPr lang="en-US" sz="4200" dirty="0"/>
          </a:p>
        </p:txBody>
      </p:sp>
      <p:sp>
        <p:nvSpPr>
          <p:cNvPr id="8" name="Text 5"/>
          <p:cNvSpPr txBox="1"/>
          <p:nvPr/>
        </p:nvSpPr>
        <p:spPr>
          <a:xfrm>
            <a:off x="640080" y="2286000"/>
            <a:ext cx="2103120" cy="310896"/>
          </a:xfrm>
          <a:prstGeom prst="rect">
            <a:avLst/>
          </a:prstGeom>
          <a:noFill/>
          <a:ln/>
        </p:spPr>
        <p:txBody>
          <a:bodyPr wrap="square" lIns="0" tIns="0" rIns="0" bIns="0" rtlCol="0" anchor="ctr"/>
          <a:lstStyle/>
          <a:p>
            <a:pPr marL="0" indent="0" algn="ctr">
              <a:buNone/>
            </a:pPr>
            <a:r>
              <a:rPr lang="en-US" sz="1200" dirty="0">
                <a:solidFill>
                  <a:srgbClr val="D2E9FF"/>
                </a:solidFill>
                <a:latin typeface="Outfit" pitchFamily="34" charset="0"/>
                <a:ea typeface="Outfit" pitchFamily="34" charset="-122"/>
                <a:cs typeface="Outfit" pitchFamily="34" charset="-120"/>
              </a:rPr>
              <a:t>of 100</a:t>
            </a:r>
            <a:endParaRPr lang="en-US" sz="1200" dirty="0"/>
          </a:p>
        </p:txBody>
      </p:sp>
      <p:sp>
        <p:nvSpPr>
          <p:cNvPr id="9" name="Shape 6"/>
          <p:cNvSpPr/>
          <p:nvPr/>
        </p:nvSpPr>
        <p:spPr>
          <a:xfrm>
            <a:off x="640080" y="2980944"/>
            <a:ext cx="2103120" cy="182880"/>
          </a:xfrm>
          <a:prstGeom prst="roundRect">
            <a:avLst>
              <a:gd name="adj" fmla="val 15000"/>
            </a:avLst>
          </a:prstGeom>
          <a:solidFill>
            <a:srgbClr val="EDF2F7"/>
          </a:solidFill>
          <a:ln w="12700">
            <a:solidFill>
              <a:srgbClr val="EDF2F7"/>
            </a:solidFill>
            <a:prstDash val="solid"/>
          </a:ln>
        </p:spPr>
        <p:txBody>
          <a:bodyPr/>
          <a:lstStyle/>
          <a:p>
            <a:endParaRPr lang="en-US"/>
          </a:p>
        </p:txBody>
      </p:sp>
      <p:sp>
        <p:nvSpPr>
          <p:cNvPr id="10" name="Shape 7"/>
          <p:cNvSpPr/>
          <p:nvPr/>
        </p:nvSpPr>
        <p:spPr>
          <a:xfrm>
            <a:off x="640080" y="2980944"/>
            <a:ext cx="1072591" cy="182880"/>
          </a:xfrm>
          <a:prstGeom prst="roundRect">
            <a:avLst>
              <a:gd name="adj" fmla="val 15000"/>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640080" y="3200400"/>
            <a:ext cx="731520" cy="219456"/>
          </a:xfrm>
          <a:prstGeom prst="rect">
            <a:avLst/>
          </a:prstGeom>
          <a:noFill/>
          <a:ln/>
        </p:spPr>
        <p:txBody>
          <a:bodyPr wrap="square" lIns="0" tIns="0" rIns="0" bIns="0" rtlCol="0" anchor="ctr"/>
          <a:lstStyle/>
          <a:p>
            <a:pPr marL="0" indent="0">
              <a:buNone/>
            </a:pPr>
            <a:r>
              <a:rPr lang="en-US" sz="800" dirty="0">
                <a:solidFill>
                  <a:srgbClr val="A0AEC0"/>
                </a:solidFill>
                <a:latin typeface="Outfit" pitchFamily="34" charset="0"/>
                <a:ea typeface="Outfit" pitchFamily="34" charset="-122"/>
                <a:cs typeface="Outfit" pitchFamily="34" charset="-120"/>
              </a:rPr>
              <a:t>0</a:t>
            </a:r>
            <a:endParaRPr lang="en-US" sz="800" dirty="0"/>
          </a:p>
        </p:txBody>
      </p:sp>
      <p:sp>
        <p:nvSpPr>
          <p:cNvPr id="12" name="Text 9"/>
          <p:cNvSpPr txBox="1"/>
          <p:nvPr/>
        </p:nvSpPr>
        <p:spPr>
          <a:xfrm>
            <a:off x="2011680" y="3200400"/>
            <a:ext cx="731520" cy="219456"/>
          </a:xfrm>
          <a:prstGeom prst="rect">
            <a:avLst/>
          </a:prstGeom>
          <a:noFill/>
          <a:ln/>
        </p:spPr>
        <p:txBody>
          <a:bodyPr wrap="square" lIns="0" tIns="0" rIns="0" bIns="0" rtlCol="0" anchor="ctr"/>
          <a:lstStyle/>
          <a:p>
            <a:pPr marL="0" indent="0" algn="r">
              <a:buNone/>
            </a:pPr>
            <a:r>
              <a:rPr lang="en-US" sz="800" dirty="0">
                <a:solidFill>
                  <a:srgbClr val="A0AEC0"/>
                </a:solidFill>
                <a:latin typeface="Outfit" pitchFamily="34" charset="0"/>
                <a:ea typeface="Outfit" pitchFamily="34" charset="-122"/>
                <a:cs typeface="Outfit" pitchFamily="34" charset="-120"/>
              </a:rPr>
              <a:t>100</a:t>
            </a:r>
            <a:endParaRPr lang="en-US" sz="800" dirty="0"/>
          </a:p>
        </p:txBody>
      </p:sp>
      <p:sp>
        <p:nvSpPr>
          <p:cNvPr id="13" name="Shape 10"/>
          <p:cNvSpPr/>
          <p:nvPr/>
        </p:nvSpPr>
        <p:spPr>
          <a:xfrm>
            <a:off x="2926080" y="1389888"/>
            <a:ext cx="4224528" cy="2375288"/>
          </a:xfrm>
          <a:prstGeom prst="roundRect">
            <a:avLst>
              <a:gd name="adj" fmla="val 2703"/>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3145536" y="1517904"/>
            <a:ext cx="3785616"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What is working</a:t>
            </a:r>
            <a:endParaRPr lang="en-US" sz="1400" dirty="0"/>
          </a:p>
        </p:txBody>
      </p:sp>
      <p:sp>
        <p:nvSpPr>
          <p:cNvPr id="15" name="Text 12"/>
          <p:cNvSpPr txBox="1"/>
          <p:nvPr/>
        </p:nvSpPr>
        <p:spPr>
          <a:xfrm>
            <a:off x="3145536" y="1901952"/>
            <a:ext cx="3785616" cy="1371600"/>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81% observe or celebrate Jewish holidays at least sometimes.</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82% socialize with Jewish friends at least sometimes.</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66% know where to find opportunities for involvement in Jewish life.</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53% say they want to be more engaged than they are today.</a:t>
            </a:r>
            <a:endParaRPr lang="en-US" sz="1150" dirty="0"/>
          </a:p>
        </p:txBody>
      </p:sp>
      <p:sp>
        <p:nvSpPr>
          <p:cNvPr id="16" name="Shape 13"/>
          <p:cNvSpPr/>
          <p:nvPr/>
        </p:nvSpPr>
        <p:spPr>
          <a:xfrm>
            <a:off x="7315200" y="1389888"/>
            <a:ext cx="4233672" cy="2578608"/>
          </a:xfrm>
          <a:prstGeom prst="roundRect">
            <a:avLst>
              <a:gd name="adj" fmla="val 2703"/>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534656" y="1517904"/>
            <a:ext cx="3794760"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What needs attention</a:t>
            </a:r>
            <a:endParaRPr lang="en-US" sz="1400" dirty="0"/>
          </a:p>
        </p:txBody>
      </p:sp>
      <p:sp>
        <p:nvSpPr>
          <p:cNvPr id="18" name="Text 15"/>
          <p:cNvSpPr txBox="1"/>
          <p:nvPr/>
        </p:nvSpPr>
        <p:spPr>
          <a:xfrm>
            <a:off x="7534656" y="1901952"/>
            <a:ext cx="3794760" cy="1371600"/>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61% describe themselves as not engaged with Jewish organizations.</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50% never or rarely attend Jewish cultural events.</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59% never or rarely attend a Shabbat meal.</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64% never or rarely volunteer.</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37% of households pay dues anywhere.</a:t>
            </a:r>
            <a:endParaRPr lang="en-US" sz="1150" dirty="0"/>
          </a:p>
        </p:txBody>
      </p:sp>
      <p:grpSp>
        <p:nvGrpSpPr>
          <p:cNvPr id="25" name="Group 24">
            <a:extLst>
              <a:ext uri="{FF2B5EF4-FFF2-40B4-BE49-F238E27FC236}">
                <a16:creationId xmlns:a16="http://schemas.microsoft.com/office/drawing/2014/main" id="{BCB0442F-6451-CAAF-69F4-5730C2F57506}"/>
              </a:ext>
            </a:extLst>
          </p:cNvPr>
          <p:cNvGrpSpPr/>
          <p:nvPr/>
        </p:nvGrpSpPr>
        <p:grpSpPr>
          <a:xfrm>
            <a:off x="640080" y="4087368"/>
            <a:ext cx="10908792" cy="1225296"/>
            <a:chOff x="640080" y="3584448"/>
            <a:chExt cx="10908792" cy="1225296"/>
          </a:xfrm>
        </p:grpSpPr>
        <p:sp>
          <p:nvSpPr>
            <p:cNvPr id="19" name="Shape 16"/>
            <p:cNvSpPr/>
            <p:nvPr/>
          </p:nvSpPr>
          <p:spPr>
            <a:xfrm>
              <a:off x="640080" y="3584448"/>
              <a:ext cx="10908792" cy="1225296"/>
            </a:xfrm>
            <a:prstGeom prst="roundRect">
              <a:avLst>
                <a:gd name="adj" fmla="val 4478"/>
              </a:avLst>
            </a:prstGeom>
            <a:solidFill>
              <a:srgbClr val="1E3EAF"/>
            </a:solidFill>
            <a:ln w="12700">
              <a:solidFill>
                <a:srgbClr val="1E3EAF"/>
              </a:solidFill>
              <a:prstDash val="solid"/>
            </a:ln>
          </p:spPr>
          <p:txBody>
            <a:bodyPr/>
            <a:lstStyle/>
            <a:p>
              <a:endParaRPr lang="en-US"/>
            </a:p>
          </p:txBody>
        </p:sp>
        <p:sp>
          <p:nvSpPr>
            <p:cNvPr id="20" name="Text 17"/>
            <p:cNvSpPr txBox="1"/>
            <p:nvPr/>
          </p:nvSpPr>
          <p:spPr>
            <a:xfrm>
              <a:off x="914400" y="3712464"/>
              <a:ext cx="10332720" cy="292608"/>
            </a:xfrm>
            <a:prstGeom prst="rect">
              <a:avLst/>
            </a:prstGeom>
            <a:noFill/>
            <a:ln/>
          </p:spPr>
          <p:txBody>
            <a:bodyPr wrap="square" lIns="0" tIns="0" rIns="0" bIns="0" rtlCol="0" anchor="ctr"/>
            <a:lstStyle/>
            <a:p>
              <a:pPr marL="0" indent="0">
                <a:buNone/>
              </a:pPr>
              <a:r>
                <a:rPr lang="en-US" sz="1300" b="1" kern="0" spc="120" dirty="0">
                  <a:solidFill>
                    <a:srgbClr val="D2E9FF"/>
                  </a:solidFill>
                  <a:latin typeface="Outfit" pitchFamily="34" charset="0"/>
                  <a:ea typeface="Outfit" pitchFamily="34" charset="-122"/>
                  <a:cs typeface="Outfit" pitchFamily="34" charset="-120"/>
                </a:rPr>
                <a:t>The takeaway:</a:t>
              </a:r>
              <a:endParaRPr lang="en-US" sz="1300" dirty="0"/>
            </a:p>
          </p:txBody>
        </p:sp>
        <p:sp>
          <p:nvSpPr>
            <p:cNvPr id="21" name="Text 18"/>
            <p:cNvSpPr txBox="1"/>
            <p:nvPr/>
          </p:nvSpPr>
          <p:spPr>
            <a:xfrm>
              <a:off x="914400" y="4023360"/>
              <a:ext cx="10332720" cy="676656"/>
            </a:xfrm>
            <a:prstGeom prst="rect">
              <a:avLst/>
            </a:prstGeom>
            <a:noFill/>
            <a:ln/>
          </p:spPr>
          <p:txBody>
            <a:bodyPr wrap="square" lIns="0" tIns="0" rIns="0" bIns="0" rtlCol="0" anchor="t"/>
            <a:lstStyle/>
            <a:p>
              <a:pPr marL="0" indent="0">
                <a:lnSpc>
                  <a:spcPts val="1900"/>
                </a:lnSpc>
                <a:buNone/>
              </a:pPr>
              <a:r>
                <a:rPr lang="en-US" sz="1300" dirty="0">
                  <a:solidFill>
                    <a:srgbClr val="FFFFFF"/>
                  </a:solidFill>
                  <a:latin typeface="Outfit" pitchFamily="34" charset="0"/>
                  <a:ea typeface="Outfit" pitchFamily="34" charset="-122"/>
                  <a:cs typeface="Outfit" pitchFamily="34" charset="-120"/>
                </a:rPr>
                <a:t>The gap between private Jewish life and communal Jewish life is the central strategic fact in this survey. People are living Jewishly without the institutions, and a majority say they would like more.</a:t>
              </a:r>
              <a:endParaRPr lang="en-US" sz="1300" dirty="0"/>
            </a:p>
          </p:txBody>
        </p:sp>
      </p:grpSp>
      <p:grpSp>
        <p:nvGrpSpPr>
          <p:cNvPr id="24" name="Group 23">
            <a:extLst>
              <a:ext uri="{FF2B5EF4-FFF2-40B4-BE49-F238E27FC236}">
                <a16:creationId xmlns:a16="http://schemas.microsoft.com/office/drawing/2014/main" id="{72D90F9B-34DA-D9D4-6847-ADE80D35DED7}"/>
              </a:ext>
            </a:extLst>
          </p:cNvPr>
          <p:cNvGrpSpPr/>
          <p:nvPr/>
        </p:nvGrpSpPr>
        <p:grpSpPr>
          <a:xfrm>
            <a:off x="640080" y="5431536"/>
            <a:ext cx="10908792" cy="713232"/>
            <a:chOff x="640080" y="4956048"/>
            <a:chExt cx="10908792" cy="713232"/>
          </a:xfrm>
        </p:grpSpPr>
        <p:sp>
          <p:nvSpPr>
            <p:cNvPr id="22" name="Shape 19"/>
            <p:cNvSpPr/>
            <p:nvPr/>
          </p:nvSpPr>
          <p:spPr>
            <a:xfrm>
              <a:off x="640080" y="4956048"/>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914400" y="4956048"/>
              <a:ext cx="10332720" cy="713232"/>
            </a:xfrm>
            <a:prstGeom prst="rect">
              <a:avLst/>
            </a:prstGeom>
            <a:noFill/>
            <a:ln/>
          </p:spPr>
          <p:txBody>
            <a:bodyPr wrap="square" lIns="0" tIns="0" rIns="0" bIns="0" rtlCol="0" anchor="ctr"/>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Roughly one in four respondents is both not engaged and wants to be. Among that group, 43% know where to find opportunities, against 90% of those already engaged. The deficit is informational.</a:t>
              </a:r>
              <a:endParaRPr lang="en-US" sz="115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PILLAR 6 OF 8  ·  RANKED 6TH OF EIGHT</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Caring: Mutual care, generosity, and response during crisis</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89888"/>
            <a:ext cx="2103120" cy="1481328"/>
          </a:xfrm>
          <a:prstGeom prst="roundRect">
            <a:avLst>
              <a:gd name="adj" fmla="val 4938"/>
            </a:avLst>
          </a:prstGeom>
          <a:solidFill>
            <a:srgbClr val="1E3EAF"/>
          </a:solidFill>
          <a:ln w="12700">
            <a:solidFill>
              <a:srgbClr val="1E3EAF"/>
            </a:solidFill>
            <a:prstDash val="solid"/>
          </a:ln>
        </p:spPr>
        <p:txBody>
          <a:bodyPr/>
          <a:lstStyle/>
          <a:p>
            <a:endParaRPr lang="en-US"/>
          </a:p>
        </p:txBody>
      </p:sp>
      <p:sp>
        <p:nvSpPr>
          <p:cNvPr id="7" name="Text 4"/>
          <p:cNvSpPr txBox="1"/>
          <p:nvPr/>
        </p:nvSpPr>
        <p:spPr>
          <a:xfrm>
            <a:off x="640080" y="1517904"/>
            <a:ext cx="2103120" cy="786384"/>
          </a:xfrm>
          <a:prstGeom prst="rect">
            <a:avLst/>
          </a:prstGeom>
          <a:noFill/>
          <a:ln/>
        </p:spPr>
        <p:txBody>
          <a:bodyPr wrap="square" lIns="0" tIns="0" rIns="0" bIns="0" rtlCol="0" anchor="ctr"/>
          <a:lstStyle/>
          <a:p>
            <a:pPr marL="0" indent="0" algn="ctr">
              <a:buNone/>
            </a:pPr>
            <a:r>
              <a:rPr lang="en-US" sz="4200" b="1" dirty="0">
                <a:solidFill>
                  <a:srgbClr val="FFFFFF"/>
                </a:solidFill>
                <a:latin typeface="Outfit" pitchFamily="34" charset="0"/>
                <a:ea typeface="Outfit" pitchFamily="34" charset="-122"/>
                <a:cs typeface="Outfit" pitchFamily="34" charset="-120"/>
              </a:rPr>
              <a:t>51</a:t>
            </a:r>
            <a:endParaRPr lang="en-US" sz="4200" dirty="0"/>
          </a:p>
        </p:txBody>
      </p:sp>
      <p:sp>
        <p:nvSpPr>
          <p:cNvPr id="8" name="Text 5"/>
          <p:cNvSpPr txBox="1"/>
          <p:nvPr/>
        </p:nvSpPr>
        <p:spPr>
          <a:xfrm>
            <a:off x="640080" y="2286000"/>
            <a:ext cx="2103120" cy="310896"/>
          </a:xfrm>
          <a:prstGeom prst="rect">
            <a:avLst/>
          </a:prstGeom>
          <a:noFill/>
          <a:ln/>
        </p:spPr>
        <p:txBody>
          <a:bodyPr wrap="square" lIns="0" tIns="0" rIns="0" bIns="0" rtlCol="0" anchor="ctr"/>
          <a:lstStyle/>
          <a:p>
            <a:pPr marL="0" indent="0" algn="ctr">
              <a:buNone/>
            </a:pPr>
            <a:r>
              <a:rPr lang="en-US" sz="1200" dirty="0">
                <a:solidFill>
                  <a:srgbClr val="D2E9FF"/>
                </a:solidFill>
                <a:latin typeface="Outfit" pitchFamily="34" charset="0"/>
                <a:ea typeface="Outfit" pitchFamily="34" charset="-122"/>
                <a:cs typeface="Outfit" pitchFamily="34" charset="-120"/>
              </a:rPr>
              <a:t>of 100</a:t>
            </a:r>
            <a:endParaRPr lang="en-US" sz="1200" dirty="0"/>
          </a:p>
        </p:txBody>
      </p:sp>
      <p:sp>
        <p:nvSpPr>
          <p:cNvPr id="9" name="Shape 6"/>
          <p:cNvSpPr/>
          <p:nvPr/>
        </p:nvSpPr>
        <p:spPr>
          <a:xfrm>
            <a:off x="640080" y="2980944"/>
            <a:ext cx="2103120" cy="182880"/>
          </a:xfrm>
          <a:prstGeom prst="roundRect">
            <a:avLst>
              <a:gd name="adj" fmla="val 15000"/>
            </a:avLst>
          </a:prstGeom>
          <a:solidFill>
            <a:srgbClr val="EDF2F7"/>
          </a:solidFill>
          <a:ln w="12700">
            <a:solidFill>
              <a:srgbClr val="EDF2F7"/>
            </a:solidFill>
            <a:prstDash val="solid"/>
          </a:ln>
        </p:spPr>
        <p:txBody>
          <a:bodyPr/>
          <a:lstStyle/>
          <a:p>
            <a:endParaRPr lang="en-US"/>
          </a:p>
        </p:txBody>
      </p:sp>
      <p:sp>
        <p:nvSpPr>
          <p:cNvPr id="10" name="Shape 7"/>
          <p:cNvSpPr/>
          <p:nvPr/>
        </p:nvSpPr>
        <p:spPr>
          <a:xfrm>
            <a:off x="640080" y="2980944"/>
            <a:ext cx="1072591" cy="182880"/>
          </a:xfrm>
          <a:prstGeom prst="roundRect">
            <a:avLst>
              <a:gd name="adj" fmla="val 15000"/>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640080" y="3200400"/>
            <a:ext cx="731520" cy="219456"/>
          </a:xfrm>
          <a:prstGeom prst="rect">
            <a:avLst/>
          </a:prstGeom>
          <a:noFill/>
          <a:ln/>
        </p:spPr>
        <p:txBody>
          <a:bodyPr wrap="square" lIns="0" tIns="0" rIns="0" bIns="0" rtlCol="0" anchor="ctr"/>
          <a:lstStyle/>
          <a:p>
            <a:pPr marL="0" indent="0">
              <a:buNone/>
            </a:pPr>
            <a:r>
              <a:rPr lang="en-US" sz="800" dirty="0">
                <a:solidFill>
                  <a:srgbClr val="A0AEC0"/>
                </a:solidFill>
                <a:latin typeface="Outfit" pitchFamily="34" charset="0"/>
                <a:ea typeface="Outfit" pitchFamily="34" charset="-122"/>
                <a:cs typeface="Outfit" pitchFamily="34" charset="-120"/>
              </a:rPr>
              <a:t>0</a:t>
            </a:r>
            <a:endParaRPr lang="en-US" sz="800" dirty="0"/>
          </a:p>
        </p:txBody>
      </p:sp>
      <p:sp>
        <p:nvSpPr>
          <p:cNvPr id="12" name="Text 9"/>
          <p:cNvSpPr txBox="1"/>
          <p:nvPr/>
        </p:nvSpPr>
        <p:spPr>
          <a:xfrm>
            <a:off x="2011680" y="3200400"/>
            <a:ext cx="731520" cy="219456"/>
          </a:xfrm>
          <a:prstGeom prst="rect">
            <a:avLst/>
          </a:prstGeom>
          <a:noFill/>
          <a:ln/>
        </p:spPr>
        <p:txBody>
          <a:bodyPr wrap="square" lIns="0" tIns="0" rIns="0" bIns="0" rtlCol="0" anchor="ctr"/>
          <a:lstStyle/>
          <a:p>
            <a:pPr marL="0" indent="0" algn="r">
              <a:buNone/>
            </a:pPr>
            <a:r>
              <a:rPr lang="en-US" sz="800" dirty="0">
                <a:solidFill>
                  <a:srgbClr val="A0AEC0"/>
                </a:solidFill>
                <a:latin typeface="Outfit" pitchFamily="34" charset="0"/>
                <a:ea typeface="Outfit" pitchFamily="34" charset="-122"/>
                <a:cs typeface="Outfit" pitchFamily="34" charset="-120"/>
              </a:rPr>
              <a:t>100</a:t>
            </a:r>
            <a:endParaRPr lang="en-US" sz="800" dirty="0"/>
          </a:p>
        </p:txBody>
      </p:sp>
      <p:sp>
        <p:nvSpPr>
          <p:cNvPr id="13" name="Shape 10"/>
          <p:cNvSpPr/>
          <p:nvPr/>
        </p:nvSpPr>
        <p:spPr>
          <a:xfrm>
            <a:off x="2926080" y="1389888"/>
            <a:ext cx="4224528" cy="2029968"/>
          </a:xfrm>
          <a:prstGeom prst="roundRect">
            <a:avLst>
              <a:gd name="adj" fmla="val 2703"/>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3145536" y="1517904"/>
            <a:ext cx="3785616"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What is working</a:t>
            </a:r>
            <a:endParaRPr lang="en-US" sz="1400" dirty="0"/>
          </a:p>
        </p:txBody>
      </p:sp>
      <p:sp>
        <p:nvSpPr>
          <p:cNvPr id="15" name="Text 12"/>
          <p:cNvSpPr txBox="1"/>
          <p:nvPr/>
        </p:nvSpPr>
        <p:spPr>
          <a:xfrm>
            <a:off x="3145536" y="1901952"/>
            <a:ext cx="3785616" cy="1371600"/>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60% agree their local Jewish community cares for people who are in need.</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54% agree that in times of crisis the community meets the needs of its members.</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59% donate to Jewish causes at least sometimes.</a:t>
            </a:r>
            <a:endParaRPr lang="en-US" sz="1150" dirty="0"/>
          </a:p>
        </p:txBody>
      </p:sp>
      <p:sp>
        <p:nvSpPr>
          <p:cNvPr id="16" name="Shape 13"/>
          <p:cNvSpPr/>
          <p:nvPr/>
        </p:nvSpPr>
        <p:spPr>
          <a:xfrm>
            <a:off x="7315200" y="1389888"/>
            <a:ext cx="4233672" cy="2029968"/>
          </a:xfrm>
          <a:prstGeom prst="roundRect">
            <a:avLst>
              <a:gd name="adj" fmla="val 2703"/>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534656" y="1517904"/>
            <a:ext cx="3794760"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What needs attention</a:t>
            </a:r>
            <a:endParaRPr lang="en-US" sz="1400" dirty="0"/>
          </a:p>
        </p:txBody>
      </p:sp>
      <p:sp>
        <p:nvSpPr>
          <p:cNvPr id="18" name="Text 15"/>
          <p:cNvSpPr txBox="1"/>
          <p:nvPr/>
        </p:nvSpPr>
        <p:spPr>
          <a:xfrm>
            <a:off x="7534656" y="1901952"/>
            <a:ext cx="3794760" cy="1371600"/>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34% feel cared for by the Jewish community when they themselves are in need, with 40% answering don't know.</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36% volunteer for Jewish organizations at least sometimes; 64% never or rarely do.</a:t>
            </a:r>
            <a:endParaRPr lang="en-US" sz="1150" dirty="0"/>
          </a:p>
        </p:txBody>
      </p:sp>
      <p:sp>
        <p:nvSpPr>
          <p:cNvPr id="19" name="Shape 16"/>
          <p:cNvSpPr/>
          <p:nvPr/>
        </p:nvSpPr>
        <p:spPr>
          <a:xfrm>
            <a:off x="640080" y="3584448"/>
            <a:ext cx="10908792" cy="1225296"/>
          </a:xfrm>
          <a:prstGeom prst="roundRect">
            <a:avLst>
              <a:gd name="adj" fmla="val 4478"/>
            </a:avLst>
          </a:prstGeom>
          <a:solidFill>
            <a:srgbClr val="1E3EAF"/>
          </a:solidFill>
          <a:ln w="12700">
            <a:solidFill>
              <a:srgbClr val="1E3EAF"/>
            </a:solidFill>
            <a:prstDash val="solid"/>
          </a:ln>
        </p:spPr>
        <p:txBody>
          <a:bodyPr/>
          <a:lstStyle/>
          <a:p>
            <a:endParaRPr lang="en-US"/>
          </a:p>
        </p:txBody>
      </p:sp>
      <p:sp>
        <p:nvSpPr>
          <p:cNvPr id="20" name="Text 17"/>
          <p:cNvSpPr txBox="1"/>
          <p:nvPr/>
        </p:nvSpPr>
        <p:spPr>
          <a:xfrm>
            <a:off x="914400" y="3712464"/>
            <a:ext cx="10332720" cy="292608"/>
          </a:xfrm>
          <a:prstGeom prst="rect">
            <a:avLst/>
          </a:prstGeom>
          <a:noFill/>
          <a:ln/>
        </p:spPr>
        <p:txBody>
          <a:bodyPr wrap="square" lIns="0" tIns="0" rIns="0" bIns="0" rtlCol="0" anchor="ctr"/>
          <a:lstStyle/>
          <a:p>
            <a:pPr marL="0" indent="0">
              <a:buNone/>
            </a:pPr>
            <a:r>
              <a:rPr lang="en-US" sz="1300" b="1" kern="0" spc="120" dirty="0">
                <a:solidFill>
                  <a:srgbClr val="D2E9FF"/>
                </a:solidFill>
                <a:latin typeface="Outfit" pitchFamily="34" charset="0"/>
                <a:ea typeface="Outfit" pitchFamily="34" charset="-122"/>
                <a:cs typeface="Outfit" pitchFamily="34" charset="-120"/>
              </a:rPr>
              <a:t>The takeaway:</a:t>
            </a:r>
            <a:endParaRPr lang="en-US" sz="1300" dirty="0"/>
          </a:p>
        </p:txBody>
      </p:sp>
      <p:sp>
        <p:nvSpPr>
          <p:cNvPr id="21" name="Text 18"/>
          <p:cNvSpPr txBox="1"/>
          <p:nvPr/>
        </p:nvSpPr>
        <p:spPr>
          <a:xfrm>
            <a:off x="914400" y="4023360"/>
            <a:ext cx="10332720" cy="676656"/>
          </a:xfrm>
          <a:prstGeom prst="rect">
            <a:avLst/>
          </a:prstGeom>
          <a:noFill/>
          <a:ln/>
        </p:spPr>
        <p:txBody>
          <a:bodyPr wrap="square" lIns="0" tIns="0" rIns="0" bIns="0" rtlCol="0" anchor="t"/>
          <a:lstStyle/>
          <a:p>
            <a:pPr marL="0" indent="0">
              <a:lnSpc>
                <a:spcPts val="1900"/>
              </a:lnSpc>
              <a:buNone/>
            </a:pPr>
            <a:r>
              <a:rPr lang="en-US" sz="1300" dirty="0">
                <a:solidFill>
                  <a:srgbClr val="FFFFFF"/>
                </a:solidFill>
                <a:latin typeface="Outfit" pitchFamily="34" charset="0"/>
                <a:ea typeface="Outfit" pitchFamily="34" charset="-122"/>
                <a:cs typeface="Outfit" pitchFamily="34" charset="-120"/>
              </a:rPr>
              <a:t>The community's caring reputation is intact. Personal experience of that care is much thinner, and the gap between what we do for others and what people feel for themselves is one of the clearest findings in the survey.</a:t>
            </a:r>
            <a:endParaRPr lang="en-US" sz="1300" dirty="0"/>
          </a:p>
        </p:txBody>
      </p:sp>
      <p:sp>
        <p:nvSpPr>
          <p:cNvPr id="22" name="Shape 19"/>
          <p:cNvSpPr/>
          <p:nvPr/>
        </p:nvSpPr>
        <p:spPr>
          <a:xfrm>
            <a:off x="640080" y="4956048"/>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914400" y="4956048"/>
            <a:ext cx="10332720" cy="713232"/>
          </a:xfrm>
          <a:prstGeom prst="rect">
            <a:avLst/>
          </a:prstGeom>
          <a:noFill/>
          <a:ln/>
        </p:spPr>
        <p:txBody>
          <a:bodyPr wrap="square" lIns="0" tIns="0" rIns="0" bIns="0" rtlCol="0" anchor="ctr"/>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The 40% don't-know rate is itself the finding. Two-fifths of the community has no basis on which to judge whether the safety net would hold for them.</a:t>
            </a:r>
            <a:endParaRPr lang="en-US" sz="11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PILLAR 7 OF 8  ·  RANKED 7TH OF EIGHT</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Health: Support networks, wellbeing, and knowing where to turn</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89888"/>
            <a:ext cx="2103120" cy="1481328"/>
          </a:xfrm>
          <a:prstGeom prst="roundRect">
            <a:avLst>
              <a:gd name="adj" fmla="val 4938"/>
            </a:avLst>
          </a:prstGeom>
          <a:solidFill>
            <a:srgbClr val="1E3EAF"/>
          </a:solidFill>
          <a:ln w="12700">
            <a:solidFill>
              <a:srgbClr val="1E3EAF"/>
            </a:solidFill>
            <a:prstDash val="solid"/>
          </a:ln>
        </p:spPr>
        <p:txBody>
          <a:bodyPr/>
          <a:lstStyle/>
          <a:p>
            <a:endParaRPr lang="en-US"/>
          </a:p>
        </p:txBody>
      </p:sp>
      <p:sp>
        <p:nvSpPr>
          <p:cNvPr id="7" name="Text 4"/>
          <p:cNvSpPr txBox="1"/>
          <p:nvPr/>
        </p:nvSpPr>
        <p:spPr>
          <a:xfrm>
            <a:off x="640080" y="1517904"/>
            <a:ext cx="2103120" cy="786384"/>
          </a:xfrm>
          <a:prstGeom prst="rect">
            <a:avLst/>
          </a:prstGeom>
          <a:noFill/>
          <a:ln/>
        </p:spPr>
        <p:txBody>
          <a:bodyPr wrap="square" lIns="0" tIns="0" rIns="0" bIns="0" rtlCol="0" anchor="ctr"/>
          <a:lstStyle/>
          <a:p>
            <a:pPr marL="0" indent="0" algn="ctr">
              <a:buNone/>
            </a:pPr>
            <a:r>
              <a:rPr lang="en-US" sz="4200" b="1" dirty="0">
                <a:solidFill>
                  <a:srgbClr val="FFFFFF"/>
                </a:solidFill>
                <a:latin typeface="Outfit" pitchFamily="34" charset="0"/>
                <a:ea typeface="Outfit" pitchFamily="34" charset="-122"/>
                <a:cs typeface="Outfit" pitchFamily="34" charset="-120"/>
              </a:rPr>
              <a:t>50</a:t>
            </a:r>
            <a:endParaRPr lang="en-US" sz="4200" dirty="0"/>
          </a:p>
        </p:txBody>
      </p:sp>
      <p:sp>
        <p:nvSpPr>
          <p:cNvPr id="8" name="Text 5"/>
          <p:cNvSpPr txBox="1"/>
          <p:nvPr/>
        </p:nvSpPr>
        <p:spPr>
          <a:xfrm>
            <a:off x="640080" y="2286000"/>
            <a:ext cx="2103120" cy="310896"/>
          </a:xfrm>
          <a:prstGeom prst="rect">
            <a:avLst/>
          </a:prstGeom>
          <a:noFill/>
          <a:ln/>
        </p:spPr>
        <p:txBody>
          <a:bodyPr wrap="square" lIns="0" tIns="0" rIns="0" bIns="0" rtlCol="0" anchor="ctr"/>
          <a:lstStyle/>
          <a:p>
            <a:pPr marL="0" indent="0" algn="ctr">
              <a:buNone/>
            </a:pPr>
            <a:r>
              <a:rPr lang="en-US" sz="1200" dirty="0">
                <a:solidFill>
                  <a:srgbClr val="D2E9FF"/>
                </a:solidFill>
                <a:latin typeface="Outfit" pitchFamily="34" charset="0"/>
                <a:ea typeface="Outfit" pitchFamily="34" charset="-122"/>
                <a:cs typeface="Outfit" pitchFamily="34" charset="-120"/>
              </a:rPr>
              <a:t>of 100</a:t>
            </a:r>
            <a:endParaRPr lang="en-US" sz="1200" dirty="0"/>
          </a:p>
        </p:txBody>
      </p:sp>
      <p:sp>
        <p:nvSpPr>
          <p:cNvPr id="9" name="Shape 6"/>
          <p:cNvSpPr/>
          <p:nvPr/>
        </p:nvSpPr>
        <p:spPr>
          <a:xfrm>
            <a:off x="640080" y="2980944"/>
            <a:ext cx="2103120" cy="182880"/>
          </a:xfrm>
          <a:prstGeom prst="roundRect">
            <a:avLst>
              <a:gd name="adj" fmla="val 15000"/>
            </a:avLst>
          </a:prstGeom>
          <a:solidFill>
            <a:srgbClr val="EDF2F7"/>
          </a:solidFill>
          <a:ln w="12700">
            <a:solidFill>
              <a:srgbClr val="EDF2F7"/>
            </a:solidFill>
            <a:prstDash val="solid"/>
          </a:ln>
        </p:spPr>
        <p:txBody>
          <a:bodyPr/>
          <a:lstStyle/>
          <a:p>
            <a:endParaRPr lang="en-US"/>
          </a:p>
        </p:txBody>
      </p:sp>
      <p:sp>
        <p:nvSpPr>
          <p:cNvPr id="10" name="Shape 7"/>
          <p:cNvSpPr/>
          <p:nvPr/>
        </p:nvSpPr>
        <p:spPr>
          <a:xfrm>
            <a:off x="640080" y="2980944"/>
            <a:ext cx="1051560" cy="182880"/>
          </a:xfrm>
          <a:prstGeom prst="roundRect">
            <a:avLst>
              <a:gd name="adj" fmla="val 15000"/>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640080" y="3200400"/>
            <a:ext cx="731520" cy="219456"/>
          </a:xfrm>
          <a:prstGeom prst="rect">
            <a:avLst/>
          </a:prstGeom>
          <a:noFill/>
          <a:ln/>
        </p:spPr>
        <p:txBody>
          <a:bodyPr wrap="square" lIns="0" tIns="0" rIns="0" bIns="0" rtlCol="0" anchor="ctr"/>
          <a:lstStyle/>
          <a:p>
            <a:pPr marL="0" indent="0">
              <a:buNone/>
            </a:pPr>
            <a:r>
              <a:rPr lang="en-US" sz="800" dirty="0">
                <a:solidFill>
                  <a:srgbClr val="A0AEC0"/>
                </a:solidFill>
                <a:latin typeface="Outfit" pitchFamily="34" charset="0"/>
                <a:ea typeface="Outfit" pitchFamily="34" charset="-122"/>
                <a:cs typeface="Outfit" pitchFamily="34" charset="-120"/>
              </a:rPr>
              <a:t>0</a:t>
            </a:r>
            <a:endParaRPr lang="en-US" sz="800" dirty="0"/>
          </a:p>
        </p:txBody>
      </p:sp>
      <p:sp>
        <p:nvSpPr>
          <p:cNvPr id="12" name="Text 9"/>
          <p:cNvSpPr txBox="1"/>
          <p:nvPr/>
        </p:nvSpPr>
        <p:spPr>
          <a:xfrm>
            <a:off x="2011680" y="3200400"/>
            <a:ext cx="731520" cy="219456"/>
          </a:xfrm>
          <a:prstGeom prst="rect">
            <a:avLst/>
          </a:prstGeom>
          <a:noFill/>
          <a:ln/>
        </p:spPr>
        <p:txBody>
          <a:bodyPr wrap="square" lIns="0" tIns="0" rIns="0" bIns="0" rtlCol="0" anchor="ctr"/>
          <a:lstStyle/>
          <a:p>
            <a:pPr marL="0" indent="0" algn="r">
              <a:buNone/>
            </a:pPr>
            <a:r>
              <a:rPr lang="en-US" sz="800" dirty="0">
                <a:solidFill>
                  <a:srgbClr val="A0AEC0"/>
                </a:solidFill>
                <a:latin typeface="Outfit" pitchFamily="34" charset="0"/>
                <a:ea typeface="Outfit" pitchFamily="34" charset="-122"/>
                <a:cs typeface="Outfit" pitchFamily="34" charset="-120"/>
              </a:rPr>
              <a:t>100</a:t>
            </a:r>
            <a:endParaRPr lang="en-US" sz="800" dirty="0"/>
          </a:p>
        </p:txBody>
      </p:sp>
      <p:sp>
        <p:nvSpPr>
          <p:cNvPr id="13" name="Shape 10"/>
          <p:cNvSpPr/>
          <p:nvPr/>
        </p:nvSpPr>
        <p:spPr>
          <a:xfrm>
            <a:off x="2926080" y="1389888"/>
            <a:ext cx="4224528" cy="2029968"/>
          </a:xfrm>
          <a:prstGeom prst="roundRect">
            <a:avLst>
              <a:gd name="adj" fmla="val 2703"/>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3145536" y="1517904"/>
            <a:ext cx="3785616"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What is working</a:t>
            </a:r>
            <a:endParaRPr lang="en-US" sz="1400" dirty="0"/>
          </a:p>
        </p:txBody>
      </p:sp>
      <p:sp>
        <p:nvSpPr>
          <p:cNvPr id="15" name="Text 12"/>
          <p:cNvSpPr txBox="1"/>
          <p:nvPr/>
        </p:nvSpPr>
        <p:spPr>
          <a:xfrm>
            <a:off x="3145536" y="1901952"/>
            <a:ext cx="3785616" cy="1371600"/>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73% have a group of people they can count on in a time of need.</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65% can access resources that support healthy living.</a:t>
            </a:r>
            <a:endParaRPr lang="en-US" sz="1150" dirty="0"/>
          </a:p>
        </p:txBody>
      </p:sp>
      <p:sp>
        <p:nvSpPr>
          <p:cNvPr id="16" name="Shape 13"/>
          <p:cNvSpPr/>
          <p:nvPr/>
        </p:nvSpPr>
        <p:spPr>
          <a:xfrm>
            <a:off x="7315200" y="1389887"/>
            <a:ext cx="4233672" cy="2357359"/>
          </a:xfrm>
          <a:prstGeom prst="roundRect">
            <a:avLst>
              <a:gd name="adj" fmla="val 2703"/>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534656" y="1517904"/>
            <a:ext cx="3794760"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What needs attention</a:t>
            </a:r>
            <a:endParaRPr lang="en-US" sz="1400" dirty="0"/>
          </a:p>
        </p:txBody>
      </p:sp>
      <p:sp>
        <p:nvSpPr>
          <p:cNvPr id="18" name="Text 15"/>
          <p:cNvSpPr txBox="1"/>
          <p:nvPr/>
        </p:nvSpPr>
        <p:spPr>
          <a:xfrm>
            <a:off x="7534656" y="1901952"/>
            <a:ext cx="3794760" cy="1371600"/>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32% know how Jewish organizations could help with a physical health need.</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32% know how they could help with a mental health need.</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31% believe anyone would notice their absence.</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Don't-know rates on these reach 34%.</a:t>
            </a:r>
            <a:endParaRPr lang="en-US" sz="1150" dirty="0"/>
          </a:p>
        </p:txBody>
      </p:sp>
      <p:grpSp>
        <p:nvGrpSpPr>
          <p:cNvPr id="25" name="Group 24">
            <a:extLst>
              <a:ext uri="{FF2B5EF4-FFF2-40B4-BE49-F238E27FC236}">
                <a16:creationId xmlns:a16="http://schemas.microsoft.com/office/drawing/2014/main" id="{3FD678EE-89D2-6023-3D3C-5F3FA38FE570}"/>
              </a:ext>
            </a:extLst>
          </p:cNvPr>
          <p:cNvGrpSpPr/>
          <p:nvPr/>
        </p:nvGrpSpPr>
        <p:grpSpPr>
          <a:xfrm>
            <a:off x="626364" y="3986784"/>
            <a:ext cx="10908792" cy="1225296"/>
            <a:chOff x="640080" y="3584448"/>
            <a:chExt cx="10908792" cy="1225296"/>
          </a:xfrm>
        </p:grpSpPr>
        <p:sp>
          <p:nvSpPr>
            <p:cNvPr id="19" name="Shape 16"/>
            <p:cNvSpPr/>
            <p:nvPr/>
          </p:nvSpPr>
          <p:spPr>
            <a:xfrm>
              <a:off x="640080" y="3584448"/>
              <a:ext cx="10908792" cy="1225296"/>
            </a:xfrm>
            <a:prstGeom prst="roundRect">
              <a:avLst>
                <a:gd name="adj" fmla="val 4478"/>
              </a:avLst>
            </a:prstGeom>
            <a:solidFill>
              <a:srgbClr val="1E3EAF"/>
            </a:solidFill>
            <a:ln w="12700">
              <a:solidFill>
                <a:srgbClr val="1E3EAF"/>
              </a:solidFill>
              <a:prstDash val="solid"/>
            </a:ln>
          </p:spPr>
          <p:txBody>
            <a:bodyPr/>
            <a:lstStyle/>
            <a:p>
              <a:endParaRPr lang="en-US"/>
            </a:p>
          </p:txBody>
        </p:sp>
        <p:sp>
          <p:nvSpPr>
            <p:cNvPr id="20" name="Text 17"/>
            <p:cNvSpPr txBox="1"/>
            <p:nvPr/>
          </p:nvSpPr>
          <p:spPr>
            <a:xfrm>
              <a:off x="914400" y="3712464"/>
              <a:ext cx="10332720" cy="292608"/>
            </a:xfrm>
            <a:prstGeom prst="rect">
              <a:avLst/>
            </a:prstGeom>
            <a:noFill/>
            <a:ln/>
          </p:spPr>
          <p:txBody>
            <a:bodyPr wrap="square" lIns="0" tIns="0" rIns="0" bIns="0" rtlCol="0" anchor="ctr"/>
            <a:lstStyle/>
            <a:p>
              <a:pPr marL="0" indent="0">
                <a:buNone/>
              </a:pPr>
              <a:r>
                <a:rPr lang="en-US" sz="1300" b="1" kern="0" spc="120" dirty="0">
                  <a:solidFill>
                    <a:srgbClr val="D2E9FF"/>
                  </a:solidFill>
                  <a:latin typeface="Outfit" pitchFamily="34" charset="0"/>
                  <a:ea typeface="Outfit" pitchFamily="34" charset="-122"/>
                  <a:cs typeface="Outfit" pitchFamily="34" charset="-120"/>
                </a:rPr>
                <a:t>The takeaway:</a:t>
              </a:r>
              <a:endParaRPr lang="en-US" sz="1300" dirty="0"/>
            </a:p>
          </p:txBody>
        </p:sp>
        <p:sp>
          <p:nvSpPr>
            <p:cNvPr id="21" name="Text 18"/>
            <p:cNvSpPr txBox="1"/>
            <p:nvPr/>
          </p:nvSpPr>
          <p:spPr>
            <a:xfrm>
              <a:off x="914400" y="4023360"/>
              <a:ext cx="10332720" cy="676656"/>
            </a:xfrm>
            <a:prstGeom prst="rect">
              <a:avLst/>
            </a:prstGeom>
            <a:noFill/>
            <a:ln/>
          </p:spPr>
          <p:txBody>
            <a:bodyPr wrap="square" lIns="0" tIns="0" rIns="0" bIns="0" rtlCol="0" anchor="t"/>
            <a:lstStyle/>
            <a:p>
              <a:pPr marL="0" indent="0">
                <a:lnSpc>
                  <a:spcPts val="1900"/>
                </a:lnSpc>
                <a:buNone/>
              </a:pPr>
              <a:r>
                <a:rPr lang="en-US" sz="1300" dirty="0">
                  <a:solidFill>
                    <a:srgbClr val="FFFFFF"/>
                  </a:solidFill>
                  <a:latin typeface="Outfit" pitchFamily="34" charset="0"/>
                  <a:ea typeface="Outfit" pitchFamily="34" charset="-122"/>
                  <a:cs typeface="Outfit" pitchFamily="34" charset="-120"/>
                </a:rPr>
                <a:t>Personal networks are paramount for most people. The Jewish community is not part of that picture: only about a third know how our organizations could help them with a health need, and roughly a third answer don't know.</a:t>
              </a:r>
              <a:endParaRPr lang="en-US" sz="1300" dirty="0"/>
            </a:p>
          </p:txBody>
        </p:sp>
      </p:grpSp>
      <p:grpSp>
        <p:nvGrpSpPr>
          <p:cNvPr id="24" name="Group 23">
            <a:extLst>
              <a:ext uri="{FF2B5EF4-FFF2-40B4-BE49-F238E27FC236}">
                <a16:creationId xmlns:a16="http://schemas.microsoft.com/office/drawing/2014/main" id="{C86B0EE8-4105-6F05-7B46-FB8583857D25}"/>
              </a:ext>
            </a:extLst>
          </p:cNvPr>
          <p:cNvGrpSpPr/>
          <p:nvPr/>
        </p:nvGrpSpPr>
        <p:grpSpPr>
          <a:xfrm>
            <a:off x="626364" y="5376672"/>
            <a:ext cx="10908792" cy="713232"/>
            <a:chOff x="640080" y="4956048"/>
            <a:chExt cx="10908792" cy="713232"/>
          </a:xfrm>
        </p:grpSpPr>
        <p:sp>
          <p:nvSpPr>
            <p:cNvPr id="22" name="Shape 19"/>
            <p:cNvSpPr/>
            <p:nvPr/>
          </p:nvSpPr>
          <p:spPr>
            <a:xfrm>
              <a:off x="640080" y="4956048"/>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914400" y="4956048"/>
              <a:ext cx="10332720" cy="713232"/>
            </a:xfrm>
            <a:prstGeom prst="rect">
              <a:avLst/>
            </a:prstGeom>
            <a:noFill/>
            <a:ln/>
          </p:spPr>
          <p:txBody>
            <a:bodyPr wrap="square" lIns="0" tIns="0" rIns="0" bIns="0" rtlCol="0" anchor="ctr"/>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Financial position drives this pillar harder than age does. Well-off respondents score 5.07 against 4.33 among the financially vulnerable, the widest financial spread of any pillar.</a:t>
              </a:r>
              <a:endParaRPr lang="en-US" sz="1150" dirty="0"/>
            </a:p>
          </p:txBody>
        </p:sp>
      </p:gr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PILLAR 8 OF 8  ·  RANKED 8TH OF EIGHT</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Educated: Jewish learning, knowledge, and educational provision</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89888"/>
            <a:ext cx="2103120" cy="1481328"/>
          </a:xfrm>
          <a:prstGeom prst="roundRect">
            <a:avLst>
              <a:gd name="adj" fmla="val 4938"/>
            </a:avLst>
          </a:prstGeom>
          <a:solidFill>
            <a:srgbClr val="1E3EAF"/>
          </a:solidFill>
          <a:ln w="12700">
            <a:solidFill>
              <a:srgbClr val="1E3EAF"/>
            </a:solidFill>
            <a:prstDash val="solid"/>
          </a:ln>
        </p:spPr>
        <p:txBody>
          <a:bodyPr/>
          <a:lstStyle/>
          <a:p>
            <a:endParaRPr lang="en-US"/>
          </a:p>
        </p:txBody>
      </p:sp>
      <p:sp>
        <p:nvSpPr>
          <p:cNvPr id="7" name="Text 4"/>
          <p:cNvSpPr txBox="1"/>
          <p:nvPr/>
        </p:nvSpPr>
        <p:spPr>
          <a:xfrm>
            <a:off x="640080" y="1517904"/>
            <a:ext cx="2103120" cy="786384"/>
          </a:xfrm>
          <a:prstGeom prst="rect">
            <a:avLst/>
          </a:prstGeom>
          <a:noFill/>
          <a:ln/>
        </p:spPr>
        <p:txBody>
          <a:bodyPr wrap="square" lIns="0" tIns="0" rIns="0" bIns="0" rtlCol="0" anchor="ctr"/>
          <a:lstStyle/>
          <a:p>
            <a:pPr marL="0" indent="0" algn="ctr">
              <a:buNone/>
            </a:pPr>
            <a:r>
              <a:rPr lang="en-US" sz="4200" b="1" dirty="0">
                <a:solidFill>
                  <a:srgbClr val="FFFFFF"/>
                </a:solidFill>
                <a:latin typeface="Outfit" pitchFamily="34" charset="0"/>
                <a:ea typeface="Outfit" pitchFamily="34" charset="-122"/>
                <a:cs typeface="Outfit" pitchFamily="34" charset="-120"/>
              </a:rPr>
              <a:t>43</a:t>
            </a:r>
            <a:endParaRPr lang="en-US" sz="4200" dirty="0"/>
          </a:p>
        </p:txBody>
      </p:sp>
      <p:sp>
        <p:nvSpPr>
          <p:cNvPr id="8" name="Text 5"/>
          <p:cNvSpPr txBox="1"/>
          <p:nvPr/>
        </p:nvSpPr>
        <p:spPr>
          <a:xfrm>
            <a:off x="640080" y="2286000"/>
            <a:ext cx="2103120" cy="310896"/>
          </a:xfrm>
          <a:prstGeom prst="rect">
            <a:avLst/>
          </a:prstGeom>
          <a:noFill/>
          <a:ln/>
        </p:spPr>
        <p:txBody>
          <a:bodyPr wrap="square" lIns="0" tIns="0" rIns="0" bIns="0" rtlCol="0" anchor="ctr"/>
          <a:lstStyle/>
          <a:p>
            <a:pPr marL="0" indent="0" algn="ctr">
              <a:buNone/>
            </a:pPr>
            <a:r>
              <a:rPr lang="en-US" sz="1200" dirty="0">
                <a:solidFill>
                  <a:srgbClr val="D2E9FF"/>
                </a:solidFill>
                <a:latin typeface="Outfit" pitchFamily="34" charset="0"/>
                <a:ea typeface="Outfit" pitchFamily="34" charset="-122"/>
                <a:cs typeface="Outfit" pitchFamily="34" charset="-120"/>
              </a:rPr>
              <a:t>of 100</a:t>
            </a:r>
            <a:endParaRPr lang="en-US" sz="1200" dirty="0"/>
          </a:p>
        </p:txBody>
      </p:sp>
      <p:sp>
        <p:nvSpPr>
          <p:cNvPr id="9" name="Shape 6"/>
          <p:cNvSpPr/>
          <p:nvPr/>
        </p:nvSpPr>
        <p:spPr>
          <a:xfrm>
            <a:off x="640080" y="2980944"/>
            <a:ext cx="2103120" cy="182880"/>
          </a:xfrm>
          <a:prstGeom prst="roundRect">
            <a:avLst>
              <a:gd name="adj" fmla="val 15000"/>
            </a:avLst>
          </a:prstGeom>
          <a:solidFill>
            <a:srgbClr val="EDF2F7"/>
          </a:solidFill>
          <a:ln w="12700">
            <a:solidFill>
              <a:srgbClr val="EDF2F7"/>
            </a:solidFill>
            <a:prstDash val="solid"/>
          </a:ln>
        </p:spPr>
        <p:txBody>
          <a:bodyPr/>
          <a:lstStyle/>
          <a:p>
            <a:endParaRPr lang="en-US"/>
          </a:p>
        </p:txBody>
      </p:sp>
      <p:sp>
        <p:nvSpPr>
          <p:cNvPr id="10" name="Shape 7"/>
          <p:cNvSpPr/>
          <p:nvPr/>
        </p:nvSpPr>
        <p:spPr>
          <a:xfrm>
            <a:off x="640080" y="2980944"/>
            <a:ext cx="904341" cy="182880"/>
          </a:xfrm>
          <a:prstGeom prst="roundRect">
            <a:avLst>
              <a:gd name="adj" fmla="val 15000"/>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640080" y="3200400"/>
            <a:ext cx="731520" cy="219456"/>
          </a:xfrm>
          <a:prstGeom prst="rect">
            <a:avLst/>
          </a:prstGeom>
          <a:noFill/>
          <a:ln/>
        </p:spPr>
        <p:txBody>
          <a:bodyPr wrap="square" lIns="0" tIns="0" rIns="0" bIns="0" rtlCol="0" anchor="ctr"/>
          <a:lstStyle/>
          <a:p>
            <a:pPr marL="0" indent="0">
              <a:buNone/>
            </a:pPr>
            <a:r>
              <a:rPr lang="en-US" sz="800" dirty="0">
                <a:solidFill>
                  <a:srgbClr val="A0AEC0"/>
                </a:solidFill>
                <a:latin typeface="Outfit" pitchFamily="34" charset="0"/>
                <a:ea typeface="Outfit" pitchFamily="34" charset="-122"/>
                <a:cs typeface="Outfit" pitchFamily="34" charset="-120"/>
              </a:rPr>
              <a:t>0</a:t>
            </a:r>
            <a:endParaRPr lang="en-US" sz="800" dirty="0"/>
          </a:p>
        </p:txBody>
      </p:sp>
      <p:sp>
        <p:nvSpPr>
          <p:cNvPr id="12" name="Text 9"/>
          <p:cNvSpPr txBox="1"/>
          <p:nvPr/>
        </p:nvSpPr>
        <p:spPr>
          <a:xfrm>
            <a:off x="2011680" y="3200400"/>
            <a:ext cx="731520" cy="219456"/>
          </a:xfrm>
          <a:prstGeom prst="rect">
            <a:avLst/>
          </a:prstGeom>
          <a:noFill/>
          <a:ln/>
        </p:spPr>
        <p:txBody>
          <a:bodyPr wrap="square" lIns="0" tIns="0" rIns="0" bIns="0" rtlCol="0" anchor="ctr"/>
          <a:lstStyle/>
          <a:p>
            <a:pPr marL="0" indent="0" algn="r">
              <a:buNone/>
            </a:pPr>
            <a:r>
              <a:rPr lang="en-US" sz="800" dirty="0">
                <a:solidFill>
                  <a:srgbClr val="A0AEC0"/>
                </a:solidFill>
                <a:latin typeface="Outfit" pitchFamily="34" charset="0"/>
                <a:ea typeface="Outfit" pitchFamily="34" charset="-122"/>
                <a:cs typeface="Outfit" pitchFamily="34" charset="-120"/>
              </a:rPr>
              <a:t>100</a:t>
            </a:r>
            <a:endParaRPr lang="en-US" sz="800" dirty="0"/>
          </a:p>
        </p:txBody>
      </p:sp>
      <p:sp>
        <p:nvSpPr>
          <p:cNvPr id="13" name="Shape 10"/>
          <p:cNvSpPr/>
          <p:nvPr/>
        </p:nvSpPr>
        <p:spPr>
          <a:xfrm>
            <a:off x="2926080" y="1389888"/>
            <a:ext cx="4224528" cy="2029968"/>
          </a:xfrm>
          <a:prstGeom prst="roundRect">
            <a:avLst>
              <a:gd name="adj" fmla="val 2703"/>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3145536" y="1517904"/>
            <a:ext cx="3785616"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What is working</a:t>
            </a:r>
            <a:endParaRPr lang="en-US" sz="1400" dirty="0"/>
          </a:p>
        </p:txBody>
      </p:sp>
      <p:sp>
        <p:nvSpPr>
          <p:cNvPr id="15" name="Text 12"/>
          <p:cNvSpPr txBox="1"/>
          <p:nvPr/>
        </p:nvSpPr>
        <p:spPr>
          <a:xfrm>
            <a:off x="3145536" y="1901952"/>
            <a:ext cx="3785616" cy="1371600"/>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72% find learning about Jewish topics interesting.</a:t>
            </a:r>
            <a:endParaRPr lang="en-US" sz="1150" dirty="0"/>
          </a:p>
          <a:p>
            <a:pPr marL="0" indent="0">
              <a:lnSpc>
                <a:spcPts val="1600"/>
              </a:lnSpc>
              <a:buNone/>
            </a:pPr>
            <a:endParaRPr lang="en-US" sz="1150" dirty="0"/>
          </a:p>
          <a:p>
            <a:pPr marL="0" indent="0">
              <a:lnSpc>
                <a:spcPts val="1600"/>
              </a:lnSpc>
              <a:buNone/>
            </a:pPr>
            <a:r>
              <a:rPr lang="en-US" sz="1150" dirty="0">
                <a:solidFill>
                  <a:srgbClr val="2D3748"/>
                </a:solidFill>
                <a:latin typeface="Outfit" pitchFamily="34" charset="0"/>
                <a:ea typeface="Outfit" pitchFamily="34" charset="-122"/>
                <a:cs typeface="Outfit" pitchFamily="34" charset="-120"/>
              </a:rPr>
              <a:t>70% feel knowledgeable about the basics of Jewish life, religion, and culture.</a:t>
            </a:r>
            <a:endParaRPr lang="en-US" sz="1150" dirty="0"/>
          </a:p>
        </p:txBody>
      </p:sp>
      <p:sp>
        <p:nvSpPr>
          <p:cNvPr id="16" name="Shape 13"/>
          <p:cNvSpPr/>
          <p:nvPr/>
        </p:nvSpPr>
        <p:spPr>
          <a:xfrm>
            <a:off x="7315200" y="1389888"/>
            <a:ext cx="4233672" cy="2450592"/>
          </a:xfrm>
          <a:prstGeom prst="roundRect">
            <a:avLst>
              <a:gd name="adj" fmla="val 2703"/>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534656" y="1517904"/>
            <a:ext cx="3794760"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What needs attention</a:t>
            </a:r>
            <a:endParaRPr lang="en-US" sz="1400" dirty="0"/>
          </a:p>
        </p:txBody>
      </p:sp>
      <p:sp>
        <p:nvSpPr>
          <p:cNvPr id="18" name="Text 15"/>
          <p:cNvSpPr txBox="1"/>
          <p:nvPr/>
        </p:nvSpPr>
        <p:spPr>
          <a:xfrm>
            <a:off x="7534656" y="1901952"/>
            <a:ext cx="3794760" cy="1371600"/>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11% regularly attend adult education classes with Jewish content.</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19% regularly learn with another Jewish person.</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43% feel inspired to engage in Jewish learning.</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38% rate the educational opportunities available to them as high quality, with 37% answering don't know.</a:t>
            </a:r>
            <a:endParaRPr lang="en-US" sz="1150" dirty="0"/>
          </a:p>
        </p:txBody>
      </p:sp>
      <p:grpSp>
        <p:nvGrpSpPr>
          <p:cNvPr id="25" name="Group 24">
            <a:extLst>
              <a:ext uri="{FF2B5EF4-FFF2-40B4-BE49-F238E27FC236}">
                <a16:creationId xmlns:a16="http://schemas.microsoft.com/office/drawing/2014/main" id="{0508A0CB-F9F7-E9EA-B13C-707BEB68CF9E}"/>
              </a:ext>
            </a:extLst>
          </p:cNvPr>
          <p:cNvGrpSpPr/>
          <p:nvPr/>
        </p:nvGrpSpPr>
        <p:grpSpPr>
          <a:xfrm>
            <a:off x="641604" y="3986784"/>
            <a:ext cx="10908792" cy="1225296"/>
            <a:chOff x="640080" y="3584448"/>
            <a:chExt cx="10908792" cy="1225296"/>
          </a:xfrm>
        </p:grpSpPr>
        <p:sp>
          <p:nvSpPr>
            <p:cNvPr id="19" name="Shape 16"/>
            <p:cNvSpPr/>
            <p:nvPr/>
          </p:nvSpPr>
          <p:spPr>
            <a:xfrm>
              <a:off x="640080" y="3584448"/>
              <a:ext cx="10908792" cy="1225296"/>
            </a:xfrm>
            <a:prstGeom prst="roundRect">
              <a:avLst>
                <a:gd name="adj" fmla="val 4478"/>
              </a:avLst>
            </a:prstGeom>
            <a:solidFill>
              <a:srgbClr val="1E3EAF"/>
            </a:solidFill>
            <a:ln w="12700">
              <a:solidFill>
                <a:srgbClr val="1E3EAF"/>
              </a:solidFill>
              <a:prstDash val="solid"/>
            </a:ln>
          </p:spPr>
          <p:txBody>
            <a:bodyPr/>
            <a:lstStyle/>
            <a:p>
              <a:endParaRPr lang="en-US"/>
            </a:p>
          </p:txBody>
        </p:sp>
        <p:sp>
          <p:nvSpPr>
            <p:cNvPr id="20" name="Text 17"/>
            <p:cNvSpPr txBox="1"/>
            <p:nvPr/>
          </p:nvSpPr>
          <p:spPr>
            <a:xfrm>
              <a:off x="914400" y="3712464"/>
              <a:ext cx="10332720" cy="292608"/>
            </a:xfrm>
            <a:prstGeom prst="rect">
              <a:avLst/>
            </a:prstGeom>
            <a:noFill/>
            <a:ln/>
          </p:spPr>
          <p:txBody>
            <a:bodyPr wrap="square" lIns="0" tIns="0" rIns="0" bIns="0" rtlCol="0" anchor="ctr"/>
            <a:lstStyle/>
            <a:p>
              <a:pPr marL="0" indent="0">
                <a:buNone/>
              </a:pPr>
              <a:r>
                <a:rPr lang="en-US" sz="1300" b="1" kern="0" spc="120">
                  <a:solidFill>
                    <a:srgbClr val="D2E9FF"/>
                  </a:solidFill>
                  <a:latin typeface="Outfit" pitchFamily="34" charset="0"/>
                  <a:ea typeface="Outfit" pitchFamily="34" charset="-122"/>
                  <a:cs typeface="Outfit" pitchFamily="34" charset="-120"/>
                </a:rPr>
                <a:t>The takeaway:</a:t>
              </a:r>
              <a:endParaRPr lang="en-US" sz="1300" dirty="0"/>
            </a:p>
          </p:txBody>
        </p:sp>
        <p:sp>
          <p:nvSpPr>
            <p:cNvPr id="21" name="Text 18"/>
            <p:cNvSpPr txBox="1"/>
            <p:nvPr/>
          </p:nvSpPr>
          <p:spPr>
            <a:xfrm>
              <a:off x="914400" y="4023360"/>
              <a:ext cx="10332720" cy="676656"/>
            </a:xfrm>
            <a:prstGeom prst="rect">
              <a:avLst/>
            </a:prstGeom>
            <a:noFill/>
            <a:ln/>
          </p:spPr>
          <p:txBody>
            <a:bodyPr wrap="square" lIns="0" tIns="0" rIns="0" bIns="0" rtlCol="0" anchor="t"/>
            <a:lstStyle/>
            <a:p>
              <a:r>
                <a:rPr lang="en-US" sz="1300" dirty="0">
                  <a:solidFill>
                    <a:srgbClr val="FFFFFF"/>
                  </a:solidFill>
                  <a:latin typeface="Outfit" pitchFamily="34" charset="0"/>
                  <a:ea typeface="Outfit" pitchFamily="34" charset="-122"/>
                  <a:cs typeface="Outfit" pitchFamily="34" charset="-120"/>
                </a:rPr>
                <a:t>Curiosity is not the problem. The distance between 72% interested and 11% attending is the largest interest-to-action gap anywhere in the instrument,  yet, o</a:t>
              </a:r>
              <a:r>
                <a:rPr lang="en-US" sz="1300" dirty="0">
                  <a:solidFill>
                    <a:srgbClr val="FFFFFF"/>
                  </a:solidFill>
                  <a:latin typeface="Outfit" pitchFamily="34" charset="0"/>
                  <a:ea typeface="Outfit" pitchFamily="34" charset="-122"/>
                </a:rPr>
                <a:t>nly 47% are aware of the Jewish education opportunities available to them, and 38% rate them as high quality. People cannot prioritize what they cannot see and what they do not value.</a:t>
              </a:r>
            </a:p>
          </p:txBody>
        </p:sp>
      </p:grpSp>
      <p:grpSp>
        <p:nvGrpSpPr>
          <p:cNvPr id="24" name="Group 23">
            <a:extLst>
              <a:ext uri="{FF2B5EF4-FFF2-40B4-BE49-F238E27FC236}">
                <a16:creationId xmlns:a16="http://schemas.microsoft.com/office/drawing/2014/main" id="{D275B9A0-9529-C850-FC80-B18FCB4A28A0}"/>
              </a:ext>
            </a:extLst>
          </p:cNvPr>
          <p:cNvGrpSpPr/>
          <p:nvPr/>
        </p:nvGrpSpPr>
        <p:grpSpPr>
          <a:xfrm>
            <a:off x="626364" y="5358384"/>
            <a:ext cx="10908792" cy="713232"/>
            <a:chOff x="640080" y="4956048"/>
            <a:chExt cx="10908792" cy="713232"/>
          </a:xfrm>
        </p:grpSpPr>
        <p:sp>
          <p:nvSpPr>
            <p:cNvPr id="22" name="Shape 19"/>
            <p:cNvSpPr/>
            <p:nvPr/>
          </p:nvSpPr>
          <p:spPr>
            <a:xfrm>
              <a:off x="640080" y="4956048"/>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914400" y="4956048"/>
              <a:ext cx="10332720" cy="713232"/>
            </a:xfrm>
            <a:prstGeom prst="rect">
              <a:avLst/>
            </a:prstGeom>
            <a:noFill/>
            <a:ln/>
          </p:spPr>
          <p:txBody>
            <a:bodyPr wrap="square" lIns="0" tIns="0" rIns="0" bIns="0" rtlCol="0" anchor="ctr"/>
            <a:lstStyle/>
            <a:p>
              <a:r>
                <a:rPr lang="en-US" sz="1150" dirty="0">
                  <a:solidFill>
                    <a:srgbClr val="2D3748"/>
                  </a:solidFill>
                  <a:latin typeface="Outfit" pitchFamily="34" charset="0"/>
                  <a:ea typeface="Outfit" pitchFamily="34" charset="-122"/>
                  <a:cs typeface="Outfit" pitchFamily="34" charset="-120"/>
                </a:rPr>
                <a:t>Among those who do not learn regularly, the leading reasons are that it ranks low among competing priorities and a lack of time. Cost and inconvenient locations register far lower</a:t>
              </a:r>
              <a:r>
                <a:rPr lang="en-US" sz="1150" dirty="0">
                  <a:solidFill>
                    <a:srgbClr val="2D3748"/>
                  </a:solidFill>
                  <a:latin typeface="Outfit" pitchFamily="34" charset="0"/>
                  <a:ea typeface="Outfit" pitchFamily="34" charset="-122"/>
                </a:rPr>
                <a:t>. People will learn over dinner with friends more readily than in a ten-week course. </a:t>
              </a:r>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27277C"/>
        </a:solidFill>
        <a:effectLst/>
      </p:bgPr>
    </p:bg>
    <p:spTree>
      <p:nvGrpSpPr>
        <p:cNvPr id="1" name="">
          <a:extLst>
            <a:ext uri="{FF2B5EF4-FFF2-40B4-BE49-F238E27FC236}">
              <a16:creationId xmlns:a16="http://schemas.microsoft.com/office/drawing/2014/main" id="{9174ED50-0882-B642-CFC5-9FEBBFB7F458}"/>
            </a:ext>
          </a:extLst>
        </p:cNvPr>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a:extLst>
              <a:ext uri="{FF2B5EF4-FFF2-40B4-BE49-F238E27FC236}">
                <a16:creationId xmlns:a16="http://schemas.microsoft.com/office/drawing/2014/main" id="{C8CF7E87-0677-BD4B-F2A0-142A643FB453}"/>
              </a:ext>
            </a:extLst>
          </p:cNvPr>
          <p:cNvPicPr>
            <a:picLocks noChangeAspect="1"/>
          </p:cNvPicPr>
          <p:nvPr/>
        </p:nvPicPr>
        <p:blipFill>
          <a:blip r:embed="rId3"/>
          <a:stretch>
            <a:fillRect/>
          </a:stretch>
        </p:blipFill>
        <p:spPr>
          <a:xfrm>
            <a:off x="11430000" y="6163056"/>
            <a:ext cx="420624" cy="420624"/>
          </a:xfrm>
          <a:prstGeom prst="rect">
            <a:avLst/>
          </a:prstGeom>
        </p:spPr>
      </p:pic>
      <p:sp>
        <p:nvSpPr>
          <p:cNvPr id="3" name="Text 0">
            <a:extLst>
              <a:ext uri="{FF2B5EF4-FFF2-40B4-BE49-F238E27FC236}">
                <a16:creationId xmlns:a16="http://schemas.microsoft.com/office/drawing/2014/main" id="{A33099B1-6ECD-0E9F-8C59-4523217C85E7}"/>
              </a:ext>
            </a:extLst>
          </p:cNvPr>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endParaRPr lang="en-US" sz="900" dirty="0"/>
          </a:p>
        </p:txBody>
      </p:sp>
      <p:pic>
        <p:nvPicPr>
          <p:cNvPr id="4" name="Image 1" descr="C:\Users\HenriMigala\Jewish Federation of San Diego County\Community Planning (CP) - General\Community Logo Folder\Fed Logos\Fed Logo white png.png">
            <a:extLst>
              <a:ext uri="{FF2B5EF4-FFF2-40B4-BE49-F238E27FC236}">
                <a16:creationId xmlns:a16="http://schemas.microsoft.com/office/drawing/2014/main" id="{F3582D05-46DD-2CA5-0198-3DB039CAC0C4}"/>
              </a:ext>
            </a:extLst>
          </p:cNvPr>
          <p:cNvPicPr>
            <a:picLocks noChangeAspect="1"/>
          </p:cNvPicPr>
          <p:nvPr/>
        </p:nvPicPr>
        <p:blipFill>
          <a:blip r:embed="rId4"/>
          <a:srcRect/>
          <a:stretch/>
        </p:blipFill>
        <p:spPr>
          <a:xfrm>
            <a:off x="868679" y="661595"/>
            <a:ext cx="3017520" cy="688489"/>
          </a:xfrm>
          <a:prstGeom prst="rect">
            <a:avLst/>
          </a:prstGeom>
        </p:spPr>
      </p:pic>
      <p:sp>
        <p:nvSpPr>
          <p:cNvPr id="5" name="Text 1">
            <a:extLst>
              <a:ext uri="{FF2B5EF4-FFF2-40B4-BE49-F238E27FC236}">
                <a16:creationId xmlns:a16="http://schemas.microsoft.com/office/drawing/2014/main" id="{B0CC13C6-1F8A-8FE7-C7CB-13E670A840C4}"/>
              </a:ext>
            </a:extLst>
          </p:cNvPr>
          <p:cNvSpPr txBox="1"/>
          <p:nvPr/>
        </p:nvSpPr>
        <p:spPr>
          <a:xfrm>
            <a:off x="2249245" y="2922381"/>
            <a:ext cx="7199555" cy="868680"/>
          </a:xfrm>
          <a:prstGeom prst="rect">
            <a:avLst/>
          </a:prstGeom>
          <a:noFill/>
          <a:ln/>
        </p:spPr>
        <p:txBody>
          <a:bodyPr wrap="square" lIns="0" tIns="0" rIns="0" bIns="0" rtlCol="0" anchor="ctr"/>
          <a:lstStyle/>
          <a:p>
            <a:pPr marL="0" indent="0">
              <a:buNone/>
            </a:pPr>
            <a:r>
              <a:rPr lang="en-US" sz="4400" b="1" dirty="0">
                <a:solidFill>
                  <a:srgbClr val="FFFFFF"/>
                </a:solidFill>
                <a:latin typeface="Outfit" pitchFamily="34" charset="0"/>
                <a:ea typeface="Outfit" pitchFamily="34" charset="-122"/>
              </a:rPr>
              <a:t>What the numbers tell us….</a:t>
            </a:r>
            <a:endParaRPr lang="en-US" sz="4400" dirty="0"/>
          </a:p>
        </p:txBody>
      </p:sp>
      <p:sp>
        <p:nvSpPr>
          <p:cNvPr id="9" name="Text 5">
            <a:extLst>
              <a:ext uri="{FF2B5EF4-FFF2-40B4-BE49-F238E27FC236}">
                <a16:creationId xmlns:a16="http://schemas.microsoft.com/office/drawing/2014/main" id="{85407DB0-9C74-C5E8-6125-F1F7B957FEA2}"/>
              </a:ext>
            </a:extLst>
          </p:cNvPr>
          <p:cNvSpPr txBox="1"/>
          <p:nvPr/>
        </p:nvSpPr>
        <p:spPr>
          <a:xfrm>
            <a:off x="868680" y="5394960"/>
            <a:ext cx="5486400" cy="365760"/>
          </a:xfrm>
          <a:prstGeom prst="rect">
            <a:avLst/>
          </a:prstGeom>
          <a:noFill/>
          <a:ln/>
        </p:spPr>
        <p:txBody>
          <a:bodyPr wrap="square" lIns="0" tIns="0" rIns="0" bIns="0" rtlCol="0" anchor="ctr"/>
          <a:lstStyle/>
          <a:p>
            <a:r>
              <a:rPr lang="en-US" sz="1400" dirty="0">
                <a:solidFill>
                  <a:schemeClr val="bg1"/>
                </a:solidFill>
              </a:rPr>
              <a:t>www.Jewishinsandiego.org/community-insights-and-research</a:t>
            </a:r>
            <a:endParaRPr lang="en-US" sz="1300" dirty="0">
              <a:solidFill>
                <a:schemeClr val="bg1"/>
              </a:solidFill>
            </a:endParaRPr>
          </a:p>
        </p:txBody>
      </p:sp>
    </p:spTree>
    <p:extLst>
      <p:ext uri="{BB962C8B-B14F-4D97-AF65-F5344CB8AC3E}">
        <p14:creationId xmlns:p14="http://schemas.microsoft.com/office/powerpoint/2010/main" val="17942929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THE TAKEAWAYS</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Six things this survey is telling us </a:t>
            </a:r>
            <a:r>
              <a:rPr lang="en-US" sz="2900" dirty="0">
                <a:solidFill>
                  <a:srgbClr val="1E3EAF"/>
                </a:solidFill>
                <a:latin typeface="Outfit" pitchFamily="34" charset="0"/>
                <a:ea typeface="Outfit" pitchFamily="34" charset="-122"/>
                <a:cs typeface="Outfit" pitchFamily="34" charset="-120"/>
              </a:rPr>
              <a:t>(details provided in the appendices)</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6" name="Shape 3"/>
          <p:cNvSpPr/>
          <p:nvPr/>
        </p:nvSpPr>
        <p:spPr>
          <a:xfrm>
            <a:off x="640080" y="1563624"/>
            <a:ext cx="566928" cy="566928"/>
          </a:xfrm>
          <a:prstGeom prst="ellipse">
            <a:avLst/>
          </a:prstGeom>
          <a:solidFill>
            <a:srgbClr val="1C88ED"/>
          </a:solidFill>
          <a:ln w="12700">
            <a:solidFill>
              <a:srgbClr val="1C88ED"/>
            </a:solidFill>
            <a:prstDash val="solid"/>
          </a:ln>
        </p:spPr>
        <p:txBody>
          <a:bodyPr/>
          <a:lstStyle/>
          <a:p>
            <a:endParaRPr lang="en-US"/>
          </a:p>
        </p:txBody>
      </p:sp>
      <p:sp>
        <p:nvSpPr>
          <p:cNvPr id="7" name="Text 4"/>
          <p:cNvSpPr txBox="1"/>
          <p:nvPr/>
        </p:nvSpPr>
        <p:spPr>
          <a:xfrm>
            <a:off x="640080" y="1563624"/>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Outfit" pitchFamily="34" charset="0"/>
                <a:ea typeface="Outfit" pitchFamily="34" charset="-122"/>
                <a:cs typeface="Outfit" pitchFamily="34" charset="-120"/>
              </a:rPr>
              <a:t>1</a:t>
            </a:r>
            <a:endParaRPr lang="en-US" sz="2000" dirty="0"/>
          </a:p>
        </p:txBody>
      </p:sp>
      <p:sp>
        <p:nvSpPr>
          <p:cNvPr id="8" name="Text 5"/>
          <p:cNvSpPr txBox="1"/>
          <p:nvPr/>
        </p:nvSpPr>
        <p:spPr>
          <a:xfrm>
            <a:off x="1417320" y="1481328"/>
            <a:ext cx="10149840" cy="402336"/>
          </a:xfrm>
          <a:prstGeom prst="rect">
            <a:avLst/>
          </a:prstGeom>
          <a:noFill/>
          <a:ln/>
        </p:spPr>
        <p:txBody>
          <a:bodyPr wrap="square" lIns="0" tIns="0" rIns="0" bIns="0" rtlCol="0" anchor="ctr"/>
          <a:lstStyle/>
          <a:p>
            <a:pPr marL="0" indent="0">
              <a:buNone/>
            </a:pPr>
            <a:r>
              <a:rPr lang="en-US" sz="1650" b="1" dirty="0">
                <a:solidFill>
                  <a:srgbClr val="1E3EAF"/>
                </a:solidFill>
                <a:latin typeface="Outfit" pitchFamily="34" charset="0"/>
                <a:ea typeface="Outfit" pitchFamily="34" charset="-122"/>
                <a:cs typeface="Outfit" pitchFamily="34" charset="-120"/>
              </a:rPr>
              <a:t>We are warm with each other, but not held by each other</a:t>
            </a:r>
            <a:endParaRPr lang="en-US" sz="1650" dirty="0"/>
          </a:p>
        </p:txBody>
      </p:sp>
      <p:sp>
        <p:nvSpPr>
          <p:cNvPr id="9" name="Text 6"/>
          <p:cNvSpPr txBox="1"/>
          <p:nvPr/>
        </p:nvSpPr>
        <p:spPr>
          <a:xfrm>
            <a:off x="1417320" y="1901952"/>
            <a:ext cx="10149840" cy="365760"/>
          </a:xfrm>
          <a:prstGeom prst="rect">
            <a:avLst/>
          </a:prstGeom>
          <a:noFill/>
          <a:ln/>
        </p:spPr>
        <p:txBody>
          <a:bodyPr wrap="square" lIns="0" tIns="0" rIns="0" bIns="0" rtlCol="0" anchor="ctr"/>
          <a:lstStyle/>
          <a:p>
            <a:pPr marL="0" indent="0">
              <a:buNone/>
            </a:pPr>
            <a:r>
              <a:rPr lang="en-US" sz="1250" dirty="0">
                <a:solidFill>
                  <a:srgbClr val="2D3748"/>
                </a:solidFill>
                <a:latin typeface="Outfit" pitchFamily="34" charset="0"/>
                <a:ea typeface="Outfit" pitchFamily="34" charset="-122"/>
                <a:cs typeface="Outfit" pitchFamily="34" charset="-120"/>
              </a:rPr>
              <a:t>Comfort is high. Connection, and the feeling of being missed, are not.</a:t>
            </a:r>
            <a:endParaRPr lang="en-US" sz="1250" dirty="0"/>
          </a:p>
        </p:txBody>
      </p:sp>
      <p:sp>
        <p:nvSpPr>
          <p:cNvPr id="10" name="Shape 7"/>
          <p:cNvSpPr/>
          <p:nvPr/>
        </p:nvSpPr>
        <p:spPr>
          <a:xfrm>
            <a:off x="640080" y="2459736"/>
            <a:ext cx="566928" cy="566928"/>
          </a:xfrm>
          <a:prstGeom prst="ellipse">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640080" y="2459736"/>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Outfit" pitchFamily="34" charset="0"/>
                <a:ea typeface="Outfit" pitchFamily="34" charset="-122"/>
                <a:cs typeface="Outfit" pitchFamily="34" charset="-120"/>
              </a:rPr>
              <a:t>2</a:t>
            </a:r>
            <a:endParaRPr lang="en-US" sz="2000" dirty="0"/>
          </a:p>
        </p:txBody>
      </p:sp>
      <p:sp>
        <p:nvSpPr>
          <p:cNvPr id="12" name="Text 9"/>
          <p:cNvSpPr txBox="1"/>
          <p:nvPr/>
        </p:nvSpPr>
        <p:spPr>
          <a:xfrm>
            <a:off x="1417320" y="2377440"/>
            <a:ext cx="10149840" cy="402336"/>
          </a:xfrm>
          <a:prstGeom prst="rect">
            <a:avLst/>
          </a:prstGeom>
          <a:noFill/>
          <a:ln/>
        </p:spPr>
        <p:txBody>
          <a:bodyPr wrap="square" lIns="0" tIns="0" rIns="0" bIns="0" rtlCol="0" anchor="ctr"/>
          <a:lstStyle/>
          <a:p>
            <a:pPr marL="0" indent="0">
              <a:buNone/>
            </a:pPr>
            <a:r>
              <a:rPr lang="en-US" sz="1650" b="1" dirty="0">
                <a:solidFill>
                  <a:srgbClr val="1E3EAF"/>
                </a:solidFill>
                <a:latin typeface="Outfit" pitchFamily="34" charset="0"/>
                <a:ea typeface="Outfit" pitchFamily="34" charset="-122"/>
                <a:cs typeface="Outfit" pitchFamily="34" charset="-120"/>
              </a:rPr>
              <a:t>A large group wants in and cannot find the door</a:t>
            </a:r>
            <a:endParaRPr lang="en-US" sz="1650" dirty="0"/>
          </a:p>
        </p:txBody>
      </p:sp>
      <p:sp>
        <p:nvSpPr>
          <p:cNvPr id="13" name="Text 10"/>
          <p:cNvSpPr txBox="1"/>
          <p:nvPr/>
        </p:nvSpPr>
        <p:spPr>
          <a:xfrm>
            <a:off x="1417320" y="2798064"/>
            <a:ext cx="10149840" cy="365760"/>
          </a:xfrm>
          <a:prstGeom prst="rect">
            <a:avLst/>
          </a:prstGeom>
          <a:noFill/>
          <a:ln/>
        </p:spPr>
        <p:txBody>
          <a:bodyPr wrap="square" lIns="0" tIns="0" rIns="0" bIns="0" rtlCol="0" anchor="ctr"/>
          <a:lstStyle/>
          <a:p>
            <a:pPr marL="0" indent="0">
              <a:buNone/>
            </a:pPr>
            <a:r>
              <a:rPr lang="en-US" sz="1250" dirty="0">
                <a:solidFill>
                  <a:srgbClr val="2D3748"/>
                </a:solidFill>
                <a:latin typeface="Outfit" pitchFamily="34" charset="0"/>
                <a:ea typeface="Outfit" pitchFamily="34" charset="-122"/>
                <a:cs typeface="Outfit" pitchFamily="34" charset="-120"/>
              </a:rPr>
              <a:t>More than half want to be more engaged. Most of them do not know where to start.</a:t>
            </a:r>
            <a:endParaRPr lang="en-US" sz="1250" dirty="0"/>
          </a:p>
        </p:txBody>
      </p:sp>
      <p:sp>
        <p:nvSpPr>
          <p:cNvPr id="14" name="Shape 11"/>
          <p:cNvSpPr/>
          <p:nvPr/>
        </p:nvSpPr>
        <p:spPr>
          <a:xfrm>
            <a:off x="640080" y="3355848"/>
            <a:ext cx="566928" cy="566928"/>
          </a:xfrm>
          <a:prstGeom prst="ellipse">
            <a:avLst/>
          </a:prstGeom>
          <a:solidFill>
            <a:srgbClr val="1C88ED"/>
          </a:solidFill>
          <a:ln w="12700">
            <a:solidFill>
              <a:srgbClr val="1C88ED"/>
            </a:solidFill>
            <a:prstDash val="solid"/>
          </a:ln>
        </p:spPr>
        <p:txBody>
          <a:bodyPr/>
          <a:lstStyle/>
          <a:p>
            <a:endParaRPr lang="en-US"/>
          </a:p>
        </p:txBody>
      </p:sp>
      <p:sp>
        <p:nvSpPr>
          <p:cNvPr id="15" name="Text 12"/>
          <p:cNvSpPr txBox="1"/>
          <p:nvPr/>
        </p:nvSpPr>
        <p:spPr>
          <a:xfrm>
            <a:off x="640080" y="3355848"/>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Outfit" pitchFamily="34" charset="0"/>
                <a:ea typeface="Outfit" pitchFamily="34" charset="-122"/>
                <a:cs typeface="Outfit" pitchFamily="34" charset="-120"/>
              </a:rPr>
              <a:t>3</a:t>
            </a:r>
            <a:endParaRPr lang="en-US" sz="2000" dirty="0"/>
          </a:p>
        </p:txBody>
      </p:sp>
      <p:sp>
        <p:nvSpPr>
          <p:cNvPr id="16" name="Text 13"/>
          <p:cNvSpPr txBox="1"/>
          <p:nvPr/>
        </p:nvSpPr>
        <p:spPr>
          <a:xfrm>
            <a:off x="1417320" y="3273552"/>
            <a:ext cx="10149840" cy="402336"/>
          </a:xfrm>
          <a:prstGeom prst="rect">
            <a:avLst/>
          </a:prstGeom>
          <a:noFill/>
          <a:ln/>
        </p:spPr>
        <p:txBody>
          <a:bodyPr wrap="square" lIns="0" tIns="0" rIns="0" bIns="0" rtlCol="0" anchor="ctr"/>
          <a:lstStyle/>
          <a:p>
            <a:pPr marL="0" indent="0">
              <a:buNone/>
            </a:pPr>
            <a:r>
              <a:rPr lang="en-US" sz="1650" b="1" dirty="0">
                <a:solidFill>
                  <a:srgbClr val="1E3EAF"/>
                </a:solidFill>
                <a:latin typeface="Outfit" pitchFamily="34" charset="0"/>
                <a:ea typeface="Outfit" pitchFamily="34" charset="-122"/>
                <a:cs typeface="Outfit" pitchFamily="34" charset="-120"/>
              </a:rPr>
              <a:t>Belonging is built by personal connections and small circles, not bigger events</a:t>
            </a:r>
            <a:endParaRPr lang="en-US" sz="1650" dirty="0"/>
          </a:p>
        </p:txBody>
      </p:sp>
      <p:sp>
        <p:nvSpPr>
          <p:cNvPr id="17" name="Text 14"/>
          <p:cNvSpPr txBox="1"/>
          <p:nvPr/>
        </p:nvSpPr>
        <p:spPr>
          <a:xfrm>
            <a:off x="1417320" y="3694176"/>
            <a:ext cx="10149840" cy="365760"/>
          </a:xfrm>
          <a:prstGeom prst="rect">
            <a:avLst/>
          </a:prstGeom>
          <a:noFill/>
          <a:ln/>
        </p:spPr>
        <p:txBody>
          <a:bodyPr wrap="square" lIns="0" tIns="0" rIns="0" bIns="0" rtlCol="0" anchor="ctr"/>
          <a:lstStyle/>
          <a:p>
            <a:pPr marL="0" indent="0">
              <a:buNone/>
            </a:pPr>
            <a:r>
              <a:rPr lang="en-US" sz="1250" dirty="0">
                <a:solidFill>
                  <a:srgbClr val="2D3748"/>
                </a:solidFill>
                <a:latin typeface="Outfit" pitchFamily="34" charset="0"/>
                <a:ea typeface="Outfit" pitchFamily="34" charset="-122"/>
                <a:cs typeface="Outfit" pitchFamily="34" charset="-120"/>
              </a:rPr>
              <a:t>People told us what would work, and it is cheaper than what we are doing.</a:t>
            </a:r>
            <a:endParaRPr lang="en-US" sz="1250" dirty="0"/>
          </a:p>
        </p:txBody>
      </p:sp>
      <p:sp>
        <p:nvSpPr>
          <p:cNvPr id="18" name="Shape 15"/>
          <p:cNvSpPr/>
          <p:nvPr/>
        </p:nvSpPr>
        <p:spPr>
          <a:xfrm>
            <a:off x="640080" y="4251960"/>
            <a:ext cx="566928" cy="566928"/>
          </a:xfrm>
          <a:prstGeom prst="ellipse">
            <a:avLst/>
          </a:prstGeom>
          <a:solidFill>
            <a:srgbClr val="1C88ED"/>
          </a:solidFill>
          <a:ln w="12700">
            <a:solidFill>
              <a:srgbClr val="1C88ED"/>
            </a:solidFill>
            <a:prstDash val="solid"/>
          </a:ln>
        </p:spPr>
        <p:txBody>
          <a:bodyPr/>
          <a:lstStyle/>
          <a:p>
            <a:endParaRPr lang="en-US"/>
          </a:p>
        </p:txBody>
      </p:sp>
      <p:sp>
        <p:nvSpPr>
          <p:cNvPr id="19" name="Text 16"/>
          <p:cNvSpPr txBox="1"/>
          <p:nvPr/>
        </p:nvSpPr>
        <p:spPr>
          <a:xfrm>
            <a:off x="640080" y="4251960"/>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Outfit" pitchFamily="34" charset="0"/>
                <a:ea typeface="Outfit" pitchFamily="34" charset="-122"/>
                <a:cs typeface="Outfit" pitchFamily="34" charset="-120"/>
              </a:rPr>
              <a:t>4</a:t>
            </a:r>
            <a:endParaRPr lang="en-US" sz="2000" dirty="0"/>
          </a:p>
        </p:txBody>
      </p:sp>
      <p:sp>
        <p:nvSpPr>
          <p:cNvPr id="20" name="Text 17"/>
          <p:cNvSpPr txBox="1"/>
          <p:nvPr/>
        </p:nvSpPr>
        <p:spPr>
          <a:xfrm>
            <a:off x="1417320" y="4169664"/>
            <a:ext cx="10149840" cy="402336"/>
          </a:xfrm>
          <a:prstGeom prst="rect">
            <a:avLst/>
          </a:prstGeom>
          <a:noFill/>
          <a:ln/>
        </p:spPr>
        <p:txBody>
          <a:bodyPr wrap="square" lIns="0" tIns="0" rIns="0" bIns="0" rtlCol="0" anchor="ctr"/>
          <a:lstStyle/>
          <a:p>
            <a:pPr marL="0" indent="0">
              <a:buNone/>
            </a:pPr>
            <a:r>
              <a:rPr lang="en-US" sz="1650" b="1" dirty="0">
                <a:solidFill>
                  <a:srgbClr val="1E3EAF"/>
                </a:solidFill>
                <a:latin typeface="Outfit" pitchFamily="34" charset="0"/>
                <a:ea typeface="Outfit" pitchFamily="34" charset="-122"/>
                <a:cs typeface="Outfit" pitchFamily="34" charset="-120"/>
              </a:rPr>
              <a:t> Real services exist that most people do not know about</a:t>
            </a:r>
            <a:endParaRPr lang="en-US" sz="1650" dirty="0"/>
          </a:p>
        </p:txBody>
      </p:sp>
      <p:sp>
        <p:nvSpPr>
          <p:cNvPr id="21" name="Text 18"/>
          <p:cNvSpPr txBox="1"/>
          <p:nvPr/>
        </p:nvSpPr>
        <p:spPr>
          <a:xfrm>
            <a:off x="1417320" y="4590288"/>
            <a:ext cx="10149840" cy="365760"/>
          </a:xfrm>
          <a:prstGeom prst="rect">
            <a:avLst/>
          </a:prstGeom>
          <a:noFill/>
          <a:ln/>
        </p:spPr>
        <p:txBody>
          <a:bodyPr wrap="square" lIns="0" tIns="0" rIns="0" bIns="0" rtlCol="0" anchor="ctr"/>
          <a:lstStyle/>
          <a:p>
            <a:pPr marL="0" indent="0">
              <a:buNone/>
            </a:pPr>
            <a:r>
              <a:rPr lang="en-US" sz="1250" dirty="0">
                <a:solidFill>
                  <a:srgbClr val="2D3748"/>
                </a:solidFill>
                <a:latin typeface="Outfit" pitchFamily="34" charset="0"/>
                <a:ea typeface="Outfit" pitchFamily="34" charset="-122"/>
                <a:cs typeface="Outfit" pitchFamily="34" charset="-120"/>
              </a:rPr>
              <a:t>Care, health support, security work, and public advocacy all show the same pattern of genuine delivery but low awareness, with large don’t-know rates.</a:t>
            </a:r>
            <a:endParaRPr lang="en-US" sz="1250" dirty="0"/>
          </a:p>
        </p:txBody>
      </p:sp>
      <p:sp>
        <p:nvSpPr>
          <p:cNvPr id="22" name="Shape 19"/>
          <p:cNvSpPr/>
          <p:nvPr/>
        </p:nvSpPr>
        <p:spPr>
          <a:xfrm>
            <a:off x="640080" y="5148072"/>
            <a:ext cx="566928" cy="566928"/>
          </a:xfrm>
          <a:prstGeom prst="ellipse">
            <a:avLst/>
          </a:prstGeom>
          <a:solidFill>
            <a:srgbClr val="1C88ED"/>
          </a:solidFill>
          <a:ln w="12700">
            <a:solidFill>
              <a:srgbClr val="1C88ED"/>
            </a:solidFill>
            <a:prstDash val="solid"/>
          </a:ln>
        </p:spPr>
        <p:txBody>
          <a:bodyPr/>
          <a:lstStyle/>
          <a:p>
            <a:endParaRPr lang="en-US"/>
          </a:p>
        </p:txBody>
      </p:sp>
      <p:sp>
        <p:nvSpPr>
          <p:cNvPr id="23" name="Text 20"/>
          <p:cNvSpPr txBox="1"/>
          <p:nvPr/>
        </p:nvSpPr>
        <p:spPr>
          <a:xfrm>
            <a:off x="640080" y="5148072"/>
            <a:ext cx="566928" cy="566928"/>
          </a:xfrm>
          <a:prstGeom prst="rect">
            <a:avLst/>
          </a:prstGeom>
          <a:noFill/>
          <a:ln/>
        </p:spPr>
        <p:txBody>
          <a:bodyPr wrap="square" lIns="0" tIns="0" rIns="0" bIns="0" rtlCol="0" anchor="ctr"/>
          <a:lstStyle/>
          <a:p>
            <a:pPr marL="0" indent="0" algn="ctr">
              <a:buNone/>
            </a:pPr>
            <a:r>
              <a:rPr lang="en-US" sz="2000" b="1" dirty="0">
                <a:solidFill>
                  <a:srgbClr val="FFFFFF"/>
                </a:solidFill>
                <a:latin typeface="Outfit" pitchFamily="34" charset="0"/>
                <a:ea typeface="Outfit" pitchFamily="34" charset="-122"/>
                <a:cs typeface="Outfit" pitchFamily="34" charset="-120"/>
              </a:rPr>
              <a:t>5</a:t>
            </a:r>
            <a:endParaRPr lang="en-US" sz="2000" dirty="0"/>
          </a:p>
        </p:txBody>
      </p:sp>
      <p:sp>
        <p:nvSpPr>
          <p:cNvPr id="24" name="Text 21"/>
          <p:cNvSpPr txBox="1"/>
          <p:nvPr/>
        </p:nvSpPr>
        <p:spPr>
          <a:xfrm>
            <a:off x="1417320" y="5065776"/>
            <a:ext cx="10149840" cy="402336"/>
          </a:xfrm>
          <a:prstGeom prst="rect">
            <a:avLst/>
          </a:prstGeom>
          <a:noFill/>
          <a:ln/>
        </p:spPr>
        <p:txBody>
          <a:bodyPr wrap="square" lIns="0" tIns="0" rIns="0" bIns="0" rtlCol="0" anchor="ctr"/>
          <a:lstStyle/>
          <a:p>
            <a:pPr marL="0" indent="0">
              <a:buNone/>
            </a:pPr>
            <a:r>
              <a:rPr lang="en-US" sz="1650" b="1" dirty="0">
                <a:solidFill>
                  <a:srgbClr val="1E3EAF"/>
                </a:solidFill>
                <a:latin typeface="Outfit" pitchFamily="34" charset="0"/>
                <a:ea typeface="Outfit" pitchFamily="34" charset="-122"/>
                <a:cs typeface="Outfit" pitchFamily="34" charset="-120"/>
              </a:rPr>
              <a:t>We need room for the whole conversation</a:t>
            </a:r>
            <a:endParaRPr lang="en-US" sz="1650" dirty="0"/>
          </a:p>
        </p:txBody>
      </p:sp>
      <p:sp>
        <p:nvSpPr>
          <p:cNvPr id="25" name="Text 22"/>
          <p:cNvSpPr txBox="1"/>
          <p:nvPr/>
        </p:nvSpPr>
        <p:spPr>
          <a:xfrm>
            <a:off x="1417320" y="5486400"/>
            <a:ext cx="10149840" cy="365760"/>
          </a:xfrm>
          <a:prstGeom prst="rect">
            <a:avLst/>
          </a:prstGeom>
          <a:noFill/>
          <a:ln/>
        </p:spPr>
        <p:txBody>
          <a:bodyPr wrap="square" lIns="0" tIns="0" rIns="0" bIns="0" rtlCol="0" anchor="ctr"/>
          <a:lstStyle/>
          <a:p>
            <a:pPr marL="0" indent="0">
              <a:buNone/>
            </a:pPr>
            <a:r>
              <a:rPr lang="en-US" sz="1250" dirty="0">
                <a:solidFill>
                  <a:srgbClr val="2D3748"/>
                </a:solidFill>
                <a:latin typeface="Outfit" pitchFamily="34" charset="0"/>
                <a:ea typeface="Outfit" pitchFamily="34" charset="-122"/>
                <a:cs typeface="Outfit" pitchFamily="34" charset="-120"/>
              </a:rPr>
              <a:t>On Israel, on observance, on politics, and on learning: people want honest, nonjudgemental, human-sized spaces.</a:t>
            </a:r>
            <a:endParaRPr lang="en-US" sz="1250" dirty="0"/>
          </a:p>
        </p:txBody>
      </p:sp>
      <p:grpSp>
        <p:nvGrpSpPr>
          <p:cNvPr id="29" name="Group 28">
            <a:extLst>
              <a:ext uri="{FF2B5EF4-FFF2-40B4-BE49-F238E27FC236}">
                <a16:creationId xmlns:a16="http://schemas.microsoft.com/office/drawing/2014/main" id="{4321CCB1-8C33-98F7-60D1-51CD50E5B8ED}"/>
              </a:ext>
            </a:extLst>
          </p:cNvPr>
          <p:cNvGrpSpPr/>
          <p:nvPr/>
        </p:nvGrpSpPr>
        <p:grpSpPr>
          <a:xfrm>
            <a:off x="667512" y="5907024"/>
            <a:ext cx="10899648" cy="804672"/>
            <a:chOff x="630936" y="2359152"/>
            <a:chExt cx="10899648" cy="804672"/>
          </a:xfrm>
        </p:grpSpPr>
        <p:sp>
          <p:nvSpPr>
            <p:cNvPr id="30" name="Text 8">
              <a:extLst>
                <a:ext uri="{FF2B5EF4-FFF2-40B4-BE49-F238E27FC236}">
                  <a16:creationId xmlns:a16="http://schemas.microsoft.com/office/drawing/2014/main" id="{FA18697F-4789-38C8-FEC8-71EE349212EC}"/>
                </a:ext>
              </a:extLst>
            </p:cNvPr>
            <p:cNvSpPr txBox="1"/>
            <p:nvPr/>
          </p:nvSpPr>
          <p:spPr>
            <a:xfrm>
              <a:off x="630936" y="2450592"/>
              <a:ext cx="548640" cy="548640"/>
            </a:xfrm>
            <a:prstGeom prst="rect">
              <a:avLst/>
            </a:prstGeom>
            <a:noFill/>
            <a:ln/>
          </p:spPr>
          <p:txBody>
            <a:bodyPr wrap="square" lIns="0" tIns="0" rIns="0" bIns="0" rtlCol="0" anchor="ctr"/>
            <a:lstStyle/>
            <a:p>
              <a:pPr marL="0" indent="0" algn="ctr">
                <a:buNone/>
              </a:pPr>
              <a:r>
                <a:rPr lang="en-US" sz="1900" b="1" dirty="0">
                  <a:solidFill>
                    <a:srgbClr val="FFFFFF"/>
                  </a:solidFill>
                  <a:latin typeface="Outfit" pitchFamily="34" charset="0"/>
                  <a:ea typeface="Outfit" pitchFamily="34" charset="-122"/>
                  <a:cs typeface="Outfit" pitchFamily="34" charset="-120"/>
                </a:rPr>
                <a:t>2</a:t>
              </a:r>
              <a:endParaRPr lang="en-US" sz="1900" dirty="0"/>
            </a:p>
          </p:txBody>
        </p:sp>
        <p:sp>
          <p:nvSpPr>
            <p:cNvPr id="31" name="Text 9">
              <a:extLst>
                <a:ext uri="{FF2B5EF4-FFF2-40B4-BE49-F238E27FC236}">
                  <a16:creationId xmlns:a16="http://schemas.microsoft.com/office/drawing/2014/main" id="{E72F27EE-F22F-AAF4-47BA-EA4AC7DC6810}"/>
                </a:ext>
              </a:extLst>
            </p:cNvPr>
            <p:cNvSpPr txBox="1"/>
            <p:nvPr/>
          </p:nvSpPr>
          <p:spPr>
            <a:xfrm>
              <a:off x="1380744" y="2359152"/>
              <a:ext cx="10149840" cy="365760"/>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Most people are living Jewishly outside our institutions</a:t>
              </a:r>
              <a:endParaRPr lang="en-US" sz="1500" dirty="0"/>
            </a:p>
          </p:txBody>
        </p:sp>
        <p:sp>
          <p:nvSpPr>
            <p:cNvPr id="32" name="Text 10">
              <a:extLst>
                <a:ext uri="{FF2B5EF4-FFF2-40B4-BE49-F238E27FC236}">
                  <a16:creationId xmlns:a16="http://schemas.microsoft.com/office/drawing/2014/main" id="{85F0DC99-0A1E-C0B6-C121-F8C94C665988}"/>
                </a:ext>
              </a:extLst>
            </p:cNvPr>
            <p:cNvSpPr txBox="1"/>
            <p:nvPr/>
          </p:nvSpPr>
          <p:spPr>
            <a:xfrm>
              <a:off x="1380744" y="2724912"/>
              <a:ext cx="10149840" cy="438912"/>
            </a:xfrm>
            <a:prstGeom prst="rect">
              <a:avLst/>
            </a:prstGeom>
            <a:noFill/>
            <a:ln/>
          </p:spPr>
          <p:txBody>
            <a:bodyPr wrap="square" lIns="0" tIns="0" rIns="0" bIns="0" rtlCol="0" anchor="t"/>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81% mark holidays and 82% socialize with Jewish friends, while 61% are not engaged with Jewish organizations and 37% of households pay dues anywhere.</a:t>
              </a:r>
              <a:endParaRPr lang="en-US" sz="1100" dirty="0"/>
            </a:p>
          </p:txBody>
        </p:sp>
      </p:grpSp>
      <p:sp>
        <p:nvSpPr>
          <p:cNvPr id="34" name="Shape 7">
            <a:extLst>
              <a:ext uri="{FF2B5EF4-FFF2-40B4-BE49-F238E27FC236}">
                <a16:creationId xmlns:a16="http://schemas.microsoft.com/office/drawing/2014/main" id="{D7EDFE7E-7754-5A17-40A2-494C4A336F79}"/>
              </a:ext>
            </a:extLst>
          </p:cNvPr>
          <p:cNvSpPr/>
          <p:nvPr/>
        </p:nvSpPr>
        <p:spPr>
          <a:xfrm>
            <a:off x="649224" y="5907024"/>
            <a:ext cx="548640" cy="548640"/>
          </a:xfrm>
          <a:prstGeom prst="ellipse">
            <a:avLst/>
          </a:prstGeom>
          <a:solidFill>
            <a:srgbClr val="1C88ED"/>
          </a:solidFill>
          <a:ln w="12700">
            <a:solidFill>
              <a:srgbClr val="1C88ED"/>
            </a:solidFill>
            <a:prstDash val="solid"/>
          </a:ln>
        </p:spPr>
        <p:txBody>
          <a:bodyPr/>
          <a:lstStyle/>
          <a:p>
            <a:endParaRPr lang="en-US"/>
          </a:p>
        </p:txBody>
      </p:sp>
      <p:sp>
        <p:nvSpPr>
          <p:cNvPr id="36" name="Text 8">
            <a:extLst>
              <a:ext uri="{FF2B5EF4-FFF2-40B4-BE49-F238E27FC236}">
                <a16:creationId xmlns:a16="http://schemas.microsoft.com/office/drawing/2014/main" id="{EC2E16F2-88BD-A6A1-00C0-5A5C8E3055E6}"/>
              </a:ext>
            </a:extLst>
          </p:cNvPr>
          <p:cNvSpPr txBox="1"/>
          <p:nvPr/>
        </p:nvSpPr>
        <p:spPr>
          <a:xfrm>
            <a:off x="667512" y="5907024"/>
            <a:ext cx="548640" cy="548640"/>
          </a:xfrm>
          <a:prstGeom prst="rect">
            <a:avLst/>
          </a:prstGeom>
          <a:noFill/>
          <a:ln/>
        </p:spPr>
        <p:txBody>
          <a:bodyPr wrap="square" lIns="0" tIns="0" rIns="0" bIns="0" rtlCol="0" anchor="ctr"/>
          <a:lstStyle/>
          <a:p>
            <a:pPr marL="0" indent="0" algn="ctr">
              <a:buNone/>
            </a:pPr>
            <a:r>
              <a:rPr lang="en-US" sz="1900" b="1" dirty="0">
                <a:solidFill>
                  <a:srgbClr val="FFFFFF"/>
                </a:solidFill>
                <a:latin typeface="Outfit" pitchFamily="34" charset="0"/>
                <a:ea typeface="Outfit" pitchFamily="34" charset="-122"/>
              </a:rPr>
              <a:t>6</a:t>
            </a:r>
            <a:endParaRPr lang="en-US" sz="19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4">
    <p:bg>
      <p:bgPr>
        <a:solidFill>
          <a:srgbClr val="27277C"/>
        </a:solidFill>
        <a:effectLst/>
      </p:bgPr>
    </p:bg>
    <p:spTree>
      <p:nvGrpSpPr>
        <p:cNvPr id="1" name=""/>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p:cNvPicPr>
            <a:picLocks noChangeAspect="1"/>
          </p:cNvPicPr>
          <p:nvPr/>
        </p:nvPicPr>
        <p:blipFill>
          <a:blip r:embed="rId3"/>
          <a:stretch>
            <a:fillRect/>
          </a:stretch>
        </p:blipFill>
        <p:spPr>
          <a:xfrm>
            <a:off x="11430000" y="6163056"/>
            <a:ext cx="420624" cy="420624"/>
          </a:xfrm>
          <a:prstGeom prst="rect">
            <a:avLst/>
          </a:prstGeom>
        </p:spPr>
      </p:pic>
      <p:sp>
        <p:nvSpPr>
          <p:cNvPr id="3" name="Text 0"/>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4" name="Text 1"/>
          <p:cNvSpPr txBox="1"/>
          <p:nvPr/>
        </p:nvSpPr>
        <p:spPr>
          <a:xfrm>
            <a:off x="868680" y="731520"/>
            <a:ext cx="10058400" cy="274320"/>
          </a:xfrm>
          <a:prstGeom prst="rect">
            <a:avLst/>
          </a:prstGeom>
          <a:noFill/>
          <a:ln/>
        </p:spPr>
        <p:txBody>
          <a:bodyPr wrap="square" lIns="0" tIns="0" rIns="0" bIns="0" rtlCol="0" anchor="ctr"/>
          <a:lstStyle/>
          <a:p>
            <a:pPr marL="0" indent="0">
              <a:buNone/>
            </a:pPr>
            <a:r>
              <a:rPr lang="en-US" sz="1100" b="1" kern="0" spc="180" dirty="0">
                <a:solidFill>
                  <a:srgbClr val="1C88ED"/>
                </a:solidFill>
                <a:latin typeface="Outfit" pitchFamily="34" charset="0"/>
                <a:ea typeface="Outfit" pitchFamily="34" charset="-122"/>
                <a:cs typeface="Outfit" pitchFamily="34" charset="-120"/>
              </a:rPr>
              <a:t>THE PATTERN ACROSS ALL EIGHT</a:t>
            </a:r>
            <a:endParaRPr lang="en-US" sz="1100" dirty="0"/>
          </a:p>
        </p:txBody>
      </p:sp>
      <p:sp>
        <p:nvSpPr>
          <p:cNvPr id="5" name="Text 2"/>
          <p:cNvSpPr txBox="1"/>
          <p:nvPr/>
        </p:nvSpPr>
        <p:spPr>
          <a:xfrm>
            <a:off x="868680" y="1143000"/>
            <a:ext cx="10241280" cy="1554480"/>
          </a:xfrm>
          <a:prstGeom prst="rect">
            <a:avLst/>
          </a:prstGeom>
          <a:noFill/>
          <a:ln/>
        </p:spPr>
        <p:txBody>
          <a:bodyPr wrap="square" lIns="0" tIns="0" rIns="0" bIns="0" rtlCol="0" anchor="t"/>
          <a:lstStyle/>
          <a:p>
            <a:pPr>
              <a:lnSpc>
                <a:spcPts val="4700"/>
              </a:lnSpc>
            </a:pPr>
            <a:r>
              <a:rPr lang="en-US" sz="3200" b="1" dirty="0">
                <a:solidFill>
                  <a:srgbClr val="FFFFFF"/>
                </a:solidFill>
                <a:latin typeface="Outfit" pitchFamily="34" charset="0"/>
                <a:ea typeface="Outfit" pitchFamily="34" charset="-122"/>
                <a:cs typeface="Outfit" pitchFamily="34" charset="-120"/>
              </a:rPr>
              <a:t>San Diego Jews feel warmly about Jewish life</a:t>
            </a:r>
            <a:endParaRPr lang="en-US" sz="3200" dirty="0"/>
          </a:p>
          <a:p>
            <a:pPr>
              <a:lnSpc>
                <a:spcPts val="4700"/>
              </a:lnSpc>
            </a:pPr>
            <a:r>
              <a:rPr lang="en-US" sz="3200" b="1" dirty="0">
                <a:solidFill>
                  <a:srgbClr val="FFFFFF"/>
                </a:solidFill>
                <a:latin typeface="Outfit" pitchFamily="34" charset="0"/>
                <a:ea typeface="Outfit" pitchFamily="34" charset="-122"/>
                <a:cs typeface="Outfit" pitchFamily="34" charset="-120"/>
              </a:rPr>
              <a:t>and are not connected to it.</a:t>
            </a:r>
            <a:endParaRPr lang="en-US" sz="3200" dirty="0"/>
          </a:p>
        </p:txBody>
      </p:sp>
      <p:sp>
        <p:nvSpPr>
          <p:cNvPr id="6" name="Text 3"/>
          <p:cNvSpPr txBox="1"/>
          <p:nvPr/>
        </p:nvSpPr>
        <p:spPr>
          <a:xfrm>
            <a:off x="868680" y="2834640"/>
            <a:ext cx="9509760" cy="731520"/>
          </a:xfrm>
          <a:prstGeom prst="rect">
            <a:avLst/>
          </a:prstGeom>
          <a:noFill/>
          <a:ln/>
        </p:spPr>
        <p:txBody>
          <a:bodyPr wrap="square" lIns="0" tIns="0" rIns="0" bIns="0" rtlCol="0" anchor="t"/>
          <a:lstStyle/>
          <a:p>
            <a:pPr marL="0" indent="0">
              <a:lnSpc>
                <a:spcPts val="2200"/>
              </a:lnSpc>
              <a:buNone/>
            </a:pPr>
            <a:r>
              <a:rPr lang="en-US" sz="1500" dirty="0">
                <a:solidFill>
                  <a:srgbClr val="D2E9FF"/>
                </a:solidFill>
                <a:latin typeface="Outfit" pitchFamily="34" charset="0"/>
                <a:ea typeface="Outfit" pitchFamily="34" charset="-122"/>
                <a:cs typeface="Outfit" pitchFamily="34" charset="-120"/>
              </a:rPr>
              <a:t>San Diego Jews hold strong Jewish and civic values, feel warmly toward Jewish life, and are substantially disconnected from the organized community that carries it.</a:t>
            </a:r>
            <a:endParaRPr lang="en-US" sz="1500" dirty="0"/>
          </a:p>
        </p:txBody>
      </p:sp>
      <p:sp>
        <p:nvSpPr>
          <p:cNvPr id="7" name="Shape 4"/>
          <p:cNvSpPr/>
          <p:nvPr/>
        </p:nvSpPr>
        <p:spPr>
          <a:xfrm>
            <a:off x="868680" y="3675888"/>
            <a:ext cx="2468880" cy="1920240"/>
          </a:xfrm>
          <a:prstGeom prst="roundRect">
            <a:avLst>
              <a:gd name="adj" fmla="val 3810"/>
            </a:avLst>
          </a:prstGeom>
          <a:solidFill>
            <a:srgbClr val="1E3EAF"/>
          </a:solidFill>
          <a:ln w="12700">
            <a:solidFill>
              <a:srgbClr val="1E3EAF"/>
            </a:solidFill>
            <a:prstDash val="solid"/>
          </a:ln>
        </p:spPr>
        <p:txBody>
          <a:bodyPr/>
          <a:lstStyle/>
          <a:p>
            <a:endParaRPr lang="en-US"/>
          </a:p>
        </p:txBody>
      </p:sp>
      <p:sp>
        <p:nvSpPr>
          <p:cNvPr id="8" name="Text 5"/>
          <p:cNvSpPr txBox="1"/>
          <p:nvPr/>
        </p:nvSpPr>
        <p:spPr>
          <a:xfrm>
            <a:off x="1088136" y="3840480"/>
            <a:ext cx="2057400" cy="658368"/>
          </a:xfrm>
          <a:prstGeom prst="rect">
            <a:avLst/>
          </a:prstGeom>
          <a:noFill/>
          <a:ln/>
        </p:spPr>
        <p:txBody>
          <a:bodyPr wrap="square" lIns="0" tIns="0" rIns="0" bIns="0" rtlCol="0" anchor="ctr"/>
          <a:lstStyle/>
          <a:p>
            <a:pPr marL="0" indent="0" algn="ctr">
              <a:buNone/>
            </a:pPr>
            <a:r>
              <a:rPr lang="en-US" sz="3600" b="1" dirty="0">
                <a:solidFill>
                  <a:srgbClr val="FFFFFF"/>
                </a:solidFill>
                <a:latin typeface="Outfit" pitchFamily="34" charset="0"/>
                <a:ea typeface="Outfit" pitchFamily="34" charset="-122"/>
                <a:cs typeface="Outfit" pitchFamily="34" charset="-120"/>
              </a:rPr>
              <a:t>88%</a:t>
            </a:r>
            <a:endParaRPr lang="en-US" sz="3600" dirty="0"/>
          </a:p>
        </p:txBody>
      </p:sp>
      <p:sp>
        <p:nvSpPr>
          <p:cNvPr id="9" name="Text 6"/>
          <p:cNvSpPr txBox="1"/>
          <p:nvPr/>
        </p:nvSpPr>
        <p:spPr>
          <a:xfrm>
            <a:off x="1088136" y="4535424"/>
            <a:ext cx="2057400" cy="914400"/>
          </a:xfrm>
          <a:prstGeom prst="rect">
            <a:avLst/>
          </a:prstGeom>
          <a:noFill/>
          <a:ln/>
        </p:spPr>
        <p:txBody>
          <a:bodyPr wrap="square" lIns="0" tIns="0" rIns="0" bIns="0" rtlCol="0" anchor="t"/>
          <a:lstStyle/>
          <a:p>
            <a:pPr marL="0" indent="0" algn="ctr">
              <a:lnSpc>
                <a:spcPts val="1400"/>
              </a:lnSpc>
              <a:buNone/>
            </a:pPr>
            <a:r>
              <a:rPr lang="en-US" sz="1050" dirty="0">
                <a:solidFill>
                  <a:srgbClr val="D2E9FF"/>
                </a:solidFill>
                <a:latin typeface="Outfit" pitchFamily="34" charset="0"/>
                <a:ea typeface="Outfit" pitchFamily="34" charset="-122"/>
                <a:cs typeface="Outfit" pitchFamily="34" charset="-120"/>
              </a:rPr>
              <a:t>have close friends across religious, ethnic, or racial difference. The highest-scoring item in the survey.</a:t>
            </a:r>
            <a:endParaRPr lang="en-US" sz="1050" dirty="0"/>
          </a:p>
        </p:txBody>
      </p:sp>
      <p:sp>
        <p:nvSpPr>
          <p:cNvPr id="10" name="Shape 7"/>
          <p:cNvSpPr/>
          <p:nvPr/>
        </p:nvSpPr>
        <p:spPr>
          <a:xfrm>
            <a:off x="3547872" y="3675888"/>
            <a:ext cx="2468880" cy="1920240"/>
          </a:xfrm>
          <a:prstGeom prst="roundRect">
            <a:avLst>
              <a:gd name="adj" fmla="val 3810"/>
            </a:avLst>
          </a:prstGeom>
          <a:solidFill>
            <a:srgbClr val="1E3EAF"/>
          </a:solidFill>
          <a:ln w="12700">
            <a:solidFill>
              <a:srgbClr val="1E3EAF"/>
            </a:solidFill>
            <a:prstDash val="solid"/>
          </a:ln>
        </p:spPr>
        <p:txBody>
          <a:bodyPr/>
          <a:lstStyle/>
          <a:p>
            <a:endParaRPr lang="en-US"/>
          </a:p>
        </p:txBody>
      </p:sp>
      <p:sp>
        <p:nvSpPr>
          <p:cNvPr id="11" name="Text 8"/>
          <p:cNvSpPr txBox="1"/>
          <p:nvPr/>
        </p:nvSpPr>
        <p:spPr>
          <a:xfrm>
            <a:off x="3767328" y="3840480"/>
            <a:ext cx="2057400" cy="658368"/>
          </a:xfrm>
          <a:prstGeom prst="rect">
            <a:avLst/>
          </a:prstGeom>
          <a:noFill/>
          <a:ln/>
        </p:spPr>
        <p:txBody>
          <a:bodyPr wrap="square" lIns="0" tIns="0" rIns="0" bIns="0" rtlCol="0" anchor="ctr"/>
          <a:lstStyle/>
          <a:p>
            <a:pPr marL="0" indent="0" algn="ctr">
              <a:buNone/>
            </a:pPr>
            <a:r>
              <a:rPr lang="en-US" sz="3600" b="1" dirty="0">
                <a:solidFill>
                  <a:srgbClr val="FFFFFF"/>
                </a:solidFill>
                <a:latin typeface="Outfit" pitchFamily="34" charset="0"/>
                <a:ea typeface="Outfit" pitchFamily="34" charset="-122"/>
                <a:cs typeface="Outfit" pitchFamily="34" charset="-120"/>
              </a:rPr>
              <a:t>73%</a:t>
            </a:r>
            <a:endParaRPr lang="en-US" sz="3600" dirty="0"/>
          </a:p>
        </p:txBody>
      </p:sp>
      <p:sp>
        <p:nvSpPr>
          <p:cNvPr id="12" name="Text 9"/>
          <p:cNvSpPr txBox="1"/>
          <p:nvPr/>
        </p:nvSpPr>
        <p:spPr>
          <a:xfrm>
            <a:off x="3767328" y="4535424"/>
            <a:ext cx="2057400" cy="914400"/>
          </a:xfrm>
          <a:prstGeom prst="rect">
            <a:avLst/>
          </a:prstGeom>
          <a:noFill/>
          <a:ln/>
        </p:spPr>
        <p:txBody>
          <a:bodyPr wrap="square" lIns="0" tIns="0" rIns="0" bIns="0" rtlCol="0" anchor="t"/>
          <a:lstStyle/>
          <a:p>
            <a:pPr algn="ctr">
              <a:lnSpc>
                <a:spcPts val="1500"/>
              </a:lnSpc>
            </a:pPr>
            <a:r>
              <a:rPr lang="en-US" sz="1050" dirty="0">
                <a:solidFill>
                  <a:srgbClr val="D2E9FF"/>
                </a:solidFill>
                <a:latin typeface="Outfit" pitchFamily="34" charset="0"/>
                <a:ea typeface="Outfit" pitchFamily="34" charset="-122"/>
                <a:cs typeface="Outfit" pitchFamily="34" charset="-120"/>
              </a:rPr>
              <a:t>say belonging to this community matters to them</a:t>
            </a:r>
          </a:p>
          <a:p>
            <a:pPr algn="ctr">
              <a:lnSpc>
                <a:spcPts val="1500"/>
              </a:lnSpc>
            </a:pPr>
            <a:r>
              <a:rPr lang="en-US" sz="1050" dirty="0">
                <a:solidFill>
                  <a:srgbClr val="D2E9FF"/>
                </a:solidFill>
                <a:latin typeface="Outfit" pitchFamily="34" charset="0"/>
                <a:ea typeface="Outfit" pitchFamily="34" charset="-122"/>
              </a:rPr>
              <a:t>(but only 31% think anyone would notice if they stopped showing up)</a:t>
            </a:r>
            <a:endParaRPr lang="en-US" sz="1050" dirty="0"/>
          </a:p>
        </p:txBody>
      </p:sp>
      <p:sp>
        <p:nvSpPr>
          <p:cNvPr id="13" name="Shape 10"/>
          <p:cNvSpPr/>
          <p:nvPr/>
        </p:nvSpPr>
        <p:spPr>
          <a:xfrm>
            <a:off x="6227064" y="3675888"/>
            <a:ext cx="2468880" cy="1920240"/>
          </a:xfrm>
          <a:prstGeom prst="roundRect">
            <a:avLst>
              <a:gd name="adj" fmla="val 3810"/>
            </a:avLst>
          </a:prstGeom>
          <a:solidFill>
            <a:srgbClr val="1C88ED"/>
          </a:solidFill>
          <a:ln w="12700">
            <a:solidFill>
              <a:srgbClr val="1C88ED"/>
            </a:solidFill>
            <a:prstDash val="solid"/>
          </a:ln>
        </p:spPr>
        <p:txBody>
          <a:bodyPr/>
          <a:lstStyle/>
          <a:p>
            <a:endParaRPr lang="en-US"/>
          </a:p>
        </p:txBody>
      </p:sp>
      <p:sp>
        <p:nvSpPr>
          <p:cNvPr id="14" name="Text 11"/>
          <p:cNvSpPr txBox="1"/>
          <p:nvPr/>
        </p:nvSpPr>
        <p:spPr>
          <a:xfrm>
            <a:off x="6446520" y="3840480"/>
            <a:ext cx="2057400" cy="658368"/>
          </a:xfrm>
          <a:prstGeom prst="rect">
            <a:avLst/>
          </a:prstGeom>
          <a:noFill/>
          <a:ln/>
        </p:spPr>
        <p:txBody>
          <a:bodyPr wrap="square" lIns="0" tIns="0" rIns="0" bIns="0" rtlCol="0" anchor="ctr"/>
          <a:lstStyle/>
          <a:p>
            <a:pPr marL="0" indent="0" algn="ctr">
              <a:buNone/>
            </a:pPr>
            <a:r>
              <a:rPr lang="en-US" sz="3600" b="1" dirty="0">
                <a:solidFill>
                  <a:srgbClr val="FFFFFF"/>
                </a:solidFill>
                <a:latin typeface="Outfit" pitchFamily="34" charset="0"/>
                <a:ea typeface="Outfit" pitchFamily="34" charset="-122"/>
                <a:cs typeface="Outfit" pitchFamily="34" charset="-120"/>
              </a:rPr>
              <a:t>42%</a:t>
            </a:r>
            <a:endParaRPr lang="en-US" sz="3600" dirty="0"/>
          </a:p>
        </p:txBody>
      </p:sp>
      <p:sp>
        <p:nvSpPr>
          <p:cNvPr id="15" name="Text 12"/>
          <p:cNvSpPr txBox="1"/>
          <p:nvPr/>
        </p:nvSpPr>
        <p:spPr>
          <a:xfrm>
            <a:off x="6446520" y="4535424"/>
            <a:ext cx="2057400" cy="914400"/>
          </a:xfrm>
          <a:prstGeom prst="rect">
            <a:avLst/>
          </a:prstGeom>
          <a:noFill/>
          <a:ln/>
        </p:spPr>
        <p:txBody>
          <a:bodyPr wrap="square" lIns="0" tIns="0" rIns="0" bIns="0" rtlCol="0" anchor="t"/>
          <a:lstStyle/>
          <a:p>
            <a:pPr algn="ctr">
              <a:lnSpc>
                <a:spcPts val="1500"/>
              </a:lnSpc>
            </a:pPr>
            <a:r>
              <a:rPr lang="en-US" sz="1050" dirty="0">
                <a:solidFill>
                  <a:srgbClr val="FFFFFF"/>
                </a:solidFill>
                <a:latin typeface="Outfit" pitchFamily="34" charset="0"/>
                <a:ea typeface="Outfit" pitchFamily="34" charset="-122"/>
                <a:cs typeface="Outfit" pitchFamily="34" charset="-120"/>
              </a:rPr>
              <a:t>actually feel connected to a local Jewish community</a:t>
            </a:r>
            <a:endParaRPr lang="en-US" sz="1050" dirty="0"/>
          </a:p>
        </p:txBody>
      </p:sp>
      <p:sp>
        <p:nvSpPr>
          <p:cNvPr id="16" name="Shape 13"/>
          <p:cNvSpPr/>
          <p:nvPr/>
        </p:nvSpPr>
        <p:spPr>
          <a:xfrm>
            <a:off x="8906256" y="3675888"/>
            <a:ext cx="2468880" cy="1920240"/>
          </a:xfrm>
          <a:prstGeom prst="roundRect">
            <a:avLst>
              <a:gd name="adj" fmla="val 3810"/>
            </a:avLst>
          </a:prstGeom>
          <a:solidFill>
            <a:srgbClr val="1C88ED"/>
          </a:solidFill>
          <a:ln w="12700">
            <a:solidFill>
              <a:srgbClr val="1C88ED"/>
            </a:solidFill>
            <a:prstDash val="solid"/>
          </a:ln>
        </p:spPr>
        <p:txBody>
          <a:bodyPr/>
          <a:lstStyle/>
          <a:p>
            <a:endParaRPr lang="en-US"/>
          </a:p>
        </p:txBody>
      </p:sp>
      <p:sp>
        <p:nvSpPr>
          <p:cNvPr id="17" name="Text 14"/>
          <p:cNvSpPr txBox="1"/>
          <p:nvPr/>
        </p:nvSpPr>
        <p:spPr>
          <a:xfrm>
            <a:off x="9125712" y="3840480"/>
            <a:ext cx="2057400" cy="658368"/>
          </a:xfrm>
          <a:prstGeom prst="rect">
            <a:avLst/>
          </a:prstGeom>
          <a:noFill/>
          <a:ln/>
        </p:spPr>
        <p:txBody>
          <a:bodyPr wrap="square" lIns="0" tIns="0" rIns="0" bIns="0" rtlCol="0" anchor="ctr"/>
          <a:lstStyle/>
          <a:p>
            <a:pPr marL="0" indent="0" algn="ctr">
              <a:buNone/>
            </a:pPr>
            <a:r>
              <a:rPr lang="en-US" sz="3600" b="1" dirty="0">
                <a:solidFill>
                  <a:srgbClr val="FFFFFF"/>
                </a:solidFill>
                <a:latin typeface="Outfit" pitchFamily="34" charset="0"/>
                <a:ea typeface="Outfit" pitchFamily="34" charset="-122"/>
                <a:cs typeface="Outfit" pitchFamily="34" charset="-120"/>
              </a:rPr>
              <a:t>11%</a:t>
            </a:r>
            <a:endParaRPr lang="en-US" sz="3600" dirty="0"/>
          </a:p>
        </p:txBody>
      </p:sp>
      <p:sp>
        <p:nvSpPr>
          <p:cNvPr id="18" name="Text 15"/>
          <p:cNvSpPr txBox="1"/>
          <p:nvPr/>
        </p:nvSpPr>
        <p:spPr>
          <a:xfrm>
            <a:off x="9125712" y="4535424"/>
            <a:ext cx="2057400" cy="914400"/>
          </a:xfrm>
          <a:prstGeom prst="rect">
            <a:avLst/>
          </a:prstGeom>
          <a:noFill/>
          <a:ln/>
        </p:spPr>
        <p:txBody>
          <a:bodyPr wrap="square" lIns="0" tIns="0" rIns="0" bIns="0" rtlCol="0" anchor="t"/>
          <a:lstStyle/>
          <a:p>
            <a:pPr marL="0" indent="0" algn="ctr">
              <a:lnSpc>
                <a:spcPts val="1400"/>
              </a:lnSpc>
              <a:buNone/>
            </a:pPr>
            <a:r>
              <a:rPr lang="en-US" sz="1050" dirty="0">
                <a:solidFill>
                  <a:srgbClr val="FFFFFF"/>
                </a:solidFill>
                <a:latin typeface="Outfit" pitchFamily="34" charset="0"/>
                <a:ea typeface="Outfit" pitchFamily="34" charset="-122"/>
                <a:cs typeface="Outfit" pitchFamily="34" charset="-120"/>
              </a:rPr>
              <a:t>regularly attend adult Jewish education, against 72% who find Jewish learning interesting.</a:t>
            </a:r>
            <a:endParaRPr lang="en-US" sz="10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A PATTERN WORTH NAMING</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Real delivery, low awareness, in four places at once</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71600"/>
            <a:ext cx="10908792" cy="896112"/>
          </a:xfrm>
          <a:prstGeom prst="roundRect">
            <a:avLst>
              <a:gd name="adj" fmla="val 6122"/>
            </a:avLst>
          </a:prstGeom>
          <a:solidFill>
            <a:srgbClr val="EDF2F7"/>
          </a:solidFill>
          <a:ln w="12700">
            <a:solidFill>
              <a:srgbClr val="EDF2F7"/>
            </a:solidFill>
            <a:prstDash val="solid"/>
          </a:ln>
        </p:spPr>
        <p:txBody>
          <a:bodyPr/>
          <a:lstStyle/>
          <a:p>
            <a:endParaRPr lang="en-US"/>
          </a:p>
        </p:txBody>
      </p:sp>
      <p:sp>
        <p:nvSpPr>
          <p:cNvPr id="7" name="Text 4"/>
          <p:cNvSpPr txBox="1"/>
          <p:nvPr/>
        </p:nvSpPr>
        <p:spPr>
          <a:xfrm>
            <a:off x="868680" y="1371600"/>
            <a:ext cx="1280160" cy="896112"/>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Caring</a:t>
            </a:r>
            <a:endParaRPr lang="en-US" sz="1500" dirty="0"/>
          </a:p>
        </p:txBody>
      </p:sp>
      <p:sp>
        <p:nvSpPr>
          <p:cNvPr id="8" name="Text 5"/>
          <p:cNvSpPr txBox="1"/>
          <p:nvPr/>
        </p:nvSpPr>
        <p:spPr>
          <a:xfrm>
            <a:off x="2286000" y="1481328"/>
            <a:ext cx="1005840" cy="676656"/>
          </a:xfrm>
          <a:prstGeom prst="rect">
            <a:avLst/>
          </a:prstGeom>
          <a:noFill/>
          <a:ln/>
        </p:spPr>
        <p:txBody>
          <a:bodyPr wrap="square" lIns="0" tIns="0" rIns="0" bIns="0" rtlCol="0" anchor="ctr"/>
          <a:lstStyle/>
          <a:p>
            <a:pPr marL="0" indent="0">
              <a:buNone/>
            </a:pPr>
            <a:r>
              <a:rPr lang="en-US" sz="2500" b="1" dirty="0">
                <a:solidFill>
                  <a:srgbClr val="1C88ED"/>
                </a:solidFill>
                <a:latin typeface="Outfit" pitchFamily="34" charset="0"/>
                <a:ea typeface="Outfit" pitchFamily="34" charset="-122"/>
                <a:cs typeface="Outfit" pitchFamily="34" charset="-120"/>
              </a:rPr>
              <a:t>60%</a:t>
            </a:r>
            <a:endParaRPr lang="en-US" sz="2500" dirty="0"/>
          </a:p>
        </p:txBody>
      </p:sp>
      <p:sp>
        <p:nvSpPr>
          <p:cNvPr id="9" name="Text 6"/>
          <p:cNvSpPr txBox="1"/>
          <p:nvPr/>
        </p:nvSpPr>
        <p:spPr>
          <a:xfrm>
            <a:off x="3337560" y="1481328"/>
            <a:ext cx="3017520" cy="676656"/>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say the community cares for people in need</a:t>
            </a:r>
            <a:endParaRPr lang="en-US" sz="1150" dirty="0"/>
          </a:p>
        </p:txBody>
      </p:sp>
      <p:sp>
        <p:nvSpPr>
          <p:cNvPr id="10" name="Text 7"/>
          <p:cNvSpPr txBox="1"/>
          <p:nvPr/>
        </p:nvSpPr>
        <p:spPr>
          <a:xfrm>
            <a:off x="6446520" y="1481328"/>
            <a:ext cx="548640" cy="676656"/>
          </a:xfrm>
          <a:prstGeom prst="rect">
            <a:avLst/>
          </a:prstGeom>
          <a:noFill/>
          <a:ln/>
        </p:spPr>
        <p:txBody>
          <a:bodyPr wrap="square" lIns="0" tIns="0" rIns="0" bIns="0" rtlCol="0" anchor="ctr"/>
          <a:lstStyle/>
          <a:p>
            <a:pPr marL="0" indent="0">
              <a:buNone/>
            </a:pPr>
            <a:r>
              <a:rPr lang="en-US" sz="1200" i="1" dirty="0">
                <a:solidFill>
                  <a:srgbClr val="718096"/>
                </a:solidFill>
                <a:latin typeface="Outfit" pitchFamily="34" charset="0"/>
                <a:ea typeface="Outfit" pitchFamily="34" charset="-122"/>
                <a:cs typeface="Outfit" pitchFamily="34" charset="-120"/>
              </a:rPr>
              <a:t>but</a:t>
            </a:r>
            <a:endParaRPr lang="en-US" sz="1200" dirty="0"/>
          </a:p>
        </p:txBody>
      </p:sp>
      <p:sp>
        <p:nvSpPr>
          <p:cNvPr id="11" name="Text 8"/>
          <p:cNvSpPr txBox="1"/>
          <p:nvPr/>
        </p:nvSpPr>
        <p:spPr>
          <a:xfrm>
            <a:off x="7086600" y="1481328"/>
            <a:ext cx="1005840" cy="676656"/>
          </a:xfrm>
          <a:prstGeom prst="rect">
            <a:avLst/>
          </a:prstGeom>
          <a:noFill/>
          <a:ln/>
        </p:spPr>
        <p:txBody>
          <a:bodyPr wrap="square" lIns="0" tIns="0" rIns="0" bIns="0" rtlCol="0" anchor="ctr"/>
          <a:lstStyle/>
          <a:p>
            <a:pPr marL="0" indent="0">
              <a:buNone/>
            </a:pPr>
            <a:r>
              <a:rPr lang="en-US" sz="2500" b="1" dirty="0">
                <a:solidFill>
                  <a:srgbClr val="27277C"/>
                </a:solidFill>
                <a:latin typeface="Outfit" pitchFamily="34" charset="0"/>
                <a:ea typeface="Outfit" pitchFamily="34" charset="-122"/>
                <a:cs typeface="Outfit" pitchFamily="34" charset="-120"/>
              </a:rPr>
              <a:t>34%</a:t>
            </a:r>
            <a:endParaRPr lang="en-US" sz="2500" dirty="0"/>
          </a:p>
        </p:txBody>
      </p:sp>
      <p:sp>
        <p:nvSpPr>
          <p:cNvPr id="12" name="Text 9"/>
          <p:cNvSpPr txBox="1"/>
          <p:nvPr/>
        </p:nvSpPr>
        <p:spPr>
          <a:xfrm>
            <a:off x="8183880" y="1481328"/>
            <a:ext cx="3200400" cy="676656"/>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feel cared for themselves</a:t>
            </a:r>
            <a:endParaRPr lang="en-US" sz="1150" dirty="0"/>
          </a:p>
        </p:txBody>
      </p:sp>
      <p:sp>
        <p:nvSpPr>
          <p:cNvPr id="13" name="Shape 10"/>
          <p:cNvSpPr/>
          <p:nvPr/>
        </p:nvSpPr>
        <p:spPr>
          <a:xfrm>
            <a:off x="640080" y="2377440"/>
            <a:ext cx="10908792" cy="896112"/>
          </a:xfrm>
          <a:prstGeom prst="roundRect">
            <a:avLst>
              <a:gd name="adj" fmla="val 6122"/>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868680" y="2377440"/>
            <a:ext cx="1280160" cy="896112"/>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Health</a:t>
            </a:r>
            <a:endParaRPr lang="en-US" sz="1500" dirty="0"/>
          </a:p>
        </p:txBody>
      </p:sp>
      <p:sp>
        <p:nvSpPr>
          <p:cNvPr id="15" name="Text 12"/>
          <p:cNvSpPr txBox="1"/>
          <p:nvPr/>
        </p:nvSpPr>
        <p:spPr>
          <a:xfrm>
            <a:off x="2286000" y="2487168"/>
            <a:ext cx="1005840" cy="676656"/>
          </a:xfrm>
          <a:prstGeom prst="rect">
            <a:avLst/>
          </a:prstGeom>
          <a:noFill/>
          <a:ln/>
        </p:spPr>
        <p:txBody>
          <a:bodyPr wrap="square" lIns="0" tIns="0" rIns="0" bIns="0" rtlCol="0" anchor="ctr"/>
          <a:lstStyle/>
          <a:p>
            <a:pPr marL="0" indent="0">
              <a:buNone/>
            </a:pPr>
            <a:r>
              <a:rPr lang="en-US" sz="2500" b="1" dirty="0">
                <a:solidFill>
                  <a:srgbClr val="1C88ED"/>
                </a:solidFill>
                <a:latin typeface="Outfit" pitchFamily="34" charset="0"/>
                <a:ea typeface="Outfit" pitchFamily="34" charset="-122"/>
                <a:cs typeface="Outfit" pitchFamily="34" charset="-120"/>
              </a:rPr>
              <a:t>73%</a:t>
            </a:r>
            <a:endParaRPr lang="en-US" sz="2500" dirty="0"/>
          </a:p>
        </p:txBody>
      </p:sp>
      <p:sp>
        <p:nvSpPr>
          <p:cNvPr id="16" name="Text 13"/>
          <p:cNvSpPr txBox="1"/>
          <p:nvPr/>
        </p:nvSpPr>
        <p:spPr>
          <a:xfrm>
            <a:off x="3337560" y="2487168"/>
            <a:ext cx="3017520" cy="676656"/>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have people they can count on</a:t>
            </a:r>
            <a:endParaRPr lang="en-US" sz="1150" dirty="0"/>
          </a:p>
        </p:txBody>
      </p:sp>
      <p:sp>
        <p:nvSpPr>
          <p:cNvPr id="17" name="Text 14"/>
          <p:cNvSpPr txBox="1"/>
          <p:nvPr/>
        </p:nvSpPr>
        <p:spPr>
          <a:xfrm>
            <a:off x="6446520" y="2487168"/>
            <a:ext cx="548640" cy="676656"/>
          </a:xfrm>
          <a:prstGeom prst="rect">
            <a:avLst/>
          </a:prstGeom>
          <a:noFill/>
          <a:ln/>
        </p:spPr>
        <p:txBody>
          <a:bodyPr wrap="square" lIns="0" tIns="0" rIns="0" bIns="0" rtlCol="0" anchor="ctr"/>
          <a:lstStyle/>
          <a:p>
            <a:pPr marL="0" indent="0">
              <a:buNone/>
            </a:pPr>
            <a:r>
              <a:rPr lang="en-US" sz="1200" i="1" dirty="0">
                <a:solidFill>
                  <a:srgbClr val="718096"/>
                </a:solidFill>
                <a:latin typeface="Outfit" pitchFamily="34" charset="0"/>
                <a:ea typeface="Outfit" pitchFamily="34" charset="-122"/>
                <a:cs typeface="Outfit" pitchFamily="34" charset="-120"/>
              </a:rPr>
              <a:t>but</a:t>
            </a:r>
            <a:endParaRPr lang="en-US" sz="1200" dirty="0"/>
          </a:p>
        </p:txBody>
      </p:sp>
      <p:sp>
        <p:nvSpPr>
          <p:cNvPr id="18" name="Text 15"/>
          <p:cNvSpPr txBox="1"/>
          <p:nvPr/>
        </p:nvSpPr>
        <p:spPr>
          <a:xfrm>
            <a:off x="7086600" y="2487168"/>
            <a:ext cx="1005840" cy="676656"/>
          </a:xfrm>
          <a:prstGeom prst="rect">
            <a:avLst/>
          </a:prstGeom>
          <a:noFill/>
          <a:ln/>
        </p:spPr>
        <p:txBody>
          <a:bodyPr wrap="square" lIns="0" tIns="0" rIns="0" bIns="0" rtlCol="0" anchor="ctr"/>
          <a:lstStyle/>
          <a:p>
            <a:pPr marL="0" indent="0">
              <a:buNone/>
            </a:pPr>
            <a:r>
              <a:rPr lang="en-US" sz="2500" b="1" dirty="0">
                <a:solidFill>
                  <a:srgbClr val="27277C"/>
                </a:solidFill>
                <a:latin typeface="Outfit" pitchFamily="34" charset="0"/>
                <a:ea typeface="Outfit" pitchFamily="34" charset="-122"/>
                <a:cs typeface="Outfit" pitchFamily="34" charset="-120"/>
              </a:rPr>
              <a:t>32%</a:t>
            </a:r>
            <a:endParaRPr lang="en-US" sz="2500" dirty="0"/>
          </a:p>
        </p:txBody>
      </p:sp>
      <p:sp>
        <p:nvSpPr>
          <p:cNvPr id="19" name="Text 16"/>
          <p:cNvSpPr txBox="1"/>
          <p:nvPr/>
        </p:nvSpPr>
        <p:spPr>
          <a:xfrm>
            <a:off x="8183880" y="2487168"/>
            <a:ext cx="3200400" cy="676656"/>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know how Jewish organizations could help</a:t>
            </a:r>
            <a:endParaRPr lang="en-US" sz="1150" dirty="0"/>
          </a:p>
        </p:txBody>
      </p:sp>
      <p:sp>
        <p:nvSpPr>
          <p:cNvPr id="20" name="Shape 17"/>
          <p:cNvSpPr/>
          <p:nvPr/>
        </p:nvSpPr>
        <p:spPr>
          <a:xfrm>
            <a:off x="640080" y="3383280"/>
            <a:ext cx="10908792" cy="896112"/>
          </a:xfrm>
          <a:prstGeom prst="roundRect">
            <a:avLst>
              <a:gd name="adj" fmla="val 6122"/>
            </a:avLst>
          </a:prstGeom>
          <a:solidFill>
            <a:srgbClr val="EDF2F7"/>
          </a:solidFill>
          <a:ln w="12700">
            <a:solidFill>
              <a:srgbClr val="EDF2F7"/>
            </a:solidFill>
            <a:prstDash val="solid"/>
          </a:ln>
        </p:spPr>
        <p:txBody>
          <a:bodyPr/>
          <a:lstStyle/>
          <a:p>
            <a:endParaRPr lang="en-US"/>
          </a:p>
        </p:txBody>
      </p:sp>
      <p:sp>
        <p:nvSpPr>
          <p:cNvPr id="21" name="Text 18"/>
          <p:cNvSpPr txBox="1"/>
          <p:nvPr/>
        </p:nvSpPr>
        <p:spPr>
          <a:xfrm>
            <a:off x="868680" y="3383280"/>
            <a:ext cx="1280160" cy="896112"/>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Safety</a:t>
            </a:r>
            <a:endParaRPr lang="en-US" sz="1500" dirty="0"/>
          </a:p>
        </p:txBody>
      </p:sp>
      <p:sp>
        <p:nvSpPr>
          <p:cNvPr id="22" name="Text 19"/>
          <p:cNvSpPr txBox="1"/>
          <p:nvPr/>
        </p:nvSpPr>
        <p:spPr>
          <a:xfrm>
            <a:off x="2286000" y="3493008"/>
            <a:ext cx="1005840" cy="676656"/>
          </a:xfrm>
          <a:prstGeom prst="rect">
            <a:avLst/>
          </a:prstGeom>
          <a:noFill/>
          <a:ln/>
        </p:spPr>
        <p:txBody>
          <a:bodyPr wrap="square" lIns="0" tIns="0" rIns="0" bIns="0" rtlCol="0" anchor="ctr"/>
          <a:lstStyle/>
          <a:p>
            <a:pPr marL="0" indent="0">
              <a:buNone/>
            </a:pPr>
            <a:r>
              <a:rPr lang="en-US" sz="2500" b="1" dirty="0">
                <a:solidFill>
                  <a:srgbClr val="1C88ED"/>
                </a:solidFill>
                <a:latin typeface="Outfit" pitchFamily="34" charset="0"/>
                <a:ea typeface="Outfit" pitchFamily="34" charset="-122"/>
                <a:cs typeface="Outfit" pitchFamily="34" charset="-120"/>
              </a:rPr>
              <a:t>85%</a:t>
            </a:r>
            <a:endParaRPr lang="en-US" sz="2500" dirty="0"/>
          </a:p>
        </p:txBody>
      </p:sp>
      <p:sp>
        <p:nvSpPr>
          <p:cNvPr id="23" name="Text 20"/>
          <p:cNvSpPr txBox="1"/>
          <p:nvPr/>
        </p:nvSpPr>
        <p:spPr>
          <a:xfrm>
            <a:off x="3337560" y="3493008"/>
            <a:ext cx="3017520" cy="676656"/>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are concerned about antisemitism</a:t>
            </a:r>
            <a:endParaRPr lang="en-US" sz="1150" dirty="0"/>
          </a:p>
        </p:txBody>
      </p:sp>
      <p:sp>
        <p:nvSpPr>
          <p:cNvPr id="24" name="Text 21"/>
          <p:cNvSpPr txBox="1"/>
          <p:nvPr/>
        </p:nvSpPr>
        <p:spPr>
          <a:xfrm>
            <a:off x="6446520" y="3493008"/>
            <a:ext cx="548640" cy="676656"/>
          </a:xfrm>
          <a:prstGeom prst="rect">
            <a:avLst/>
          </a:prstGeom>
          <a:noFill/>
          <a:ln/>
        </p:spPr>
        <p:txBody>
          <a:bodyPr wrap="square" lIns="0" tIns="0" rIns="0" bIns="0" rtlCol="0" anchor="ctr"/>
          <a:lstStyle/>
          <a:p>
            <a:pPr marL="0" indent="0">
              <a:buNone/>
            </a:pPr>
            <a:r>
              <a:rPr lang="en-US" sz="1200" i="1" dirty="0">
                <a:solidFill>
                  <a:srgbClr val="718096"/>
                </a:solidFill>
                <a:latin typeface="Outfit" pitchFamily="34" charset="0"/>
                <a:ea typeface="Outfit" pitchFamily="34" charset="-122"/>
                <a:cs typeface="Outfit" pitchFamily="34" charset="-120"/>
              </a:rPr>
              <a:t>but</a:t>
            </a:r>
            <a:endParaRPr lang="en-US" sz="1200" dirty="0"/>
          </a:p>
        </p:txBody>
      </p:sp>
      <p:sp>
        <p:nvSpPr>
          <p:cNvPr id="25" name="Text 22"/>
          <p:cNvSpPr txBox="1"/>
          <p:nvPr/>
        </p:nvSpPr>
        <p:spPr>
          <a:xfrm>
            <a:off x="7086600" y="3493008"/>
            <a:ext cx="1005840" cy="676656"/>
          </a:xfrm>
          <a:prstGeom prst="rect">
            <a:avLst/>
          </a:prstGeom>
          <a:noFill/>
          <a:ln/>
        </p:spPr>
        <p:txBody>
          <a:bodyPr wrap="square" lIns="0" tIns="0" rIns="0" bIns="0" rtlCol="0" anchor="ctr"/>
          <a:lstStyle/>
          <a:p>
            <a:pPr marL="0" indent="0">
              <a:buNone/>
            </a:pPr>
            <a:r>
              <a:rPr lang="en-US" sz="2500" b="1" dirty="0">
                <a:solidFill>
                  <a:srgbClr val="27277C"/>
                </a:solidFill>
                <a:latin typeface="Outfit" pitchFamily="34" charset="0"/>
                <a:ea typeface="Outfit" pitchFamily="34" charset="-122"/>
                <a:cs typeface="Outfit" pitchFamily="34" charset="-120"/>
              </a:rPr>
              <a:t>48%</a:t>
            </a:r>
            <a:endParaRPr lang="en-US" sz="2500" dirty="0"/>
          </a:p>
        </p:txBody>
      </p:sp>
      <p:sp>
        <p:nvSpPr>
          <p:cNvPr id="26" name="Text 23"/>
          <p:cNvSpPr txBox="1"/>
          <p:nvPr/>
        </p:nvSpPr>
        <p:spPr>
          <a:xfrm>
            <a:off x="8183880" y="3493008"/>
            <a:ext cx="3200400" cy="676656"/>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know where to turn if targeted</a:t>
            </a:r>
            <a:endParaRPr lang="en-US" sz="1150" dirty="0"/>
          </a:p>
        </p:txBody>
      </p:sp>
      <p:sp>
        <p:nvSpPr>
          <p:cNvPr id="27" name="Shape 24"/>
          <p:cNvSpPr/>
          <p:nvPr/>
        </p:nvSpPr>
        <p:spPr>
          <a:xfrm>
            <a:off x="640080" y="4389120"/>
            <a:ext cx="10908792" cy="896112"/>
          </a:xfrm>
          <a:prstGeom prst="roundRect">
            <a:avLst>
              <a:gd name="adj" fmla="val 6122"/>
            </a:avLst>
          </a:prstGeom>
          <a:solidFill>
            <a:srgbClr val="EDF2F7"/>
          </a:solidFill>
          <a:ln w="12700">
            <a:solidFill>
              <a:srgbClr val="EDF2F7"/>
            </a:solidFill>
            <a:prstDash val="solid"/>
          </a:ln>
        </p:spPr>
        <p:txBody>
          <a:bodyPr/>
          <a:lstStyle/>
          <a:p>
            <a:endParaRPr lang="en-US"/>
          </a:p>
        </p:txBody>
      </p:sp>
      <p:sp>
        <p:nvSpPr>
          <p:cNvPr id="28" name="Text 25"/>
          <p:cNvSpPr txBox="1"/>
          <p:nvPr/>
        </p:nvSpPr>
        <p:spPr>
          <a:xfrm>
            <a:off x="868680" y="4389120"/>
            <a:ext cx="1280160" cy="896112"/>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Active</a:t>
            </a:r>
            <a:endParaRPr lang="en-US" sz="1500" dirty="0"/>
          </a:p>
        </p:txBody>
      </p:sp>
      <p:sp>
        <p:nvSpPr>
          <p:cNvPr id="29" name="Text 26"/>
          <p:cNvSpPr txBox="1"/>
          <p:nvPr/>
        </p:nvSpPr>
        <p:spPr>
          <a:xfrm>
            <a:off x="2286000" y="4498848"/>
            <a:ext cx="1005840" cy="676656"/>
          </a:xfrm>
          <a:prstGeom prst="rect">
            <a:avLst/>
          </a:prstGeom>
          <a:noFill/>
          <a:ln/>
        </p:spPr>
        <p:txBody>
          <a:bodyPr wrap="square" lIns="0" tIns="0" rIns="0" bIns="0" rtlCol="0" anchor="ctr"/>
          <a:lstStyle/>
          <a:p>
            <a:pPr marL="0" indent="0">
              <a:buNone/>
            </a:pPr>
            <a:r>
              <a:rPr lang="en-US" sz="2500" b="1" dirty="0">
                <a:solidFill>
                  <a:srgbClr val="1C88ED"/>
                </a:solidFill>
                <a:latin typeface="Outfit" pitchFamily="34" charset="0"/>
                <a:ea typeface="Outfit" pitchFamily="34" charset="-122"/>
                <a:cs typeface="Outfit" pitchFamily="34" charset="-120"/>
              </a:rPr>
              <a:t>85%</a:t>
            </a:r>
            <a:endParaRPr lang="en-US" sz="2500" dirty="0"/>
          </a:p>
        </p:txBody>
      </p:sp>
      <p:sp>
        <p:nvSpPr>
          <p:cNvPr id="30" name="Text 27"/>
          <p:cNvSpPr txBox="1"/>
          <p:nvPr/>
        </p:nvSpPr>
        <p:spPr>
          <a:xfrm>
            <a:off x="3337560" y="4498848"/>
            <a:ext cx="3017520" cy="676656"/>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say cross-communal ties matter</a:t>
            </a:r>
            <a:endParaRPr lang="en-US" sz="1150" dirty="0"/>
          </a:p>
        </p:txBody>
      </p:sp>
      <p:sp>
        <p:nvSpPr>
          <p:cNvPr id="31" name="Text 28"/>
          <p:cNvSpPr txBox="1"/>
          <p:nvPr/>
        </p:nvSpPr>
        <p:spPr>
          <a:xfrm>
            <a:off x="6446520" y="4498848"/>
            <a:ext cx="548640" cy="676656"/>
          </a:xfrm>
          <a:prstGeom prst="rect">
            <a:avLst/>
          </a:prstGeom>
          <a:noFill/>
          <a:ln/>
        </p:spPr>
        <p:txBody>
          <a:bodyPr wrap="square" lIns="0" tIns="0" rIns="0" bIns="0" rtlCol="0" anchor="ctr"/>
          <a:lstStyle/>
          <a:p>
            <a:pPr marL="0" indent="0">
              <a:buNone/>
            </a:pPr>
            <a:r>
              <a:rPr lang="en-US" sz="1200" i="1" dirty="0">
                <a:solidFill>
                  <a:srgbClr val="718096"/>
                </a:solidFill>
                <a:latin typeface="Outfit" pitchFamily="34" charset="0"/>
                <a:ea typeface="Outfit" pitchFamily="34" charset="-122"/>
                <a:cs typeface="Outfit" pitchFamily="34" charset="-120"/>
              </a:rPr>
              <a:t>but</a:t>
            </a:r>
            <a:endParaRPr lang="en-US" sz="1200" dirty="0"/>
          </a:p>
        </p:txBody>
      </p:sp>
      <p:sp>
        <p:nvSpPr>
          <p:cNvPr id="32" name="Text 29"/>
          <p:cNvSpPr txBox="1"/>
          <p:nvPr/>
        </p:nvSpPr>
        <p:spPr>
          <a:xfrm>
            <a:off x="7086600" y="4498848"/>
            <a:ext cx="1005840" cy="676656"/>
          </a:xfrm>
          <a:prstGeom prst="rect">
            <a:avLst/>
          </a:prstGeom>
          <a:noFill/>
          <a:ln/>
        </p:spPr>
        <p:txBody>
          <a:bodyPr wrap="square" lIns="0" tIns="0" rIns="0" bIns="0" rtlCol="0" anchor="ctr"/>
          <a:lstStyle/>
          <a:p>
            <a:pPr marL="0" indent="0">
              <a:buNone/>
            </a:pPr>
            <a:r>
              <a:rPr lang="en-US" sz="2500" b="1" dirty="0">
                <a:solidFill>
                  <a:srgbClr val="27277C"/>
                </a:solidFill>
                <a:latin typeface="Outfit" pitchFamily="34" charset="0"/>
                <a:ea typeface="Outfit" pitchFamily="34" charset="-122"/>
                <a:cs typeface="Outfit" pitchFamily="34" charset="-120"/>
              </a:rPr>
              <a:t>37%</a:t>
            </a:r>
            <a:endParaRPr lang="en-US" sz="2500" dirty="0"/>
          </a:p>
        </p:txBody>
      </p:sp>
      <p:sp>
        <p:nvSpPr>
          <p:cNvPr id="33" name="Text 30"/>
          <p:cNvSpPr txBox="1"/>
          <p:nvPr/>
        </p:nvSpPr>
        <p:spPr>
          <a:xfrm>
            <a:off x="8183880" y="4498848"/>
            <a:ext cx="3200400" cy="676656"/>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think organizations do that well</a:t>
            </a:r>
            <a:endParaRPr lang="en-US" sz="1150" dirty="0"/>
          </a:p>
        </p:txBody>
      </p:sp>
      <p:sp>
        <p:nvSpPr>
          <p:cNvPr id="34" name="Shape 31"/>
          <p:cNvSpPr/>
          <p:nvPr/>
        </p:nvSpPr>
        <p:spPr>
          <a:xfrm>
            <a:off x="640080" y="5486400"/>
            <a:ext cx="10908792" cy="457200"/>
          </a:xfrm>
          <a:prstGeom prst="roundRect">
            <a:avLst>
              <a:gd name="adj" fmla="val 11364"/>
            </a:avLst>
          </a:prstGeom>
          <a:solidFill>
            <a:srgbClr val="1E3EAF"/>
          </a:solidFill>
          <a:ln w="12700">
            <a:solidFill>
              <a:srgbClr val="1E3EAF"/>
            </a:solidFill>
            <a:prstDash val="solid"/>
          </a:ln>
        </p:spPr>
        <p:txBody>
          <a:bodyPr/>
          <a:lstStyle/>
          <a:p>
            <a:endParaRPr lang="en-US"/>
          </a:p>
        </p:txBody>
      </p:sp>
      <p:sp>
        <p:nvSpPr>
          <p:cNvPr id="35" name="Text 32"/>
          <p:cNvSpPr txBox="1"/>
          <p:nvPr/>
        </p:nvSpPr>
        <p:spPr>
          <a:xfrm>
            <a:off x="914400" y="5486400"/>
            <a:ext cx="10332720" cy="402336"/>
          </a:xfrm>
          <a:prstGeom prst="rect">
            <a:avLst/>
          </a:prstGeom>
          <a:noFill/>
          <a:ln/>
        </p:spPr>
        <p:txBody>
          <a:bodyPr wrap="square" lIns="0" tIns="0" rIns="0" bIns="0" rtlCol="0" anchor="ctr"/>
          <a:lstStyle/>
          <a:p>
            <a:pPr marL="0" indent="0">
              <a:lnSpc>
                <a:spcPts val="1800"/>
              </a:lnSpc>
              <a:buNone/>
            </a:pPr>
            <a:r>
              <a:rPr lang="en-US" sz="1150" b="1" dirty="0">
                <a:solidFill>
                  <a:srgbClr val="FFFFFF"/>
                </a:solidFill>
                <a:latin typeface="Outfit" pitchFamily="34" charset="0"/>
                <a:ea typeface="Outfit" pitchFamily="34" charset="-122"/>
                <a:cs typeface="Outfit" pitchFamily="34" charset="-120"/>
              </a:rPr>
              <a:t>This is one problem showing up three or four times, not three or four separate problems. Between a quarter and two-fifths answer don't know to these questions, which is a measure of distance rather than disapproval.</a:t>
            </a:r>
            <a:endParaRPr lang="en-US" sz="1150" dirty="0"/>
          </a:p>
        </p:txBody>
      </p:sp>
      <p:sp>
        <p:nvSpPr>
          <p:cNvPr id="36" name="Text 33"/>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2026. Q17, Q18, Q19 and Q20 series.</a:t>
            </a:r>
            <a:endParaRPr lang="en-US" sz="8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THE DIVIDE THAT CUTS ACROSS EVERY PILLAR</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Engagement, not age or income, is the dividing line</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25880"/>
            <a:ext cx="10881360" cy="45720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No demographic cut in this survey comes close to the explanatory power of engagement itself. Engaged respondents outscore the not engaged on every one of the eight pillars.</a:t>
            </a:r>
            <a:endParaRPr lang="en-US" sz="1300" dirty="0"/>
          </a:p>
        </p:txBody>
      </p:sp>
      <p:sp>
        <p:nvSpPr>
          <p:cNvPr id="7" name="Text 4"/>
          <p:cNvSpPr txBox="1"/>
          <p:nvPr/>
        </p:nvSpPr>
        <p:spPr>
          <a:xfrm>
            <a:off x="6949440" y="1874520"/>
            <a:ext cx="2011680" cy="256032"/>
          </a:xfrm>
          <a:prstGeom prst="rect">
            <a:avLst/>
          </a:prstGeom>
          <a:noFill/>
          <a:ln/>
        </p:spPr>
        <p:txBody>
          <a:bodyPr wrap="square" lIns="0" tIns="0" rIns="0" bIns="0" rtlCol="0" anchor="ctr"/>
          <a:lstStyle/>
          <a:p>
            <a:pPr marL="0" indent="0" algn="ctr">
              <a:buNone/>
            </a:pPr>
            <a:r>
              <a:rPr lang="en-US" sz="1000" b="1" kern="0" spc="120" dirty="0">
                <a:solidFill>
                  <a:srgbClr val="1C88ED"/>
                </a:solidFill>
                <a:latin typeface="Outfit" pitchFamily="34" charset="0"/>
                <a:ea typeface="Outfit" pitchFamily="34" charset="-122"/>
                <a:cs typeface="Outfit" pitchFamily="34" charset="-120"/>
              </a:rPr>
              <a:t>ENGAGED</a:t>
            </a:r>
            <a:endParaRPr lang="en-US" sz="1000" dirty="0"/>
          </a:p>
        </p:txBody>
      </p:sp>
      <p:sp>
        <p:nvSpPr>
          <p:cNvPr id="8" name="Text 5"/>
          <p:cNvSpPr txBox="1"/>
          <p:nvPr/>
        </p:nvSpPr>
        <p:spPr>
          <a:xfrm>
            <a:off x="9144000" y="1874520"/>
            <a:ext cx="2377440" cy="256032"/>
          </a:xfrm>
          <a:prstGeom prst="rect">
            <a:avLst/>
          </a:prstGeom>
          <a:noFill/>
          <a:ln/>
        </p:spPr>
        <p:txBody>
          <a:bodyPr wrap="square" lIns="0" tIns="0" rIns="0" bIns="0" rtlCol="0" anchor="ctr"/>
          <a:lstStyle/>
          <a:p>
            <a:pPr marL="0" indent="0" algn="ctr">
              <a:buNone/>
            </a:pPr>
            <a:r>
              <a:rPr lang="en-US" sz="1000" b="1" kern="0" spc="120" dirty="0">
                <a:solidFill>
                  <a:srgbClr val="718096"/>
                </a:solidFill>
                <a:latin typeface="Outfit" pitchFamily="34" charset="0"/>
                <a:ea typeface="Outfit" pitchFamily="34" charset="-122"/>
                <a:cs typeface="Outfit" pitchFamily="34" charset="-120"/>
              </a:rPr>
              <a:t>NOT ENGAGED</a:t>
            </a:r>
            <a:endParaRPr lang="en-US" sz="1000" dirty="0"/>
          </a:p>
        </p:txBody>
      </p:sp>
      <p:sp>
        <p:nvSpPr>
          <p:cNvPr id="9" name="Shape 6"/>
          <p:cNvSpPr/>
          <p:nvPr/>
        </p:nvSpPr>
        <p:spPr>
          <a:xfrm>
            <a:off x="640080" y="2212848"/>
            <a:ext cx="10908792" cy="676656"/>
          </a:xfrm>
          <a:prstGeom prst="roundRect">
            <a:avLst>
              <a:gd name="adj" fmla="val 6757"/>
            </a:avLst>
          </a:prstGeom>
          <a:solidFill>
            <a:srgbClr val="EDF2F7"/>
          </a:solidFill>
          <a:ln w="12700">
            <a:solidFill>
              <a:srgbClr val="EDF2F7"/>
            </a:solidFill>
            <a:prstDash val="solid"/>
          </a:ln>
        </p:spPr>
        <p:txBody>
          <a:bodyPr/>
          <a:lstStyle/>
          <a:p>
            <a:endParaRPr lang="en-US"/>
          </a:p>
        </p:txBody>
      </p:sp>
      <p:sp>
        <p:nvSpPr>
          <p:cNvPr id="10" name="Text 7"/>
          <p:cNvSpPr txBox="1"/>
          <p:nvPr/>
        </p:nvSpPr>
        <p:spPr>
          <a:xfrm>
            <a:off x="868680" y="2212848"/>
            <a:ext cx="5943600" cy="676656"/>
          </a:xfrm>
          <a:prstGeom prst="rect">
            <a:avLst/>
          </a:prstGeom>
          <a:noFill/>
          <a:ln/>
        </p:spPr>
        <p:txBody>
          <a:bodyPr wrap="square" lIns="0" tIns="0" rIns="0" bIns="0" rtlCol="0" anchor="ctr"/>
          <a:lstStyle/>
          <a:p>
            <a:pPr marL="0" indent="0">
              <a:buNone/>
            </a:pPr>
            <a:r>
              <a:rPr lang="en-US" sz="1250" dirty="0">
                <a:solidFill>
                  <a:srgbClr val="2D3748"/>
                </a:solidFill>
                <a:latin typeface="Outfit" pitchFamily="34" charset="0"/>
                <a:ea typeface="Outfit" pitchFamily="34" charset="-122"/>
                <a:cs typeface="Outfit" pitchFamily="34" charset="-120"/>
              </a:rPr>
              <a:t>Feel connected to a local Jewish community</a:t>
            </a:r>
            <a:endParaRPr lang="en-US" sz="1250" dirty="0"/>
          </a:p>
        </p:txBody>
      </p:sp>
      <p:sp>
        <p:nvSpPr>
          <p:cNvPr id="11" name="Text 8"/>
          <p:cNvSpPr txBox="1"/>
          <p:nvPr/>
        </p:nvSpPr>
        <p:spPr>
          <a:xfrm>
            <a:off x="6949440" y="2212848"/>
            <a:ext cx="2011680" cy="676656"/>
          </a:xfrm>
          <a:prstGeom prst="rect">
            <a:avLst/>
          </a:prstGeom>
          <a:noFill/>
          <a:ln/>
        </p:spPr>
        <p:txBody>
          <a:bodyPr wrap="square" lIns="0" tIns="0" rIns="0" bIns="0" rtlCol="0" anchor="ctr"/>
          <a:lstStyle/>
          <a:p>
            <a:pPr marL="0" indent="0" algn="ctr">
              <a:buNone/>
            </a:pPr>
            <a:r>
              <a:rPr lang="en-US" sz="2200" b="1" dirty="0">
                <a:solidFill>
                  <a:srgbClr val="1C88ED"/>
                </a:solidFill>
                <a:latin typeface="Outfit" pitchFamily="34" charset="0"/>
                <a:ea typeface="Outfit" pitchFamily="34" charset="-122"/>
                <a:cs typeface="Outfit" pitchFamily="34" charset="-120"/>
              </a:rPr>
              <a:t>84%</a:t>
            </a:r>
            <a:endParaRPr lang="en-US" sz="2200" dirty="0"/>
          </a:p>
        </p:txBody>
      </p:sp>
      <p:sp>
        <p:nvSpPr>
          <p:cNvPr id="12" name="Text 9"/>
          <p:cNvSpPr txBox="1"/>
          <p:nvPr/>
        </p:nvSpPr>
        <p:spPr>
          <a:xfrm>
            <a:off x="9144000" y="2212848"/>
            <a:ext cx="2377440" cy="676656"/>
          </a:xfrm>
          <a:prstGeom prst="rect">
            <a:avLst/>
          </a:prstGeom>
          <a:noFill/>
          <a:ln/>
        </p:spPr>
        <p:txBody>
          <a:bodyPr wrap="square" lIns="0" tIns="0" rIns="0" bIns="0" rtlCol="0" anchor="ctr"/>
          <a:lstStyle/>
          <a:p>
            <a:pPr marL="0" indent="0" algn="ctr">
              <a:buNone/>
            </a:pPr>
            <a:r>
              <a:rPr lang="en-US" sz="2200" b="1" dirty="0">
                <a:solidFill>
                  <a:srgbClr val="27277C"/>
                </a:solidFill>
                <a:latin typeface="Outfit" pitchFamily="34" charset="0"/>
                <a:ea typeface="Outfit" pitchFamily="34" charset="-122"/>
                <a:cs typeface="Outfit" pitchFamily="34" charset="-120"/>
              </a:rPr>
              <a:t>16%</a:t>
            </a:r>
            <a:endParaRPr lang="en-US" sz="2200" dirty="0"/>
          </a:p>
        </p:txBody>
      </p:sp>
      <p:sp>
        <p:nvSpPr>
          <p:cNvPr id="13" name="Shape 10"/>
          <p:cNvSpPr/>
          <p:nvPr/>
        </p:nvSpPr>
        <p:spPr>
          <a:xfrm>
            <a:off x="640080" y="2999232"/>
            <a:ext cx="10908792" cy="676656"/>
          </a:xfrm>
          <a:prstGeom prst="roundRect">
            <a:avLst>
              <a:gd name="adj" fmla="val 6757"/>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868680" y="2999232"/>
            <a:ext cx="5943600" cy="676656"/>
          </a:xfrm>
          <a:prstGeom prst="rect">
            <a:avLst/>
          </a:prstGeom>
          <a:noFill/>
          <a:ln/>
        </p:spPr>
        <p:txBody>
          <a:bodyPr wrap="square" lIns="0" tIns="0" rIns="0" bIns="0" rtlCol="0" anchor="ctr"/>
          <a:lstStyle/>
          <a:p>
            <a:pPr marL="0" indent="0">
              <a:buNone/>
            </a:pPr>
            <a:r>
              <a:rPr lang="en-US" sz="1250" dirty="0">
                <a:solidFill>
                  <a:srgbClr val="2D3748"/>
                </a:solidFill>
                <a:latin typeface="Outfit" pitchFamily="34" charset="0"/>
                <a:ea typeface="Outfit" pitchFamily="34" charset="-122"/>
                <a:cs typeface="Outfit" pitchFamily="34" charset="-120"/>
              </a:rPr>
              <a:t>Know where to find opportunities for involvement</a:t>
            </a:r>
            <a:endParaRPr lang="en-US" sz="1250" dirty="0"/>
          </a:p>
        </p:txBody>
      </p:sp>
      <p:sp>
        <p:nvSpPr>
          <p:cNvPr id="15" name="Text 12"/>
          <p:cNvSpPr txBox="1"/>
          <p:nvPr/>
        </p:nvSpPr>
        <p:spPr>
          <a:xfrm>
            <a:off x="6949440" y="2999232"/>
            <a:ext cx="2011680" cy="676656"/>
          </a:xfrm>
          <a:prstGeom prst="rect">
            <a:avLst/>
          </a:prstGeom>
          <a:noFill/>
          <a:ln/>
        </p:spPr>
        <p:txBody>
          <a:bodyPr wrap="square" lIns="0" tIns="0" rIns="0" bIns="0" rtlCol="0" anchor="ctr"/>
          <a:lstStyle/>
          <a:p>
            <a:pPr marL="0" indent="0" algn="ctr">
              <a:buNone/>
            </a:pPr>
            <a:r>
              <a:rPr lang="en-US" sz="2200" b="1" dirty="0">
                <a:solidFill>
                  <a:srgbClr val="1C88ED"/>
                </a:solidFill>
                <a:latin typeface="Outfit" pitchFamily="34" charset="0"/>
                <a:ea typeface="Outfit" pitchFamily="34" charset="-122"/>
                <a:cs typeface="Outfit" pitchFamily="34" charset="-120"/>
              </a:rPr>
              <a:t>90%</a:t>
            </a:r>
            <a:endParaRPr lang="en-US" sz="2200" dirty="0"/>
          </a:p>
        </p:txBody>
      </p:sp>
      <p:sp>
        <p:nvSpPr>
          <p:cNvPr id="16" name="Text 13"/>
          <p:cNvSpPr txBox="1"/>
          <p:nvPr/>
        </p:nvSpPr>
        <p:spPr>
          <a:xfrm>
            <a:off x="9144000" y="2999232"/>
            <a:ext cx="2377440" cy="676656"/>
          </a:xfrm>
          <a:prstGeom prst="rect">
            <a:avLst/>
          </a:prstGeom>
          <a:noFill/>
          <a:ln/>
        </p:spPr>
        <p:txBody>
          <a:bodyPr wrap="square" lIns="0" tIns="0" rIns="0" bIns="0" rtlCol="0" anchor="ctr"/>
          <a:lstStyle/>
          <a:p>
            <a:pPr marL="0" indent="0" algn="ctr">
              <a:buNone/>
            </a:pPr>
            <a:r>
              <a:rPr lang="en-US" sz="2200" b="1" dirty="0">
                <a:solidFill>
                  <a:srgbClr val="27277C"/>
                </a:solidFill>
                <a:latin typeface="Outfit" pitchFamily="34" charset="0"/>
                <a:ea typeface="Outfit" pitchFamily="34" charset="-122"/>
                <a:cs typeface="Outfit" pitchFamily="34" charset="-120"/>
              </a:rPr>
              <a:t>43%</a:t>
            </a:r>
            <a:endParaRPr lang="en-US" sz="2200" dirty="0"/>
          </a:p>
        </p:txBody>
      </p:sp>
      <p:sp>
        <p:nvSpPr>
          <p:cNvPr id="17" name="Shape 14"/>
          <p:cNvSpPr/>
          <p:nvPr/>
        </p:nvSpPr>
        <p:spPr>
          <a:xfrm>
            <a:off x="640080" y="3785616"/>
            <a:ext cx="10908792" cy="676656"/>
          </a:xfrm>
          <a:prstGeom prst="roundRect">
            <a:avLst>
              <a:gd name="adj" fmla="val 6757"/>
            </a:avLst>
          </a:prstGeom>
          <a:solidFill>
            <a:srgbClr val="EDF2F7"/>
          </a:solidFill>
          <a:ln w="12700">
            <a:solidFill>
              <a:srgbClr val="EDF2F7"/>
            </a:solidFill>
            <a:prstDash val="solid"/>
          </a:ln>
        </p:spPr>
        <p:txBody>
          <a:bodyPr/>
          <a:lstStyle/>
          <a:p>
            <a:endParaRPr lang="en-US"/>
          </a:p>
        </p:txBody>
      </p:sp>
      <p:sp>
        <p:nvSpPr>
          <p:cNvPr id="18" name="Text 15"/>
          <p:cNvSpPr txBox="1"/>
          <p:nvPr/>
        </p:nvSpPr>
        <p:spPr>
          <a:xfrm>
            <a:off x="868680" y="3785616"/>
            <a:ext cx="5943600" cy="676656"/>
          </a:xfrm>
          <a:prstGeom prst="rect">
            <a:avLst/>
          </a:prstGeom>
          <a:noFill/>
          <a:ln/>
        </p:spPr>
        <p:txBody>
          <a:bodyPr wrap="square" lIns="0" tIns="0" rIns="0" bIns="0" rtlCol="0" anchor="ctr"/>
          <a:lstStyle/>
          <a:p>
            <a:pPr marL="0" indent="0">
              <a:buNone/>
            </a:pPr>
            <a:r>
              <a:rPr lang="en-US" sz="1250" dirty="0">
                <a:solidFill>
                  <a:srgbClr val="2D3748"/>
                </a:solidFill>
                <a:latin typeface="Outfit" pitchFamily="34" charset="0"/>
                <a:ea typeface="Outfit" pitchFamily="34" charset="-122"/>
                <a:cs typeface="Outfit" pitchFamily="34" charset="-120"/>
              </a:rPr>
              <a:t>Know where to find help in a time of need</a:t>
            </a:r>
            <a:endParaRPr lang="en-US" sz="1250" dirty="0"/>
          </a:p>
        </p:txBody>
      </p:sp>
      <p:sp>
        <p:nvSpPr>
          <p:cNvPr id="19" name="Text 16"/>
          <p:cNvSpPr txBox="1"/>
          <p:nvPr/>
        </p:nvSpPr>
        <p:spPr>
          <a:xfrm>
            <a:off x="6949440" y="3785616"/>
            <a:ext cx="2011680" cy="676656"/>
          </a:xfrm>
          <a:prstGeom prst="rect">
            <a:avLst/>
          </a:prstGeom>
          <a:noFill/>
          <a:ln/>
        </p:spPr>
        <p:txBody>
          <a:bodyPr wrap="square" lIns="0" tIns="0" rIns="0" bIns="0" rtlCol="0" anchor="ctr"/>
          <a:lstStyle/>
          <a:p>
            <a:pPr marL="0" indent="0" algn="ctr">
              <a:buNone/>
            </a:pPr>
            <a:r>
              <a:rPr lang="en-US" sz="2200" b="1" dirty="0">
                <a:solidFill>
                  <a:srgbClr val="1C88ED"/>
                </a:solidFill>
                <a:latin typeface="Outfit" pitchFamily="34" charset="0"/>
                <a:ea typeface="Outfit" pitchFamily="34" charset="-122"/>
                <a:cs typeface="Outfit" pitchFamily="34" charset="-120"/>
              </a:rPr>
              <a:t>87%</a:t>
            </a:r>
            <a:endParaRPr lang="en-US" sz="2200" dirty="0"/>
          </a:p>
        </p:txBody>
      </p:sp>
      <p:sp>
        <p:nvSpPr>
          <p:cNvPr id="20" name="Text 17"/>
          <p:cNvSpPr txBox="1"/>
          <p:nvPr/>
        </p:nvSpPr>
        <p:spPr>
          <a:xfrm>
            <a:off x="9144000" y="3785616"/>
            <a:ext cx="2377440" cy="676656"/>
          </a:xfrm>
          <a:prstGeom prst="rect">
            <a:avLst/>
          </a:prstGeom>
          <a:noFill/>
          <a:ln/>
        </p:spPr>
        <p:txBody>
          <a:bodyPr wrap="square" lIns="0" tIns="0" rIns="0" bIns="0" rtlCol="0" anchor="ctr"/>
          <a:lstStyle/>
          <a:p>
            <a:pPr marL="0" indent="0" algn="ctr">
              <a:buNone/>
            </a:pPr>
            <a:r>
              <a:rPr lang="en-US" sz="2200" b="1" dirty="0">
                <a:solidFill>
                  <a:srgbClr val="27277C"/>
                </a:solidFill>
                <a:latin typeface="Outfit" pitchFamily="34" charset="0"/>
                <a:ea typeface="Outfit" pitchFamily="34" charset="-122"/>
                <a:cs typeface="Outfit" pitchFamily="34" charset="-120"/>
              </a:rPr>
              <a:t>12%</a:t>
            </a:r>
            <a:endParaRPr lang="en-US" sz="2200" dirty="0"/>
          </a:p>
        </p:txBody>
      </p:sp>
      <p:sp>
        <p:nvSpPr>
          <p:cNvPr id="21" name="Shape 18"/>
          <p:cNvSpPr/>
          <p:nvPr/>
        </p:nvSpPr>
        <p:spPr>
          <a:xfrm>
            <a:off x="640080" y="4718304"/>
            <a:ext cx="10908792" cy="694944"/>
          </a:xfrm>
          <a:prstGeom prst="roundRect">
            <a:avLst>
              <a:gd name="adj" fmla="val 6579"/>
            </a:avLst>
          </a:prstGeom>
          <a:solidFill>
            <a:srgbClr val="1E3EAF"/>
          </a:solidFill>
          <a:ln w="12700">
            <a:solidFill>
              <a:srgbClr val="1E3EAF"/>
            </a:solidFill>
            <a:prstDash val="solid"/>
          </a:ln>
        </p:spPr>
        <p:txBody>
          <a:bodyPr/>
          <a:lstStyle/>
          <a:p>
            <a:endParaRPr lang="en-US"/>
          </a:p>
        </p:txBody>
      </p:sp>
      <p:sp>
        <p:nvSpPr>
          <p:cNvPr id="22" name="Text 19"/>
          <p:cNvSpPr txBox="1"/>
          <p:nvPr/>
        </p:nvSpPr>
        <p:spPr>
          <a:xfrm>
            <a:off x="914400" y="4718304"/>
            <a:ext cx="10332720" cy="694944"/>
          </a:xfrm>
          <a:prstGeom prst="rect">
            <a:avLst/>
          </a:prstGeom>
          <a:noFill/>
          <a:ln/>
        </p:spPr>
        <p:txBody>
          <a:bodyPr wrap="square" lIns="0" tIns="0" rIns="0" bIns="0" rtlCol="0" anchor="ctr"/>
          <a:lstStyle/>
          <a:p>
            <a:pPr marL="0" indent="0">
              <a:lnSpc>
                <a:spcPts val="1800"/>
              </a:lnSpc>
              <a:buNone/>
            </a:pPr>
            <a:r>
              <a:rPr lang="en-US" sz="1250" b="1" dirty="0">
                <a:solidFill>
                  <a:srgbClr val="FFFFFF"/>
                </a:solidFill>
                <a:latin typeface="Outfit" pitchFamily="34" charset="0"/>
                <a:ea typeface="Outfit" pitchFamily="34" charset="-122"/>
                <a:cs typeface="Outfit" pitchFamily="34" charset="-120"/>
              </a:rPr>
              <a:t>The items that separate the two groups are practical rather than ideological: knowing where to go, knowing where to turn, and feeling connected. </a:t>
            </a:r>
          </a:p>
          <a:p>
            <a:pPr marL="0" indent="0">
              <a:lnSpc>
                <a:spcPts val="1800"/>
              </a:lnSpc>
              <a:buNone/>
            </a:pPr>
            <a:r>
              <a:rPr lang="en-US" sz="1250" b="1" dirty="0">
                <a:solidFill>
                  <a:srgbClr val="FFFFFF"/>
                </a:solidFill>
                <a:latin typeface="Outfit" pitchFamily="34" charset="0"/>
                <a:ea typeface="Outfit" pitchFamily="34" charset="-122"/>
                <a:cs typeface="Outfit" pitchFamily="34" charset="-120"/>
              </a:rPr>
              <a:t>That suggests the community can act on them.</a:t>
            </a:r>
            <a:endParaRPr lang="en-US" sz="1250" dirty="0"/>
          </a:p>
        </p:txBody>
      </p:sp>
      <p:sp>
        <p:nvSpPr>
          <p:cNvPr id="23" name="Shape 20"/>
          <p:cNvSpPr/>
          <p:nvPr/>
        </p:nvSpPr>
        <p:spPr>
          <a:xfrm>
            <a:off x="640080" y="5541264"/>
            <a:ext cx="10908792" cy="329184"/>
          </a:xfrm>
          <a:prstGeom prst="roundRect">
            <a:avLst>
              <a:gd name="adj" fmla="val 13889"/>
            </a:avLst>
          </a:prstGeom>
          <a:solidFill>
            <a:srgbClr val="D2E9FF"/>
          </a:solidFill>
          <a:ln w="12700">
            <a:solidFill>
              <a:srgbClr val="D2E9FF"/>
            </a:solidFill>
            <a:prstDash val="solid"/>
          </a:ln>
        </p:spPr>
        <p:txBody>
          <a:bodyPr/>
          <a:lstStyle/>
          <a:p>
            <a:endParaRPr lang="en-US"/>
          </a:p>
        </p:txBody>
      </p:sp>
      <p:sp>
        <p:nvSpPr>
          <p:cNvPr id="24" name="Text 21"/>
          <p:cNvSpPr txBox="1"/>
          <p:nvPr/>
        </p:nvSpPr>
        <p:spPr>
          <a:xfrm>
            <a:off x="914400" y="5541264"/>
            <a:ext cx="10332720" cy="329184"/>
          </a:xfrm>
          <a:prstGeom prst="rect">
            <a:avLst/>
          </a:prstGeom>
          <a:noFill/>
          <a:ln/>
        </p:spPr>
        <p:txBody>
          <a:bodyPr wrap="square" lIns="0" tIns="0" rIns="0" bIns="0" rtlCol="0" anchor="ctr"/>
          <a:lstStyle/>
          <a:p>
            <a:pPr marL="0" indent="0">
              <a:buNone/>
            </a:pPr>
            <a:r>
              <a:rPr lang="en-US" sz="1050" dirty="0">
                <a:solidFill>
                  <a:srgbClr val="27277C"/>
                </a:solidFill>
                <a:latin typeface="Outfit" pitchFamily="34" charset="0"/>
                <a:ea typeface="Outfit" pitchFamily="34" charset="-122"/>
                <a:cs typeface="Outfit" pitchFamily="34" charset="-120"/>
              </a:rPr>
              <a:t>Which way causation runs is genuinely unclear, and worth debating: engagement may produce connection, or connected people may be the ones who engage.</a:t>
            </a:r>
            <a:endParaRPr lang="en-US" sz="1050" dirty="0"/>
          </a:p>
        </p:txBody>
      </p:sp>
      <p:sp>
        <p:nvSpPr>
          <p:cNvPr id="25" name="Text 22"/>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2026. All three rows are agreement percentages. Engaged n=430, not engaged n=676 unweighted.</a:t>
            </a:r>
            <a:endParaRPr lang="en-US" sz="8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ANTISEMITISM IN THE PAST TWELVE MONTHS</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What people have experienced, and what went unreported</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5852160" cy="530352"/>
          </a:xfrm>
          <a:prstGeom prst="rect">
            <a:avLst/>
          </a:prstGeom>
          <a:noFill/>
          <a:ln/>
        </p:spPr>
        <p:txBody>
          <a:bodyPr wrap="square" lIns="0" tIns="0" rIns="0" bIns="0" rtlCol="0" anchor="ctr"/>
          <a:lstStyle/>
          <a:p>
            <a:pPr marL="0" indent="0">
              <a:lnSpc>
                <a:spcPts val="1600"/>
              </a:lnSpc>
              <a:buNone/>
            </a:pPr>
            <a:r>
              <a:rPr lang="en-US" sz="1250" dirty="0">
                <a:solidFill>
                  <a:srgbClr val="2D3748"/>
                </a:solidFill>
                <a:latin typeface="Outfit" pitchFamily="34" charset="0"/>
                <a:ea typeface="Outfit" pitchFamily="34" charset="-122"/>
                <a:cs typeface="Outfit" pitchFamily="34" charset="-120"/>
              </a:rPr>
              <a:t>Saw antisemitic content online</a:t>
            </a:r>
            <a:endParaRPr lang="en-US" sz="1250" dirty="0"/>
          </a:p>
        </p:txBody>
      </p:sp>
      <p:sp>
        <p:nvSpPr>
          <p:cNvPr id="7" name="Shape 4"/>
          <p:cNvSpPr/>
          <p:nvPr/>
        </p:nvSpPr>
        <p:spPr>
          <a:xfrm>
            <a:off x="6675120" y="1499616"/>
            <a:ext cx="320040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8" name="Shape 5"/>
          <p:cNvSpPr/>
          <p:nvPr/>
        </p:nvSpPr>
        <p:spPr>
          <a:xfrm>
            <a:off x="6675120" y="1499616"/>
            <a:ext cx="3029712" cy="274320"/>
          </a:xfrm>
          <a:prstGeom prst="roundRect">
            <a:avLst>
              <a:gd name="adj" fmla="val 13333"/>
            </a:avLst>
          </a:prstGeom>
          <a:solidFill>
            <a:srgbClr val="1C88ED"/>
          </a:solidFill>
          <a:ln w="12700">
            <a:solidFill>
              <a:srgbClr val="1C88ED"/>
            </a:solidFill>
            <a:prstDash val="solid"/>
          </a:ln>
        </p:spPr>
        <p:txBody>
          <a:bodyPr/>
          <a:lstStyle/>
          <a:p>
            <a:endParaRPr lang="en-US"/>
          </a:p>
        </p:txBody>
      </p:sp>
      <p:sp>
        <p:nvSpPr>
          <p:cNvPr id="9" name="Text 6"/>
          <p:cNvSpPr txBox="1"/>
          <p:nvPr/>
        </p:nvSpPr>
        <p:spPr>
          <a:xfrm>
            <a:off x="10012680" y="1453896"/>
            <a:ext cx="731520"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71%</a:t>
            </a:r>
            <a:endParaRPr lang="en-US" sz="1400" dirty="0"/>
          </a:p>
        </p:txBody>
      </p:sp>
      <p:sp>
        <p:nvSpPr>
          <p:cNvPr id="10" name="Text 7"/>
          <p:cNvSpPr txBox="1"/>
          <p:nvPr/>
        </p:nvSpPr>
        <p:spPr>
          <a:xfrm>
            <a:off x="10744200" y="1453896"/>
            <a:ext cx="804672" cy="365760"/>
          </a:xfrm>
          <a:prstGeom prst="rect">
            <a:avLst/>
          </a:prstGeom>
          <a:noFill/>
          <a:ln/>
        </p:spPr>
        <p:txBody>
          <a:bodyPr wrap="square" lIns="0" tIns="0" rIns="0" bIns="0" rtlCol="0" anchor="ctr"/>
          <a:lstStyle/>
          <a:p>
            <a:pPr marL="0" indent="0">
              <a:lnSpc>
                <a:spcPts val="1100"/>
              </a:lnSpc>
              <a:buNone/>
            </a:pPr>
            <a:r>
              <a:rPr lang="en-US" sz="850" dirty="0">
                <a:solidFill>
                  <a:srgbClr val="718096"/>
                </a:solidFill>
                <a:latin typeface="Outfit" pitchFamily="34" charset="0"/>
                <a:ea typeface="Outfit" pitchFamily="34" charset="-122"/>
                <a:cs typeface="Outfit" pitchFamily="34" charset="-120"/>
              </a:rPr>
              <a:t>44% saw it four or more times</a:t>
            </a:r>
            <a:endParaRPr lang="en-US" sz="850" dirty="0"/>
          </a:p>
        </p:txBody>
      </p:sp>
      <p:sp>
        <p:nvSpPr>
          <p:cNvPr id="11" name="Text 8"/>
          <p:cNvSpPr txBox="1"/>
          <p:nvPr/>
        </p:nvSpPr>
        <p:spPr>
          <a:xfrm>
            <a:off x="640080" y="2011680"/>
            <a:ext cx="5852160" cy="530352"/>
          </a:xfrm>
          <a:prstGeom prst="rect">
            <a:avLst/>
          </a:prstGeom>
          <a:noFill/>
          <a:ln/>
        </p:spPr>
        <p:txBody>
          <a:bodyPr wrap="square" lIns="0" tIns="0" rIns="0" bIns="0" rtlCol="0" anchor="ctr"/>
          <a:lstStyle/>
          <a:p>
            <a:pPr marL="0" indent="0">
              <a:lnSpc>
                <a:spcPts val="1600"/>
              </a:lnSpc>
              <a:buNone/>
            </a:pPr>
            <a:r>
              <a:rPr lang="en-US" sz="1250" dirty="0">
                <a:solidFill>
                  <a:srgbClr val="2D3748"/>
                </a:solidFill>
                <a:latin typeface="Outfit" pitchFamily="34" charset="0"/>
                <a:ea typeface="Outfit" pitchFamily="34" charset="-122"/>
                <a:cs typeface="Outfit" pitchFamily="34" charset="-120"/>
              </a:rPr>
              <a:t>Were the target of an antisemitic remark in person</a:t>
            </a:r>
            <a:endParaRPr lang="en-US" sz="1250" dirty="0"/>
          </a:p>
        </p:txBody>
      </p:sp>
      <p:sp>
        <p:nvSpPr>
          <p:cNvPr id="12" name="Shape 9"/>
          <p:cNvSpPr/>
          <p:nvPr/>
        </p:nvSpPr>
        <p:spPr>
          <a:xfrm>
            <a:off x="6675120" y="2139696"/>
            <a:ext cx="320040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13" name="Shape 10"/>
          <p:cNvSpPr/>
          <p:nvPr/>
        </p:nvSpPr>
        <p:spPr>
          <a:xfrm>
            <a:off x="6675120" y="2139696"/>
            <a:ext cx="1365504" cy="274320"/>
          </a:xfrm>
          <a:prstGeom prst="roundRect">
            <a:avLst>
              <a:gd name="adj" fmla="val 13333"/>
            </a:avLst>
          </a:prstGeom>
          <a:solidFill>
            <a:srgbClr val="1C88ED"/>
          </a:solidFill>
          <a:ln w="12700">
            <a:solidFill>
              <a:srgbClr val="1C88ED"/>
            </a:solidFill>
            <a:prstDash val="solid"/>
          </a:ln>
        </p:spPr>
        <p:txBody>
          <a:bodyPr/>
          <a:lstStyle/>
          <a:p>
            <a:endParaRPr lang="en-US"/>
          </a:p>
        </p:txBody>
      </p:sp>
      <p:sp>
        <p:nvSpPr>
          <p:cNvPr id="14" name="Text 11"/>
          <p:cNvSpPr txBox="1"/>
          <p:nvPr/>
        </p:nvSpPr>
        <p:spPr>
          <a:xfrm>
            <a:off x="10012680" y="2093976"/>
            <a:ext cx="731520"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32%</a:t>
            </a:r>
            <a:endParaRPr lang="en-US" sz="1400" dirty="0"/>
          </a:p>
        </p:txBody>
      </p:sp>
      <p:sp>
        <p:nvSpPr>
          <p:cNvPr id="15" name="Text 12"/>
          <p:cNvSpPr txBox="1"/>
          <p:nvPr/>
        </p:nvSpPr>
        <p:spPr>
          <a:xfrm>
            <a:off x="640080" y="2651760"/>
            <a:ext cx="5852160" cy="530352"/>
          </a:xfrm>
          <a:prstGeom prst="rect">
            <a:avLst/>
          </a:prstGeom>
          <a:noFill/>
          <a:ln/>
        </p:spPr>
        <p:txBody>
          <a:bodyPr wrap="square" lIns="0" tIns="0" rIns="0" bIns="0" rtlCol="0" anchor="ctr"/>
          <a:lstStyle/>
          <a:p>
            <a:pPr marL="0" indent="0">
              <a:lnSpc>
                <a:spcPts val="1600"/>
              </a:lnSpc>
              <a:buNone/>
            </a:pPr>
            <a:r>
              <a:rPr lang="en-US" sz="1250" dirty="0">
                <a:solidFill>
                  <a:srgbClr val="2D3748"/>
                </a:solidFill>
                <a:latin typeface="Outfit" pitchFamily="34" charset="0"/>
                <a:ea typeface="Outfit" pitchFamily="34" charset="-122"/>
                <a:cs typeface="Outfit" pitchFamily="34" charset="-120"/>
              </a:rPr>
              <a:t>Experienced vandalism or antisemitic messaging on their property</a:t>
            </a:r>
            <a:endParaRPr lang="en-US" sz="1250" dirty="0"/>
          </a:p>
        </p:txBody>
      </p:sp>
      <p:sp>
        <p:nvSpPr>
          <p:cNvPr id="16" name="Shape 13"/>
          <p:cNvSpPr/>
          <p:nvPr/>
        </p:nvSpPr>
        <p:spPr>
          <a:xfrm>
            <a:off x="6675120" y="2779776"/>
            <a:ext cx="320040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17" name="Shape 14"/>
          <p:cNvSpPr/>
          <p:nvPr/>
        </p:nvSpPr>
        <p:spPr>
          <a:xfrm>
            <a:off x="6675120" y="2779776"/>
            <a:ext cx="426720" cy="274320"/>
          </a:xfrm>
          <a:prstGeom prst="roundRect">
            <a:avLst>
              <a:gd name="adj" fmla="val 13333"/>
            </a:avLst>
          </a:prstGeom>
          <a:solidFill>
            <a:srgbClr val="1C88ED"/>
          </a:solidFill>
          <a:ln w="12700">
            <a:solidFill>
              <a:srgbClr val="1C88ED"/>
            </a:solidFill>
            <a:prstDash val="solid"/>
          </a:ln>
        </p:spPr>
        <p:txBody>
          <a:bodyPr/>
          <a:lstStyle/>
          <a:p>
            <a:endParaRPr lang="en-US"/>
          </a:p>
        </p:txBody>
      </p:sp>
      <p:sp>
        <p:nvSpPr>
          <p:cNvPr id="18" name="Text 15"/>
          <p:cNvSpPr txBox="1"/>
          <p:nvPr/>
        </p:nvSpPr>
        <p:spPr>
          <a:xfrm>
            <a:off x="10012680" y="2734056"/>
            <a:ext cx="731520"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10%</a:t>
            </a:r>
            <a:endParaRPr lang="en-US" sz="1400" dirty="0"/>
          </a:p>
        </p:txBody>
      </p:sp>
      <p:sp>
        <p:nvSpPr>
          <p:cNvPr id="19" name="Text 16"/>
          <p:cNvSpPr txBox="1"/>
          <p:nvPr/>
        </p:nvSpPr>
        <p:spPr>
          <a:xfrm>
            <a:off x="640080" y="3291840"/>
            <a:ext cx="5852160" cy="530352"/>
          </a:xfrm>
          <a:prstGeom prst="rect">
            <a:avLst/>
          </a:prstGeom>
          <a:noFill/>
          <a:ln/>
        </p:spPr>
        <p:txBody>
          <a:bodyPr wrap="square" lIns="0" tIns="0" rIns="0" bIns="0" rtlCol="0" anchor="ctr"/>
          <a:lstStyle/>
          <a:p>
            <a:pPr marL="0" indent="0">
              <a:lnSpc>
                <a:spcPts val="1600"/>
              </a:lnSpc>
              <a:buNone/>
            </a:pPr>
            <a:r>
              <a:rPr lang="en-US" sz="1250" dirty="0">
                <a:solidFill>
                  <a:srgbClr val="2D3748"/>
                </a:solidFill>
                <a:latin typeface="Outfit" pitchFamily="34" charset="0"/>
                <a:ea typeface="Outfit" pitchFamily="34" charset="-122"/>
                <a:cs typeface="Outfit" pitchFamily="34" charset="-120"/>
              </a:rPr>
              <a:t>Experienced a physical attack</a:t>
            </a:r>
            <a:endParaRPr lang="en-US" sz="1250" dirty="0"/>
          </a:p>
        </p:txBody>
      </p:sp>
      <p:sp>
        <p:nvSpPr>
          <p:cNvPr id="20" name="Shape 17"/>
          <p:cNvSpPr/>
          <p:nvPr/>
        </p:nvSpPr>
        <p:spPr>
          <a:xfrm>
            <a:off x="6675120" y="3419856"/>
            <a:ext cx="320040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21" name="Shape 18"/>
          <p:cNvSpPr/>
          <p:nvPr/>
        </p:nvSpPr>
        <p:spPr>
          <a:xfrm>
            <a:off x="6675120" y="3419856"/>
            <a:ext cx="170688" cy="274320"/>
          </a:xfrm>
          <a:prstGeom prst="roundRect">
            <a:avLst>
              <a:gd name="adj" fmla="val 21429"/>
            </a:avLst>
          </a:prstGeom>
          <a:solidFill>
            <a:srgbClr val="1C88ED"/>
          </a:solidFill>
          <a:ln w="12700">
            <a:solidFill>
              <a:srgbClr val="1C88ED"/>
            </a:solidFill>
            <a:prstDash val="solid"/>
          </a:ln>
        </p:spPr>
        <p:txBody>
          <a:bodyPr/>
          <a:lstStyle/>
          <a:p>
            <a:endParaRPr lang="en-US"/>
          </a:p>
        </p:txBody>
      </p:sp>
      <p:sp>
        <p:nvSpPr>
          <p:cNvPr id="22" name="Text 19"/>
          <p:cNvSpPr txBox="1"/>
          <p:nvPr/>
        </p:nvSpPr>
        <p:spPr>
          <a:xfrm>
            <a:off x="10012680" y="3374136"/>
            <a:ext cx="731520"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4%</a:t>
            </a:r>
            <a:endParaRPr lang="en-US" sz="1400" dirty="0"/>
          </a:p>
        </p:txBody>
      </p:sp>
      <p:sp>
        <p:nvSpPr>
          <p:cNvPr id="23" name="Shape 20"/>
          <p:cNvSpPr/>
          <p:nvPr/>
        </p:nvSpPr>
        <p:spPr>
          <a:xfrm>
            <a:off x="640080" y="4041648"/>
            <a:ext cx="3520440" cy="1463040"/>
          </a:xfrm>
          <a:prstGeom prst="roundRect">
            <a:avLst>
              <a:gd name="adj" fmla="val 5000"/>
            </a:avLst>
          </a:prstGeom>
          <a:solidFill>
            <a:srgbClr val="D2E9FF"/>
          </a:solidFill>
          <a:ln w="12700">
            <a:solidFill>
              <a:srgbClr val="D2E9FF"/>
            </a:solidFill>
            <a:prstDash val="solid"/>
          </a:ln>
        </p:spPr>
        <p:txBody>
          <a:bodyPr/>
          <a:lstStyle/>
          <a:p>
            <a:endParaRPr lang="en-US"/>
          </a:p>
        </p:txBody>
      </p:sp>
      <p:sp>
        <p:nvSpPr>
          <p:cNvPr id="24" name="Text 21"/>
          <p:cNvSpPr txBox="1"/>
          <p:nvPr/>
        </p:nvSpPr>
        <p:spPr>
          <a:xfrm>
            <a:off x="841248" y="4187952"/>
            <a:ext cx="3118104" cy="713232"/>
          </a:xfrm>
          <a:prstGeom prst="rect">
            <a:avLst/>
          </a:prstGeom>
          <a:noFill/>
          <a:ln/>
        </p:spPr>
        <p:txBody>
          <a:bodyPr wrap="square" lIns="0" tIns="0" rIns="0" bIns="0" rtlCol="0" anchor="ctr"/>
          <a:lstStyle/>
          <a:p>
            <a:pPr marL="0" indent="0" algn="ctr">
              <a:buNone/>
            </a:pPr>
            <a:r>
              <a:rPr lang="en-US" sz="3800" b="1" dirty="0">
                <a:solidFill>
                  <a:srgbClr val="27277C"/>
                </a:solidFill>
                <a:latin typeface="Outfit" pitchFamily="34" charset="0"/>
                <a:ea typeface="Outfit" pitchFamily="34" charset="-122"/>
                <a:cs typeface="Outfit" pitchFamily="34" charset="-120"/>
              </a:rPr>
              <a:t>70%</a:t>
            </a:r>
            <a:endParaRPr lang="en-US" sz="3800" dirty="0"/>
          </a:p>
        </p:txBody>
      </p:sp>
      <p:sp>
        <p:nvSpPr>
          <p:cNvPr id="25" name="Text 22"/>
          <p:cNvSpPr txBox="1"/>
          <p:nvPr/>
        </p:nvSpPr>
        <p:spPr>
          <a:xfrm>
            <a:off x="841248" y="4919472"/>
            <a:ext cx="3118104" cy="420624"/>
          </a:xfrm>
          <a:prstGeom prst="rect">
            <a:avLst/>
          </a:prstGeom>
          <a:noFill/>
          <a:ln/>
        </p:spPr>
        <p:txBody>
          <a:bodyPr wrap="square" lIns="0" tIns="0" rIns="0" bIns="0" rtlCol="0" anchor="t"/>
          <a:lstStyle/>
          <a:p>
            <a:pPr marL="0" indent="0" algn="ctr">
              <a:lnSpc>
                <a:spcPts val="1500"/>
              </a:lnSpc>
              <a:buNone/>
            </a:pPr>
            <a:r>
              <a:rPr lang="en-US" sz="1150" dirty="0">
                <a:solidFill>
                  <a:srgbClr val="27277C"/>
                </a:solidFill>
                <a:latin typeface="Outfit" pitchFamily="34" charset="0"/>
                <a:ea typeface="Outfit" pitchFamily="34" charset="-122"/>
                <a:cs typeface="Outfit" pitchFamily="34" charset="-120"/>
              </a:rPr>
              <a:t>of those who experienced antisemitism reported it to no one at all</a:t>
            </a:r>
            <a:endParaRPr lang="en-US" sz="1150" dirty="0"/>
          </a:p>
        </p:txBody>
      </p:sp>
      <p:sp>
        <p:nvSpPr>
          <p:cNvPr id="26" name="Shape 23"/>
          <p:cNvSpPr/>
          <p:nvPr/>
        </p:nvSpPr>
        <p:spPr>
          <a:xfrm>
            <a:off x="4334256" y="4041648"/>
            <a:ext cx="3520440" cy="1463040"/>
          </a:xfrm>
          <a:prstGeom prst="roundRect">
            <a:avLst>
              <a:gd name="adj" fmla="val 5000"/>
            </a:avLst>
          </a:prstGeom>
          <a:solidFill>
            <a:srgbClr val="D2E9FF"/>
          </a:solidFill>
          <a:ln w="12700">
            <a:solidFill>
              <a:srgbClr val="D2E9FF"/>
            </a:solidFill>
            <a:prstDash val="solid"/>
          </a:ln>
        </p:spPr>
        <p:txBody>
          <a:bodyPr/>
          <a:lstStyle/>
          <a:p>
            <a:endParaRPr lang="en-US"/>
          </a:p>
        </p:txBody>
      </p:sp>
      <p:sp>
        <p:nvSpPr>
          <p:cNvPr id="27" name="Text 24"/>
          <p:cNvSpPr txBox="1"/>
          <p:nvPr/>
        </p:nvSpPr>
        <p:spPr>
          <a:xfrm>
            <a:off x="4535424" y="4187952"/>
            <a:ext cx="3118104" cy="713232"/>
          </a:xfrm>
          <a:prstGeom prst="rect">
            <a:avLst/>
          </a:prstGeom>
          <a:noFill/>
          <a:ln/>
        </p:spPr>
        <p:txBody>
          <a:bodyPr wrap="square" lIns="0" tIns="0" rIns="0" bIns="0" rtlCol="0" anchor="ctr"/>
          <a:lstStyle/>
          <a:p>
            <a:pPr marL="0" indent="0" algn="ctr">
              <a:buNone/>
            </a:pPr>
            <a:r>
              <a:rPr lang="en-US" sz="3800" b="1" dirty="0">
                <a:solidFill>
                  <a:srgbClr val="27277C"/>
                </a:solidFill>
                <a:latin typeface="Outfit" pitchFamily="34" charset="0"/>
                <a:ea typeface="Outfit" pitchFamily="34" charset="-122"/>
                <a:cs typeface="Outfit" pitchFamily="34" charset="-120"/>
              </a:rPr>
              <a:t>48%</a:t>
            </a:r>
            <a:endParaRPr lang="en-US" sz="3800" dirty="0"/>
          </a:p>
        </p:txBody>
      </p:sp>
      <p:sp>
        <p:nvSpPr>
          <p:cNvPr id="28" name="Text 25"/>
          <p:cNvSpPr txBox="1"/>
          <p:nvPr/>
        </p:nvSpPr>
        <p:spPr>
          <a:xfrm>
            <a:off x="4535424" y="4919472"/>
            <a:ext cx="3118104" cy="420624"/>
          </a:xfrm>
          <a:prstGeom prst="rect">
            <a:avLst/>
          </a:prstGeom>
          <a:noFill/>
          <a:ln/>
        </p:spPr>
        <p:txBody>
          <a:bodyPr wrap="square" lIns="0" tIns="0" rIns="0" bIns="0" rtlCol="0" anchor="t"/>
          <a:lstStyle/>
          <a:p>
            <a:pPr marL="0" indent="0" algn="ctr">
              <a:lnSpc>
                <a:spcPts val="1500"/>
              </a:lnSpc>
              <a:buNone/>
            </a:pPr>
            <a:r>
              <a:rPr lang="en-US" sz="1150" dirty="0">
                <a:solidFill>
                  <a:srgbClr val="27277C"/>
                </a:solidFill>
                <a:latin typeface="Outfit" pitchFamily="34" charset="0"/>
                <a:ea typeface="Outfit" pitchFamily="34" charset="-122"/>
                <a:cs typeface="Outfit" pitchFamily="34" charset="-120"/>
              </a:rPr>
              <a:t>know where to turn in the Jewish community if personally targeted</a:t>
            </a:r>
            <a:endParaRPr lang="en-US" sz="1150" dirty="0"/>
          </a:p>
        </p:txBody>
      </p:sp>
      <p:sp>
        <p:nvSpPr>
          <p:cNvPr id="29" name="Shape 26"/>
          <p:cNvSpPr/>
          <p:nvPr/>
        </p:nvSpPr>
        <p:spPr>
          <a:xfrm>
            <a:off x="8028432" y="4041648"/>
            <a:ext cx="3520440" cy="1463040"/>
          </a:xfrm>
          <a:prstGeom prst="roundRect">
            <a:avLst>
              <a:gd name="adj" fmla="val 5000"/>
            </a:avLst>
          </a:prstGeom>
          <a:solidFill>
            <a:srgbClr val="D2E9FF"/>
          </a:solidFill>
          <a:ln w="12700">
            <a:solidFill>
              <a:srgbClr val="D2E9FF"/>
            </a:solidFill>
            <a:prstDash val="solid"/>
          </a:ln>
        </p:spPr>
        <p:txBody>
          <a:bodyPr/>
          <a:lstStyle/>
          <a:p>
            <a:endParaRPr lang="en-US"/>
          </a:p>
        </p:txBody>
      </p:sp>
      <p:sp>
        <p:nvSpPr>
          <p:cNvPr id="30" name="Text 27"/>
          <p:cNvSpPr txBox="1"/>
          <p:nvPr/>
        </p:nvSpPr>
        <p:spPr>
          <a:xfrm>
            <a:off x="8229600" y="4187952"/>
            <a:ext cx="3118104" cy="713232"/>
          </a:xfrm>
          <a:prstGeom prst="rect">
            <a:avLst/>
          </a:prstGeom>
          <a:noFill/>
          <a:ln/>
        </p:spPr>
        <p:txBody>
          <a:bodyPr wrap="square" lIns="0" tIns="0" rIns="0" bIns="0" rtlCol="0" anchor="ctr"/>
          <a:lstStyle/>
          <a:p>
            <a:pPr marL="0" indent="0" algn="ctr">
              <a:buNone/>
            </a:pPr>
            <a:r>
              <a:rPr lang="en-US" sz="3800" b="1" dirty="0">
                <a:solidFill>
                  <a:srgbClr val="27277C"/>
                </a:solidFill>
                <a:latin typeface="Outfit" pitchFamily="34" charset="0"/>
                <a:ea typeface="Outfit" pitchFamily="34" charset="-122"/>
                <a:cs typeface="Outfit" pitchFamily="34" charset="-120"/>
              </a:rPr>
              <a:t>48%</a:t>
            </a:r>
            <a:endParaRPr lang="en-US" sz="3800" dirty="0"/>
          </a:p>
        </p:txBody>
      </p:sp>
      <p:sp>
        <p:nvSpPr>
          <p:cNvPr id="31" name="Text 28"/>
          <p:cNvSpPr txBox="1"/>
          <p:nvPr/>
        </p:nvSpPr>
        <p:spPr>
          <a:xfrm>
            <a:off x="8229600" y="4919472"/>
            <a:ext cx="3118104" cy="420624"/>
          </a:xfrm>
          <a:prstGeom prst="rect">
            <a:avLst/>
          </a:prstGeom>
          <a:noFill/>
          <a:ln/>
        </p:spPr>
        <p:txBody>
          <a:bodyPr wrap="square" lIns="0" tIns="0" rIns="0" bIns="0" rtlCol="0" anchor="t"/>
          <a:lstStyle/>
          <a:p>
            <a:pPr algn="ctr">
              <a:lnSpc>
                <a:spcPts val="1500"/>
              </a:lnSpc>
            </a:pPr>
            <a:r>
              <a:rPr lang="en-US" sz="1150" dirty="0">
                <a:solidFill>
                  <a:srgbClr val="27277C"/>
                </a:solidFill>
                <a:latin typeface="Outfit" pitchFamily="34" charset="0"/>
                <a:ea typeface="Outfit" pitchFamily="34" charset="-122"/>
                <a:cs typeface="Outfit" pitchFamily="34" charset="-120"/>
              </a:rPr>
              <a:t>are aware of community security programs and protocols</a:t>
            </a:r>
            <a:endParaRPr lang="en-US" sz="1150" dirty="0"/>
          </a:p>
        </p:txBody>
      </p:sp>
      <p:sp>
        <p:nvSpPr>
          <p:cNvPr id="32" name="Text 29"/>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2026. Q19A and Q19B. Reporting question asked of those targeted in person, or who experienced vandalism or antisemitic messaging. Bars scaled to 75%.</a:t>
            </a:r>
            <a:endParaRPr lang="en-US" sz="8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AGE DIFFERENCES</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Where the generations diverge</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25880"/>
            <a:ext cx="10881360" cy="45720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Differences by age are modest on most pillars and sharp on one. Young-adult figures rest on a smaller base and should be read directionally.</a:t>
            </a:r>
            <a:endParaRPr lang="en-US" sz="1300" dirty="0"/>
          </a:p>
        </p:txBody>
      </p:sp>
      <p:sp>
        <p:nvSpPr>
          <p:cNvPr id="7" name="Text 4"/>
          <p:cNvSpPr txBox="1"/>
          <p:nvPr/>
        </p:nvSpPr>
        <p:spPr>
          <a:xfrm>
            <a:off x="6675120" y="1874520"/>
            <a:ext cx="2103120" cy="256032"/>
          </a:xfrm>
          <a:prstGeom prst="rect">
            <a:avLst/>
          </a:prstGeom>
          <a:noFill/>
          <a:ln/>
        </p:spPr>
        <p:txBody>
          <a:bodyPr wrap="square" lIns="0" tIns="0" rIns="0" bIns="0" rtlCol="0" anchor="ctr"/>
          <a:lstStyle/>
          <a:p>
            <a:pPr marL="0" indent="0" algn="ctr">
              <a:buNone/>
            </a:pPr>
            <a:r>
              <a:rPr lang="en-US" sz="1000" b="1" kern="0" spc="120" dirty="0">
                <a:solidFill>
                  <a:srgbClr val="27277C"/>
                </a:solidFill>
                <a:latin typeface="Outfit" pitchFamily="34" charset="0"/>
                <a:ea typeface="Outfit" pitchFamily="34" charset="-122"/>
                <a:cs typeface="Outfit" pitchFamily="34" charset="-120"/>
              </a:rPr>
              <a:t>AGES 18 TO 44</a:t>
            </a:r>
            <a:endParaRPr lang="en-US" sz="1000" dirty="0"/>
          </a:p>
        </p:txBody>
      </p:sp>
      <p:sp>
        <p:nvSpPr>
          <p:cNvPr id="8" name="Text 5"/>
          <p:cNvSpPr txBox="1"/>
          <p:nvPr/>
        </p:nvSpPr>
        <p:spPr>
          <a:xfrm>
            <a:off x="8961120" y="1874520"/>
            <a:ext cx="2377440" cy="256032"/>
          </a:xfrm>
          <a:prstGeom prst="rect">
            <a:avLst/>
          </a:prstGeom>
          <a:noFill/>
          <a:ln/>
        </p:spPr>
        <p:txBody>
          <a:bodyPr wrap="square" lIns="0" tIns="0" rIns="0" bIns="0" rtlCol="0" anchor="ctr"/>
          <a:lstStyle/>
          <a:p>
            <a:pPr marL="0" indent="0" algn="ctr">
              <a:buNone/>
            </a:pPr>
            <a:r>
              <a:rPr lang="en-US" sz="1000" b="1" kern="0" spc="120" dirty="0">
                <a:solidFill>
                  <a:srgbClr val="1C88ED"/>
                </a:solidFill>
                <a:latin typeface="Outfit" pitchFamily="34" charset="0"/>
                <a:ea typeface="Outfit" pitchFamily="34" charset="-122"/>
                <a:cs typeface="Outfit" pitchFamily="34" charset="-120"/>
              </a:rPr>
              <a:t>AGES 65 AND OVER</a:t>
            </a:r>
            <a:endParaRPr lang="en-US" sz="1000" dirty="0"/>
          </a:p>
        </p:txBody>
      </p:sp>
      <p:sp>
        <p:nvSpPr>
          <p:cNvPr id="9" name="Shape 6"/>
          <p:cNvSpPr/>
          <p:nvPr/>
        </p:nvSpPr>
        <p:spPr>
          <a:xfrm>
            <a:off x="640080" y="2212848"/>
            <a:ext cx="10908792" cy="676656"/>
          </a:xfrm>
          <a:prstGeom prst="roundRect">
            <a:avLst>
              <a:gd name="adj" fmla="val 6757"/>
            </a:avLst>
          </a:prstGeom>
          <a:solidFill>
            <a:srgbClr val="EDF2F7"/>
          </a:solidFill>
          <a:ln w="12700">
            <a:solidFill>
              <a:srgbClr val="EDF2F7"/>
            </a:solidFill>
            <a:prstDash val="solid"/>
          </a:ln>
        </p:spPr>
        <p:txBody>
          <a:bodyPr/>
          <a:lstStyle/>
          <a:p>
            <a:endParaRPr lang="en-US"/>
          </a:p>
        </p:txBody>
      </p:sp>
      <p:sp>
        <p:nvSpPr>
          <p:cNvPr id="10" name="Text 7"/>
          <p:cNvSpPr txBox="1"/>
          <p:nvPr/>
        </p:nvSpPr>
        <p:spPr>
          <a:xfrm>
            <a:off x="868680" y="2249424"/>
            <a:ext cx="5577840" cy="329184"/>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Connection to Israel (pillar)</a:t>
            </a:r>
            <a:endParaRPr lang="en-US" sz="1250" dirty="0"/>
          </a:p>
        </p:txBody>
      </p:sp>
      <p:sp>
        <p:nvSpPr>
          <p:cNvPr id="11" name="Text 8"/>
          <p:cNvSpPr txBox="1"/>
          <p:nvPr/>
        </p:nvSpPr>
        <p:spPr>
          <a:xfrm>
            <a:off x="868680" y="2560320"/>
            <a:ext cx="5577840" cy="274320"/>
          </a:xfrm>
          <a:prstGeom prst="rect">
            <a:avLst/>
          </a:prstGeom>
          <a:noFill/>
          <a:ln/>
        </p:spPr>
        <p:txBody>
          <a:bodyPr wrap="square" lIns="0" tIns="0" rIns="0" bIns="0" rtlCol="0" anchor="ctr"/>
          <a:lstStyle/>
          <a:p>
            <a:pPr marL="0" indent="0">
              <a:buNone/>
            </a:pPr>
            <a:r>
              <a:rPr lang="en-US" sz="1000" dirty="0">
                <a:solidFill>
                  <a:srgbClr val="718096"/>
                </a:solidFill>
                <a:latin typeface="Outfit" pitchFamily="34" charset="0"/>
                <a:ea typeface="Outfit" pitchFamily="34" charset="-122"/>
                <a:cs typeface="Outfit" pitchFamily="34" charset="-120"/>
              </a:rPr>
              <a:t>The widest generational gap in the survey</a:t>
            </a:r>
            <a:endParaRPr lang="en-US" sz="1000" dirty="0"/>
          </a:p>
        </p:txBody>
      </p:sp>
      <p:sp>
        <p:nvSpPr>
          <p:cNvPr id="12" name="Text 9"/>
          <p:cNvSpPr txBox="1"/>
          <p:nvPr/>
        </p:nvSpPr>
        <p:spPr>
          <a:xfrm>
            <a:off x="6675120" y="2212848"/>
            <a:ext cx="2103120" cy="676656"/>
          </a:xfrm>
          <a:prstGeom prst="rect">
            <a:avLst/>
          </a:prstGeom>
          <a:noFill/>
          <a:ln/>
        </p:spPr>
        <p:txBody>
          <a:bodyPr wrap="square" lIns="0" tIns="0" rIns="0" bIns="0" rtlCol="0" anchor="ctr"/>
          <a:lstStyle/>
          <a:p>
            <a:pPr marL="0" indent="0" algn="ctr">
              <a:buNone/>
            </a:pPr>
            <a:r>
              <a:rPr lang="en-US" sz="2200" b="1" dirty="0">
                <a:solidFill>
                  <a:srgbClr val="27277C"/>
                </a:solidFill>
                <a:latin typeface="Outfit" pitchFamily="34" charset="0"/>
                <a:ea typeface="Outfit" pitchFamily="34" charset="-122"/>
                <a:cs typeface="Outfit" pitchFamily="34" charset="-120"/>
              </a:rPr>
              <a:t>62%</a:t>
            </a:r>
            <a:endParaRPr lang="en-US" sz="2200" dirty="0"/>
          </a:p>
        </p:txBody>
      </p:sp>
      <p:sp>
        <p:nvSpPr>
          <p:cNvPr id="13" name="Text 10"/>
          <p:cNvSpPr txBox="1"/>
          <p:nvPr/>
        </p:nvSpPr>
        <p:spPr>
          <a:xfrm>
            <a:off x="8961120" y="2212848"/>
            <a:ext cx="2377440" cy="676656"/>
          </a:xfrm>
          <a:prstGeom prst="rect">
            <a:avLst/>
          </a:prstGeom>
          <a:noFill/>
          <a:ln/>
        </p:spPr>
        <p:txBody>
          <a:bodyPr wrap="square" lIns="0" tIns="0" rIns="0" bIns="0" rtlCol="0" anchor="ctr"/>
          <a:lstStyle/>
          <a:p>
            <a:pPr marL="0" indent="0" algn="ctr">
              <a:buNone/>
            </a:pPr>
            <a:r>
              <a:rPr lang="en-US" sz="2200" b="1" dirty="0">
                <a:solidFill>
                  <a:srgbClr val="1C88ED"/>
                </a:solidFill>
                <a:latin typeface="Outfit" pitchFamily="34" charset="0"/>
                <a:ea typeface="Outfit" pitchFamily="34" charset="-122"/>
                <a:cs typeface="Outfit" pitchFamily="34" charset="-120"/>
              </a:rPr>
              <a:t>74%</a:t>
            </a:r>
            <a:endParaRPr lang="en-US" sz="2200" dirty="0"/>
          </a:p>
        </p:txBody>
      </p:sp>
      <p:sp>
        <p:nvSpPr>
          <p:cNvPr id="14" name="Shape 11"/>
          <p:cNvSpPr/>
          <p:nvPr/>
        </p:nvSpPr>
        <p:spPr>
          <a:xfrm>
            <a:off x="640080" y="2999232"/>
            <a:ext cx="10908792" cy="676656"/>
          </a:xfrm>
          <a:prstGeom prst="roundRect">
            <a:avLst>
              <a:gd name="adj" fmla="val 6757"/>
            </a:avLst>
          </a:prstGeom>
          <a:solidFill>
            <a:srgbClr val="EDF2F7"/>
          </a:solidFill>
          <a:ln w="12700">
            <a:solidFill>
              <a:srgbClr val="EDF2F7"/>
            </a:solidFill>
            <a:prstDash val="solid"/>
          </a:ln>
        </p:spPr>
        <p:txBody>
          <a:bodyPr/>
          <a:lstStyle/>
          <a:p>
            <a:endParaRPr lang="en-US"/>
          </a:p>
        </p:txBody>
      </p:sp>
      <p:sp>
        <p:nvSpPr>
          <p:cNvPr id="15" name="Text 12"/>
          <p:cNvSpPr txBox="1"/>
          <p:nvPr/>
        </p:nvSpPr>
        <p:spPr>
          <a:xfrm>
            <a:off x="868680" y="3035808"/>
            <a:ext cx="5577840" cy="329184"/>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Israel makes me proud to be Jewish</a:t>
            </a:r>
            <a:endParaRPr lang="en-US" sz="1250" dirty="0"/>
          </a:p>
        </p:txBody>
      </p:sp>
      <p:sp>
        <p:nvSpPr>
          <p:cNvPr id="16" name="Text 13"/>
          <p:cNvSpPr txBox="1"/>
          <p:nvPr/>
        </p:nvSpPr>
        <p:spPr>
          <a:xfrm>
            <a:off x="868680" y="3346704"/>
            <a:ext cx="5577840" cy="274320"/>
          </a:xfrm>
          <a:prstGeom prst="rect">
            <a:avLst/>
          </a:prstGeom>
          <a:noFill/>
          <a:ln/>
        </p:spPr>
        <p:txBody>
          <a:bodyPr wrap="square" lIns="0" tIns="0" rIns="0" bIns="0" rtlCol="0" anchor="ctr"/>
          <a:lstStyle/>
          <a:p>
            <a:pPr marL="0" indent="0">
              <a:buNone/>
            </a:pPr>
            <a:endParaRPr lang="en-US" sz="1000" dirty="0"/>
          </a:p>
        </p:txBody>
      </p:sp>
      <p:sp>
        <p:nvSpPr>
          <p:cNvPr id="17" name="Text 14"/>
          <p:cNvSpPr txBox="1"/>
          <p:nvPr/>
        </p:nvSpPr>
        <p:spPr>
          <a:xfrm>
            <a:off x="6675120" y="2999232"/>
            <a:ext cx="2103120" cy="676656"/>
          </a:xfrm>
          <a:prstGeom prst="rect">
            <a:avLst/>
          </a:prstGeom>
          <a:noFill/>
          <a:ln/>
        </p:spPr>
        <p:txBody>
          <a:bodyPr wrap="square" lIns="0" tIns="0" rIns="0" bIns="0" rtlCol="0" anchor="ctr"/>
          <a:lstStyle/>
          <a:p>
            <a:pPr marL="0" indent="0" algn="ctr">
              <a:buNone/>
            </a:pPr>
            <a:r>
              <a:rPr lang="en-US" sz="2200" b="1" dirty="0">
                <a:solidFill>
                  <a:srgbClr val="27277C"/>
                </a:solidFill>
                <a:latin typeface="Outfit" pitchFamily="34" charset="0"/>
                <a:ea typeface="Outfit" pitchFamily="34" charset="-122"/>
                <a:cs typeface="Outfit" pitchFamily="34" charset="-120"/>
              </a:rPr>
              <a:t>45%</a:t>
            </a:r>
            <a:endParaRPr lang="en-US" sz="2200" dirty="0"/>
          </a:p>
        </p:txBody>
      </p:sp>
      <p:sp>
        <p:nvSpPr>
          <p:cNvPr id="18" name="Text 15"/>
          <p:cNvSpPr txBox="1"/>
          <p:nvPr/>
        </p:nvSpPr>
        <p:spPr>
          <a:xfrm>
            <a:off x="8961120" y="2999232"/>
            <a:ext cx="2377440" cy="676656"/>
          </a:xfrm>
          <a:prstGeom prst="rect">
            <a:avLst/>
          </a:prstGeom>
          <a:noFill/>
          <a:ln/>
        </p:spPr>
        <p:txBody>
          <a:bodyPr wrap="square" lIns="0" tIns="0" rIns="0" bIns="0" rtlCol="0" anchor="ctr"/>
          <a:lstStyle/>
          <a:p>
            <a:pPr marL="0" indent="0" algn="ctr">
              <a:buNone/>
            </a:pPr>
            <a:r>
              <a:rPr lang="en-US" sz="2200" b="1" dirty="0">
                <a:solidFill>
                  <a:srgbClr val="1C88ED"/>
                </a:solidFill>
                <a:latin typeface="Outfit" pitchFamily="34" charset="0"/>
                <a:ea typeface="Outfit" pitchFamily="34" charset="-122"/>
                <a:cs typeface="Outfit" pitchFamily="34" charset="-120"/>
              </a:rPr>
              <a:t>63%</a:t>
            </a:r>
            <a:endParaRPr lang="en-US" sz="2200" dirty="0"/>
          </a:p>
        </p:txBody>
      </p:sp>
      <p:sp>
        <p:nvSpPr>
          <p:cNvPr id="19" name="Shape 16"/>
          <p:cNvSpPr/>
          <p:nvPr/>
        </p:nvSpPr>
        <p:spPr>
          <a:xfrm>
            <a:off x="640080" y="3785616"/>
            <a:ext cx="10908792" cy="676656"/>
          </a:xfrm>
          <a:prstGeom prst="roundRect">
            <a:avLst>
              <a:gd name="adj" fmla="val 6757"/>
            </a:avLst>
          </a:prstGeom>
          <a:solidFill>
            <a:srgbClr val="EDF2F7"/>
          </a:solidFill>
          <a:ln w="12700">
            <a:solidFill>
              <a:srgbClr val="EDF2F7"/>
            </a:solidFill>
            <a:prstDash val="solid"/>
          </a:ln>
        </p:spPr>
        <p:txBody>
          <a:bodyPr/>
          <a:lstStyle/>
          <a:p>
            <a:endParaRPr lang="en-US"/>
          </a:p>
        </p:txBody>
      </p:sp>
      <p:sp>
        <p:nvSpPr>
          <p:cNvPr id="20" name="Text 17"/>
          <p:cNvSpPr txBox="1"/>
          <p:nvPr/>
        </p:nvSpPr>
        <p:spPr>
          <a:xfrm>
            <a:off x="868680" y="3822192"/>
            <a:ext cx="5577840" cy="329184"/>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Belonging (pillar)</a:t>
            </a:r>
            <a:endParaRPr lang="en-US" sz="1250" dirty="0"/>
          </a:p>
        </p:txBody>
      </p:sp>
      <p:sp>
        <p:nvSpPr>
          <p:cNvPr id="21" name="Text 18"/>
          <p:cNvSpPr txBox="1"/>
          <p:nvPr/>
        </p:nvSpPr>
        <p:spPr>
          <a:xfrm>
            <a:off x="868680" y="4133088"/>
            <a:ext cx="5577840" cy="274320"/>
          </a:xfrm>
          <a:prstGeom prst="rect">
            <a:avLst/>
          </a:prstGeom>
          <a:noFill/>
          <a:ln/>
        </p:spPr>
        <p:txBody>
          <a:bodyPr wrap="square" lIns="0" tIns="0" rIns="0" bIns="0" rtlCol="0" anchor="ctr"/>
          <a:lstStyle/>
          <a:p>
            <a:pPr marL="0" indent="0">
              <a:buNone/>
            </a:pPr>
            <a:r>
              <a:rPr lang="en-US" sz="1000" dirty="0">
                <a:solidFill>
                  <a:srgbClr val="718096"/>
                </a:solidFill>
                <a:latin typeface="Outfit" pitchFamily="34" charset="0"/>
                <a:ea typeface="Outfit" pitchFamily="34" charset="-122"/>
                <a:cs typeface="Outfit" pitchFamily="34" charset="-120"/>
              </a:rPr>
              <a:t>A narrower gap than often assumed</a:t>
            </a:r>
            <a:endParaRPr lang="en-US" sz="1000" dirty="0"/>
          </a:p>
        </p:txBody>
      </p:sp>
      <p:sp>
        <p:nvSpPr>
          <p:cNvPr id="22" name="Text 19"/>
          <p:cNvSpPr txBox="1"/>
          <p:nvPr/>
        </p:nvSpPr>
        <p:spPr>
          <a:xfrm>
            <a:off x="6675120" y="3785616"/>
            <a:ext cx="2103120" cy="676656"/>
          </a:xfrm>
          <a:prstGeom prst="rect">
            <a:avLst/>
          </a:prstGeom>
          <a:noFill/>
          <a:ln/>
        </p:spPr>
        <p:txBody>
          <a:bodyPr wrap="square" lIns="0" tIns="0" rIns="0" bIns="0" rtlCol="0" anchor="ctr"/>
          <a:lstStyle/>
          <a:p>
            <a:pPr marL="0" indent="0" algn="ctr">
              <a:buNone/>
            </a:pPr>
            <a:r>
              <a:rPr lang="en-US" sz="2200" b="1" dirty="0">
                <a:solidFill>
                  <a:srgbClr val="27277C"/>
                </a:solidFill>
                <a:latin typeface="Outfit" pitchFamily="34" charset="0"/>
                <a:ea typeface="Outfit" pitchFamily="34" charset="-122"/>
                <a:cs typeface="Outfit" pitchFamily="34" charset="-120"/>
              </a:rPr>
              <a:t>48%</a:t>
            </a:r>
            <a:endParaRPr lang="en-US" sz="2200" dirty="0"/>
          </a:p>
        </p:txBody>
      </p:sp>
      <p:sp>
        <p:nvSpPr>
          <p:cNvPr id="23" name="Text 20"/>
          <p:cNvSpPr txBox="1"/>
          <p:nvPr/>
        </p:nvSpPr>
        <p:spPr>
          <a:xfrm>
            <a:off x="8961120" y="3785616"/>
            <a:ext cx="2377440" cy="676656"/>
          </a:xfrm>
          <a:prstGeom prst="rect">
            <a:avLst/>
          </a:prstGeom>
          <a:noFill/>
          <a:ln/>
        </p:spPr>
        <p:txBody>
          <a:bodyPr wrap="square" lIns="0" tIns="0" rIns="0" bIns="0" rtlCol="0" anchor="ctr"/>
          <a:lstStyle/>
          <a:p>
            <a:pPr marL="0" indent="0" algn="ctr">
              <a:buNone/>
            </a:pPr>
            <a:r>
              <a:rPr lang="en-US" sz="2200" b="1" dirty="0">
                <a:solidFill>
                  <a:srgbClr val="1C88ED"/>
                </a:solidFill>
                <a:latin typeface="Outfit" pitchFamily="34" charset="0"/>
                <a:ea typeface="Outfit" pitchFamily="34" charset="-122"/>
                <a:cs typeface="Outfit" pitchFamily="34" charset="-120"/>
              </a:rPr>
              <a:t>53%</a:t>
            </a:r>
            <a:endParaRPr lang="en-US" sz="2200" dirty="0"/>
          </a:p>
        </p:txBody>
      </p:sp>
      <p:sp>
        <p:nvSpPr>
          <p:cNvPr id="24" name="Shape 21"/>
          <p:cNvSpPr/>
          <p:nvPr/>
        </p:nvSpPr>
        <p:spPr>
          <a:xfrm>
            <a:off x="640080" y="4681728"/>
            <a:ext cx="5394960" cy="1207008"/>
          </a:xfrm>
          <a:prstGeom prst="roundRect">
            <a:avLst>
              <a:gd name="adj" fmla="val 5455"/>
            </a:avLst>
          </a:prstGeom>
          <a:solidFill>
            <a:srgbClr val="EDF2F7"/>
          </a:solidFill>
          <a:ln w="12700">
            <a:solidFill>
              <a:srgbClr val="EDF2F7"/>
            </a:solidFill>
            <a:prstDash val="solid"/>
          </a:ln>
        </p:spPr>
        <p:txBody>
          <a:bodyPr/>
          <a:lstStyle/>
          <a:p>
            <a:endParaRPr lang="en-US"/>
          </a:p>
        </p:txBody>
      </p:sp>
      <p:sp>
        <p:nvSpPr>
          <p:cNvPr id="25" name="Text 22"/>
          <p:cNvSpPr txBox="1"/>
          <p:nvPr/>
        </p:nvSpPr>
        <p:spPr>
          <a:xfrm>
            <a:off x="859536" y="4809744"/>
            <a:ext cx="495604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The one to watch</a:t>
            </a:r>
            <a:endParaRPr lang="en-US" sz="1400" dirty="0"/>
          </a:p>
        </p:txBody>
      </p:sp>
      <p:sp>
        <p:nvSpPr>
          <p:cNvPr id="26" name="Text 23"/>
          <p:cNvSpPr txBox="1"/>
          <p:nvPr/>
        </p:nvSpPr>
        <p:spPr>
          <a:xfrm>
            <a:off x="859536" y="5193792"/>
            <a:ext cx="4956048" cy="347472"/>
          </a:xfrm>
          <a:prstGeom prst="rect">
            <a:avLst/>
          </a:prstGeom>
          <a:noFill/>
          <a:ln/>
        </p:spPr>
        <p:txBody>
          <a:bodyPr wrap="square" lIns="0" tIns="0" rIns="0" bIns="0" rtlCol="0" anchor="t"/>
          <a:lstStyle/>
          <a:p>
            <a:pPr marL="0" indent="0">
              <a:lnSpc>
                <a:spcPts val="1600"/>
              </a:lnSpc>
              <a:buNone/>
            </a:pPr>
            <a:r>
              <a:rPr lang="en-US" sz="1100" dirty="0">
                <a:solidFill>
                  <a:srgbClr val="2D3748"/>
                </a:solidFill>
                <a:latin typeface="Outfit" pitchFamily="34" charset="0"/>
                <a:ea typeface="Outfit" pitchFamily="34" charset="-122"/>
                <a:cs typeface="Outfit" pitchFamily="34" charset="-120"/>
              </a:rPr>
              <a:t>Israel is where the generational divergence is real and consistent. Younger adults are also more likely to say they find it hard to support actions taken by Israel or its government.</a:t>
            </a:r>
            <a:endParaRPr lang="en-US" sz="1100" dirty="0"/>
          </a:p>
        </p:txBody>
      </p:sp>
      <p:sp>
        <p:nvSpPr>
          <p:cNvPr id="27" name="Shape 24"/>
          <p:cNvSpPr/>
          <p:nvPr/>
        </p:nvSpPr>
        <p:spPr>
          <a:xfrm>
            <a:off x="6199632" y="4681728"/>
            <a:ext cx="5349240" cy="1225296"/>
          </a:xfrm>
          <a:prstGeom prst="roundRect">
            <a:avLst>
              <a:gd name="adj" fmla="val 5455"/>
            </a:avLst>
          </a:prstGeom>
          <a:solidFill>
            <a:srgbClr val="D2E9FF"/>
          </a:solidFill>
          <a:ln w="12700">
            <a:solidFill>
              <a:srgbClr val="D2E9FF"/>
            </a:solidFill>
            <a:prstDash val="solid"/>
          </a:ln>
        </p:spPr>
        <p:txBody>
          <a:bodyPr/>
          <a:lstStyle/>
          <a:p>
            <a:endParaRPr lang="en-US"/>
          </a:p>
        </p:txBody>
      </p:sp>
      <p:sp>
        <p:nvSpPr>
          <p:cNvPr id="28" name="Text 25"/>
          <p:cNvSpPr txBox="1"/>
          <p:nvPr/>
        </p:nvSpPr>
        <p:spPr>
          <a:xfrm>
            <a:off x="6419088" y="4809744"/>
            <a:ext cx="49103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The one to stop assuming</a:t>
            </a:r>
            <a:endParaRPr lang="en-US" sz="1400" dirty="0"/>
          </a:p>
        </p:txBody>
      </p:sp>
      <p:sp>
        <p:nvSpPr>
          <p:cNvPr id="29" name="Text 26"/>
          <p:cNvSpPr txBox="1"/>
          <p:nvPr/>
        </p:nvSpPr>
        <p:spPr>
          <a:xfrm>
            <a:off x="6419088" y="5193792"/>
            <a:ext cx="4910328" cy="347472"/>
          </a:xfrm>
          <a:prstGeom prst="rect">
            <a:avLst/>
          </a:prstGeom>
          <a:noFill/>
          <a:ln/>
        </p:spPr>
        <p:txBody>
          <a:bodyPr wrap="square" lIns="0" tIns="0" rIns="0" bIns="0" rtlCol="0" anchor="t"/>
          <a:lstStyle/>
          <a:p>
            <a:pPr marL="0" indent="0">
              <a:lnSpc>
                <a:spcPts val="1600"/>
              </a:lnSpc>
              <a:buNone/>
            </a:pPr>
            <a:r>
              <a:rPr lang="en-US" sz="1100" dirty="0">
                <a:solidFill>
                  <a:srgbClr val="27277C"/>
                </a:solidFill>
                <a:latin typeface="Outfit" pitchFamily="34" charset="0"/>
                <a:ea typeface="Outfit" pitchFamily="34" charset="-122"/>
                <a:cs typeface="Outfit" pitchFamily="34" charset="-120"/>
              </a:rPr>
              <a:t>On belonging, younger and older adults are closer than the conventional story suggests. Length of residence separates people more sharply than age does.</a:t>
            </a:r>
            <a:endParaRPr lang="en-US" sz="1100" dirty="0"/>
          </a:p>
        </p:txBody>
      </p:sp>
      <p:sp>
        <p:nvSpPr>
          <p:cNvPr id="30" name="Text 27"/>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2026. Pillar rows are the average share agreeing across that pillar’s statements, recalculated from the San Diego responses. Unweighted bases: 168 for ages 18 to 44, 609 for 65 and older. Young-adult figures should be read directionally.</a:t>
            </a:r>
            <a:endParaRPr lang="en-US" sz="8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MONEY AND ACCESS</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Cost is a real barrier, but not the first one</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71600"/>
            <a:ext cx="2606040" cy="1517904"/>
          </a:xfrm>
          <a:prstGeom prst="roundRect">
            <a:avLst>
              <a:gd name="adj" fmla="val 4819"/>
            </a:avLst>
          </a:prstGeom>
          <a:solidFill>
            <a:srgbClr val="EDF2F7"/>
          </a:solidFill>
          <a:ln w="12700">
            <a:solidFill>
              <a:srgbClr val="EDF2F7"/>
            </a:solidFill>
            <a:prstDash val="solid"/>
          </a:ln>
        </p:spPr>
        <p:txBody>
          <a:bodyPr/>
          <a:lstStyle/>
          <a:p>
            <a:endParaRPr lang="en-US"/>
          </a:p>
        </p:txBody>
      </p:sp>
      <p:sp>
        <p:nvSpPr>
          <p:cNvPr id="7" name="Text 4"/>
          <p:cNvSpPr txBox="1"/>
          <p:nvPr/>
        </p:nvSpPr>
        <p:spPr>
          <a:xfrm>
            <a:off x="841248" y="1517904"/>
            <a:ext cx="2203704" cy="713232"/>
          </a:xfrm>
          <a:prstGeom prst="rect">
            <a:avLst/>
          </a:prstGeom>
          <a:noFill/>
          <a:ln/>
        </p:spPr>
        <p:txBody>
          <a:bodyPr wrap="square" lIns="0" tIns="0" rIns="0" bIns="0" rtlCol="0" anchor="ctr"/>
          <a:lstStyle/>
          <a:p>
            <a:pPr marL="0" indent="0" algn="ctr">
              <a:buNone/>
            </a:pPr>
            <a:r>
              <a:rPr lang="en-US" sz="3600" b="1" dirty="0">
                <a:solidFill>
                  <a:srgbClr val="1E3EAF"/>
                </a:solidFill>
                <a:latin typeface="Outfit" pitchFamily="34" charset="0"/>
                <a:ea typeface="Outfit" pitchFamily="34" charset="-122"/>
                <a:cs typeface="Outfit" pitchFamily="34" charset="-120"/>
              </a:rPr>
              <a:t>37%</a:t>
            </a:r>
            <a:endParaRPr lang="en-US" sz="3600" dirty="0"/>
          </a:p>
        </p:txBody>
      </p:sp>
      <p:sp>
        <p:nvSpPr>
          <p:cNvPr id="8" name="Text 5"/>
          <p:cNvSpPr txBox="1"/>
          <p:nvPr/>
        </p:nvSpPr>
        <p:spPr>
          <a:xfrm>
            <a:off x="841248" y="2249424"/>
            <a:ext cx="2203704" cy="475488"/>
          </a:xfrm>
          <a:prstGeom prst="rect">
            <a:avLst/>
          </a:prstGeom>
          <a:noFill/>
          <a:ln/>
        </p:spPr>
        <p:txBody>
          <a:bodyPr wrap="square" lIns="0" tIns="0" rIns="0" bIns="0" rtlCol="0" anchor="t"/>
          <a:lstStyle/>
          <a:p>
            <a:pPr marL="0" indent="0" algn="ctr">
              <a:lnSpc>
                <a:spcPts val="1500"/>
              </a:lnSpc>
              <a:buNone/>
            </a:pPr>
            <a:r>
              <a:rPr lang="en-US" sz="1150" dirty="0">
                <a:solidFill>
                  <a:srgbClr val="2D3748"/>
                </a:solidFill>
                <a:latin typeface="Outfit" pitchFamily="34" charset="0"/>
                <a:ea typeface="Outfit" pitchFamily="34" charset="-122"/>
                <a:cs typeface="Outfit" pitchFamily="34" charset="-120"/>
              </a:rPr>
              <a:t>of households pay dues to a congregation or Jewish organization</a:t>
            </a:r>
            <a:endParaRPr lang="en-US" sz="1150" dirty="0"/>
          </a:p>
        </p:txBody>
      </p:sp>
      <p:sp>
        <p:nvSpPr>
          <p:cNvPr id="9" name="Shape 6"/>
          <p:cNvSpPr/>
          <p:nvPr/>
        </p:nvSpPr>
        <p:spPr>
          <a:xfrm>
            <a:off x="3419856" y="1371600"/>
            <a:ext cx="2606040" cy="1517904"/>
          </a:xfrm>
          <a:prstGeom prst="roundRect">
            <a:avLst>
              <a:gd name="adj" fmla="val 4819"/>
            </a:avLst>
          </a:prstGeom>
          <a:solidFill>
            <a:srgbClr val="D2E9FF"/>
          </a:solidFill>
          <a:ln w="12700">
            <a:solidFill>
              <a:srgbClr val="D2E9FF"/>
            </a:solidFill>
            <a:prstDash val="solid"/>
          </a:ln>
        </p:spPr>
        <p:txBody>
          <a:bodyPr/>
          <a:lstStyle/>
          <a:p>
            <a:endParaRPr lang="en-US"/>
          </a:p>
        </p:txBody>
      </p:sp>
      <p:sp>
        <p:nvSpPr>
          <p:cNvPr id="10" name="Text 7"/>
          <p:cNvSpPr txBox="1"/>
          <p:nvPr/>
        </p:nvSpPr>
        <p:spPr>
          <a:xfrm>
            <a:off x="3621024" y="1517904"/>
            <a:ext cx="2203704" cy="713232"/>
          </a:xfrm>
          <a:prstGeom prst="rect">
            <a:avLst/>
          </a:prstGeom>
          <a:noFill/>
          <a:ln/>
        </p:spPr>
        <p:txBody>
          <a:bodyPr wrap="square" lIns="0" tIns="0" rIns="0" bIns="0" rtlCol="0" anchor="ctr"/>
          <a:lstStyle/>
          <a:p>
            <a:pPr marL="0" indent="0" algn="ctr">
              <a:buNone/>
            </a:pPr>
            <a:r>
              <a:rPr lang="en-US" sz="3600" b="1" dirty="0">
                <a:solidFill>
                  <a:srgbClr val="27277C"/>
                </a:solidFill>
                <a:latin typeface="Outfit" pitchFamily="34" charset="0"/>
                <a:ea typeface="Outfit" pitchFamily="34" charset="-122"/>
                <a:cs typeface="Outfit" pitchFamily="34" charset="-120"/>
              </a:rPr>
              <a:t>83%</a:t>
            </a:r>
            <a:endParaRPr lang="en-US" sz="3600" dirty="0"/>
          </a:p>
        </p:txBody>
      </p:sp>
      <p:sp>
        <p:nvSpPr>
          <p:cNvPr id="11" name="Text 8"/>
          <p:cNvSpPr txBox="1"/>
          <p:nvPr/>
        </p:nvSpPr>
        <p:spPr>
          <a:xfrm>
            <a:off x="3621024" y="2249424"/>
            <a:ext cx="2203704" cy="475488"/>
          </a:xfrm>
          <a:prstGeom prst="rect">
            <a:avLst/>
          </a:prstGeom>
          <a:noFill/>
          <a:ln/>
        </p:spPr>
        <p:txBody>
          <a:bodyPr wrap="square" lIns="0" tIns="0" rIns="0" bIns="0" rtlCol="0" anchor="t"/>
          <a:lstStyle/>
          <a:p>
            <a:pPr marL="0" indent="0" algn="ctr">
              <a:lnSpc>
                <a:spcPts val="1500"/>
              </a:lnSpc>
              <a:buNone/>
            </a:pPr>
            <a:r>
              <a:rPr lang="en-US" sz="1150" dirty="0">
                <a:solidFill>
                  <a:srgbClr val="27277C"/>
                </a:solidFill>
                <a:latin typeface="Outfit" pitchFamily="34" charset="0"/>
                <a:ea typeface="Outfit" pitchFamily="34" charset="-122"/>
                <a:cs typeface="Outfit" pitchFamily="34" charset="-120"/>
              </a:rPr>
              <a:t>of the rest have not paid dues anywhere in the past three years</a:t>
            </a:r>
            <a:endParaRPr lang="en-US" sz="1150" dirty="0"/>
          </a:p>
        </p:txBody>
      </p:sp>
      <p:sp>
        <p:nvSpPr>
          <p:cNvPr id="12" name="Shape 9"/>
          <p:cNvSpPr/>
          <p:nvPr/>
        </p:nvSpPr>
        <p:spPr>
          <a:xfrm>
            <a:off x="6199632" y="1371600"/>
            <a:ext cx="2606040" cy="1517904"/>
          </a:xfrm>
          <a:prstGeom prst="roundRect">
            <a:avLst>
              <a:gd name="adj" fmla="val 4819"/>
            </a:avLst>
          </a:prstGeom>
          <a:solidFill>
            <a:srgbClr val="EDF2F7"/>
          </a:solidFill>
          <a:ln w="12700">
            <a:solidFill>
              <a:srgbClr val="EDF2F7"/>
            </a:solidFill>
            <a:prstDash val="solid"/>
          </a:ln>
        </p:spPr>
        <p:txBody>
          <a:bodyPr/>
          <a:lstStyle/>
          <a:p>
            <a:endParaRPr lang="en-US"/>
          </a:p>
        </p:txBody>
      </p:sp>
      <p:sp>
        <p:nvSpPr>
          <p:cNvPr id="13" name="Text 10"/>
          <p:cNvSpPr txBox="1"/>
          <p:nvPr/>
        </p:nvSpPr>
        <p:spPr>
          <a:xfrm>
            <a:off x="6400800" y="1517904"/>
            <a:ext cx="2203704" cy="713232"/>
          </a:xfrm>
          <a:prstGeom prst="rect">
            <a:avLst/>
          </a:prstGeom>
          <a:noFill/>
          <a:ln/>
        </p:spPr>
        <p:txBody>
          <a:bodyPr wrap="square" lIns="0" tIns="0" rIns="0" bIns="0" rtlCol="0" anchor="ctr"/>
          <a:lstStyle/>
          <a:p>
            <a:pPr marL="0" indent="0" algn="ctr">
              <a:buNone/>
            </a:pPr>
            <a:r>
              <a:rPr lang="en-US" sz="3600" b="1" dirty="0">
                <a:solidFill>
                  <a:srgbClr val="1E3EAF"/>
                </a:solidFill>
                <a:latin typeface="Outfit" pitchFamily="34" charset="0"/>
                <a:ea typeface="Outfit" pitchFamily="34" charset="-122"/>
                <a:cs typeface="Outfit" pitchFamily="34" charset="-120"/>
              </a:rPr>
              <a:t>22%</a:t>
            </a:r>
            <a:endParaRPr lang="en-US" sz="3600" dirty="0"/>
          </a:p>
        </p:txBody>
      </p:sp>
      <p:sp>
        <p:nvSpPr>
          <p:cNvPr id="14" name="Text 11"/>
          <p:cNvSpPr txBox="1"/>
          <p:nvPr/>
        </p:nvSpPr>
        <p:spPr>
          <a:xfrm>
            <a:off x="6400800" y="2249424"/>
            <a:ext cx="2203704" cy="475488"/>
          </a:xfrm>
          <a:prstGeom prst="rect">
            <a:avLst/>
          </a:prstGeom>
          <a:noFill/>
          <a:ln/>
        </p:spPr>
        <p:txBody>
          <a:bodyPr wrap="square" lIns="0" tIns="0" rIns="0" bIns="0" rtlCol="0" anchor="t"/>
          <a:lstStyle/>
          <a:p>
            <a:pPr marL="0" indent="0" algn="ctr">
              <a:lnSpc>
                <a:spcPts val="1500"/>
              </a:lnSpc>
              <a:buNone/>
            </a:pPr>
            <a:r>
              <a:rPr lang="en-US" sz="1150" dirty="0">
                <a:solidFill>
                  <a:srgbClr val="2D3748"/>
                </a:solidFill>
                <a:latin typeface="Outfit" pitchFamily="34" charset="0"/>
                <a:ea typeface="Outfit" pitchFamily="34" charset="-122"/>
                <a:cs typeface="Outfit" pitchFamily="34" charset="-120"/>
              </a:rPr>
              <a:t>describe their household as financially vulnerable</a:t>
            </a:r>
            <a:endParaRPr lang="en-US" sz="1150" dirty="0"/>
          </a:p>
        </p:txBody>
      </p:sp>
      <p:sp>
        <p:nvSpPr>
          <p:cNvPr id="15" name="Shape 12"/>
          <p:cNvSpPr/>
          <p:nvPr/>
        </p:nvSpPr>
        <p:spPr>
          <a:xfrm>
            <a:off x="8979408" y="1371600"/>
            <a:ext cx="2569464" cy="1517904"/>
          </a:xfrm>
          <a:prstGeom prst="roundRect">
            <a:avLst>
              <a:gd name="adj" fmla="val 4819"/>
            </a:avLst>
          </a:prstGeom>
          <a:solidFill>
            <a:srgbClr val="EDF2F7"/>
          </a:solidFill>
          <a:ln w="12700">
            <a:solidFill>
              <a:srgbClr val="EDF2F7"/>
            </a:solidFill>
            <a:prstDash val="solid"/>
          </a:ln>
        </p:spPr>
        <p:txBody>
          <a:bodyPr/>
          <a:lstStyle/>
          <a:p>
            <a:endParaRPr lang="en-US"/>
          </a:p>
        </p:txBody>
      </p:sp>
      <p:sp>
        <p:nvSpPr>
          <p:cNvPr id="16" name="Text 13"/>
          <p:cNvSpPr txBox="1"/>
          <p:nvPr/>
        </p:nvSpPr>
        <p:spPr>
          <a:xfrm>
            <a:off x="9180576" y="1517904"/>
            <a:ext cx="2167128" cy="713232"/>
          </a:xfrm>
          <a:prstGeom prst="rect">
            <a:avLst/>
          </a:prstGeom>
          <a:noFill/>
          <a:ln/>
        </p:spPr>
        <p:txBody>
          <a:bodyPr wrap="square" lIns="0" tIns="0" rIns="0" bIns="0" rtlCol="0" anchor="ctr"/>
          <a:lstStyle/>
          <a:p>
            <a:pPr marL="0" indent="0" algn="ctr">
              <a:buNone/>
            </a:pPr>
            <a:r>
              <a:rPr lang="en-US" sz="3600" b="1" dirty="0">
                <a:solidFill>
                  <a:srgbClr val="1E3EAF"/>
                </a:solidFill>
                <a:latin typeface="Outfit" pitchFamily="34" charset="0"/>
                <a:ea typeface="Outfit" pitchFamily="34" charset="-122"/>
                <a:cs typeface="Outfit" pitchFamily="34" charset="-120"/>
              </a:rPr>
              <a:t>91%</a:t>
            </a:r>
            <a:endParaRPr lang="en-US" sz="3600" dirty="0"/>
          </a:p>
        </p:txBody>
      </p:sp>
      <p:sp>
        <p:nvSpPr>
          <p:cNvPr id="17" name="Text 14"/>
          <p:cNvSpPr txBox="1"/>
          <p:nvPr/>
        </p:nvSpPr>
        <p:spPr>
          <a:xfrm>
            <a:off x="9180576" y="2249424"/>
            <a:ext cx="2167128" cy="475488"/>
          </a:xfrm>
          <a:prstGeom prst="rect">
            <a:avLst/>
          </a:prstGeom>
          <a:noFill/>
          <a:ln/>
        </p:spPr>
        <p:txBody>
          <a:bodyPr wrap="square" lIns="0" tIns="0" rIns="0" bIns="0" rtlCol="0" anchor="t"/>
          <a:lstStyle/>
          <a:p>
            <a:pPr marL="0" indent="0" algn="ctr">
              <a:lnSpc>
                <a:spcPts val="1500"/>
              </a:lnSpc>
              <a:buNone/>
            </a:pPr>
            <a:r>
              <a:rPr lang="en-US" sz="1150" dirty="0">
                <a:solidFill>
                  <a:srgbClr val="2D3748"/>
                </a:solidFill>
                <a:latin typeface="Outfit" pitchFamily="34" charset="0"/>
                <a:ea typeface="Outfit" pitchFamily="34" charset="-122"/>
                <a:cs typeface="Outfit" pitchFamily="34" charset="-120"/>
              </a:rPr>
              <a:t>could cover an unexpected $1,000 expense</a:t>
            </a:r>
            <a:endParaRPr lang="en-US" sz="1150" dirty="0"/>
          </a:p>
        </p:txBody>
      </p:sp>
      <p:sp>
        <p:nvSpPr>
          <p:cNvPr id="18" name="Text 15"/>
          <p:cNvSpPr txBox="1"/>
          <p:nvPr/>
        </p:nvSpPr>
        <p:spPr>
          <a:xfrm>
            <a:off x="640080" y="3054096"/>
            <a:ext cx="10881360" cy="365760"/>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How barriers to engagement actually rank</a:t>
            </a:r>
            <a:endParaRPr lang="en-US" sz="1500" dirty="0"/>
          </a:p>
        </p:txBody>
      </p:sp>
      <p:sp>
        <p:nvSpPr>
          <p:cNvPr id="19" name="Text 16"/>
          <p:cNvSpPr txBox="1"/>
          <p:nvPr/>
        </p:nvSpPr>
        <p:spPr>
          <a:xfrm>
            <a:off x="640080" y="3474720"/>
            <a:ext cx="4937760" cy="310896"/>
          </a:xfrm>
          <a:prstGeom prst="rect">
            <a:avLst/>
          </a:prstGeom>
          <a:noFill/>
          <a:ln/>
        </p:spPr>
        <p:txBody>
          <a:bodyPr wrap="square" lIns="0" tIns="0" rIns="0" bIns="0" rtlCol="0" anchor="ctr"/>
          <a:lstStyle/>
          <a:p>
            <a:pPr marL="0" indent="0">
              <a:buNone/>
            </a:pPr>
            <a:r>
              <a:rPr lang="en-US" sz="1100" b="1" dirty="0">
                <a:solidFill>
                  <a:srgbClr val="1E3EAF"/>
                </a:solidFill>
                <a:latin typeface="Outfit" pitchFamily="34" charset="0"/>
                <a:ea typeface="Outfit" pitchFamily="34" charset="-122"/>
                <a:cs typeface="Outfit" pitchFamily="34" charset="-120"/>
              </a:rPr>
              <a:t>Not knowing many Jewish people</a:t>
            </a:r>
            <a:endParaRPr lang="en-US" sz="1100" dirty="0"/>
          </a:p>
        </p:txBody>
      </p:sp>
      <p:sp>
        <p:nvSpPr>
          <p:cNvPr id="20" name="Shape 17"/>
          <p:cNvSpPr/>
          <p:nvPr/>
        </p:nvSpPr>
        <p:spPr>
          <a:xfrm>
            <a:off x="5760720" y="3547872"/>
            <a:ext cx="4846320" cy="164592"/>
          </a:xfrm>
          <a:prstGeom prst="roundRect">
            <a:avLst>
              <a:gd name="adj" fmla="val 16667"/>
            </a:avLst>
          </a:prstGeom>
          <a:solidFill>
            <a:srgbClr val="EDF2F7"/>
          </a:solidFill>
          <a:ln w="12700">
            <a:solidFill>
              <a:srgbClr val="EDF2F7"/>
            </a:solidFill>
            <a:prstDash val="solid"/>
          </a:ln>
        </p:spPr>
        <p:txBody>
          <a:bodyPr/>
          <a:lstStyle/>
          <a:p>
            <a:endParaRPr lang="en-US"/>
          </a:p>
        </p:txBody>
      </p:sp>
      <p:sp>
        <p:nvSpPr>
          <p:cNvPr id="21" name="Shape 18"/>
          <p:cNvSpPr/>
          <p:nvPr/>
        </p:nvSpPr>
        <p:spPr>
          <a:xfrm>
            <a:off x="5760720" y="3547872"/>
            <a:ext cx="4523232" cy="164592"/>
          </a:xfrm>
          <a:prstGeom prst="roundRect">
            <a:avLst>
              <a:gd name="adj" fmla="val 16667"/>
            </a:avLst>
          </a:prstGeom>
          <a:solidFill>
            <a:srgbClr val="1C88ED"/>
          </a:solidFill>
          <a:ln w="12700">
            <a:solidFill>
              <a:srgbClr val="1C88ED"/>
            </a:solidFill>
            <a:prstDash val="solid"/>
          </a:ln>
        </p:spPr>
        <p:txBody>
          <a:bodyPr/>
          <a:lstStyle/>
          <a:p>
            <a:endParaRPr lang="en-US"/>
          </a:p>
        </p:txBody>
      </p:sp>
      <p:sp>
        <p:nvSpPr>
          <p:cNvPr id="22" name="Text 19"/>
          <p:cNvSpPr txBox="1"/>
          <p:nvPr/>
        </p:nvSpPr>
        <p:spPr>
          <a:xfrm>
            <a:off x="10744200" y="3456432"/>
            <a:ext cx="804672" cy="347472"/>
          </a:xfrm>
          <a:prstGeom prst="rect">
            <a:avLst/>
          </a:prstGeom>
          <a:noFill/>
          <a:ln/>
        </p:spPr>
        <p:txBody>
          <a:bodyPr wrap="square" lIns="0" tIns="0" rIns="0" bIns="0" rtlCol="0" anchor="ctr"/>
          <a:lstStyle/>
          <a:p>
            <a:pPr marL="0" indent="0">
              <a:buNone/>
            </a:pPr>
            <a:r>
              <a:rPr lang="en-US" sz="1150" b="1" dirty="0">
                <a:solidFill>
                  <a:srgbClr val="1E3EAF"/>
                </a:solidFill>
                <a:latin typeface="Outfit" pitchFamily="34" charset="0"/>
                <a:ea typeface="Outfit" pitchFamily="34" charset="-122"/>
                <a:cs typeface="Outfit" pitchFamily="34" charset="-120"/>
              </a:rPr>
              <a:t>28%</a:t>
            </a:r>
            <a:endParaRPr lang="en-US" sz="1150" dirty="0"/>
          </a:p>
        </p:txBody>
      </p:sp>
      <p:sp>
        <p:nvSpPr>
          <p:cNvPr id="23" name="Text 20"/>
          <p:cNvSpPr txBox="1"/>
          <p:nvPr/>
        </p:nvSpPr>
        <p:spPr>
          <a:xfrm>
            <a:off x="640080" y="3840480"/>
            <a:ext cx="4937760" cy="310896"/>
          </a:xfrm>
          <a:prstGeom prst="rect">
            <a:avLst/>
          </a:prstGeom>
          <a:noFill/>
          <a:ln/>
        </p:spPr>
        <p:txBody>
          <a:bodyPr wrap="square" lIns="0" tIns="0" rIns="0" bIns="0" rtlCol="0" anchor="ctr"/>
          <a:lstStyle/>
          <a:p>
            <a:pPr marL="0" indent="0">
              <a:buNone/>
            </a:pPr>
            <a:r>
              <a:rPr lang="en-US" sz="1100" b="1" dirty="0">
                <a:solidFill>
                  <a:srgbClr val="1E3EAF"/>
                </a:solidFill>
                <a:latin typeface="Outfit" pitchFamily="34" charset="0"/>
                <a:ea typeface="Outfit" pitchFamily="34" charset="-122"/>
                <a:cs typeface="Outfit" pitchFamily="34" charset="-120"/>
              </a:rPr>
              <a:t>Not finding activities of interest</a:t>
            </a:r>
            <a:endParaRPr lang="en-US" sz="1100" dirty="0"/>
          </a:p>
        </p:txBody>
      </p:sp>
      <p:sp>
        <p:nvSpPr>
          <p:cNvPr id="24" name="Shape 21"/>
          <p:cNvSpPr/>
          <p:nvPr/>
        </p:nvSpPr>
        <p:spPr>
          <a:xfrm>
            <a:off x="5760720" y="3913632"/>
            <a:ext cx="4846320" cy="164592"/>
          </a:xfrm>
          <a:prstGeom prst="roundRect">
            <a:avLst>
              <a:gd name="adj" fmla="val 16667"/>
            </a:avLst>
          </a:prstGeom>
          <a:solidFill>
            <a:srgbClr val="EDF2F7"/>
          </a:solidFill>
          <a:ln w="12700">
            <a:solidFill>
              <a:srgbClr val="EDF2F7"/>
            </a:solidFill>
            <a:prstDash val="solid"/>
          </a:ln>
        </p:spPr>
        <p:txBody>
          <a:bodyPr/>
          <a:lstStyle/>
          <a:p>
            <a:endParaRPr lang="en-US"/>
          </a:p>
        </p:txBody>
      </p:sp>
      <p:sp>
        <p:nvSpPr>
          <p:cNvPr id="25" name="Shape 22"/>
          <p:cNvSpPr/>
          <p:nvPr/>
        </p:nvSpPr>
        <p:spPr>
          <a:xfrm>
            <a:off x="5760720" y="3913632"/>
            <a:ext cx="4523232" cy="164592"/>
          </a:xfrm>
          <a:prstGeom prst="roundRect">
            <a:avLst>
              <a:gd name="adj" fmla="val 16667"/>
            </a:avLst>
          </a:prstGeom>
          <a:solidFill>
            <a:srgbClr val="1C88ED"/>
          </a:solidFill>
          <a:ln w="12700">
            <a:solidFill>
              <a:srgbClr val="1C88ED"/>
            </a:solidFill>
            <a:prstDash val="solid"/>
          </a:ln>
        </p:spPr>
        <p:txBody>
          <a:bodyPr/>
          <a:lstStyle/>
          <a:p>
            <a:endParaRPr lang="en-US"/>
          </a:p>
        </p:txBody>
      </p:sp>
      <p:sp>
        <p:nvSpPr>
          <p:cNvPr id="26" name="Text 23"/>
          <p:cNvSpPr txBox="1"/>
          <p:nvPr/>
        </p:nvSpPr>
        <p:spPr>
          <a:xfrm>
            <a:off x="10744200" y="3822192"/>
            <a:ext cx="804672" cy="347472"/>
          </a:xfrm>
          <a:prstGeom prst="rect">
            <a:avLst/>
          </a:prstGeom>
          <a:noFill/>
          <a:ln/>
        </p:spPr>
        <p:txBody>
          <a:bodyPr wrap="square" lIns="0" tIns="0" rIns="0" bIns="0" rtlCol="0" anchor="ctr"/>
          <a:lstStyle/>
          <a:p>
            <a:pPr marL="0" indent="0">
              <a:buNone/>
            </a:pPr>
            <a:r>
              <a:rPr lang="en-US" sz="1150" b="1" dirty="0">
                <a:solidFill>
                  <a:srgbClr val="1E3EAF"/>
                </a:solidFill>
                <a:latin typeface="Outfit" pitchFamily="34" charset="0"/>
                <a:ea typeface="Outfit" pitchFamily="34" charset="-122"/>
                <a:cs typeface="Outfit" pitchFamily="34" charset="-120"/>
              </a:rPr>
              <a:t>28%</a:t>
            </a:r>
            <a:endParaRPr lang="en-US" sz="1150" dirty="0"/>
          </a:p>
        </p:txBody>
      </p:sp>
      <p:sp>
        <p:nvSpPr>
          <p:cNvPr id="27" name="Text 24"/>
          <p:cNvSpPr txBox="1"/>
          <p:nvPr/>
        </p:nvSpPr>
        <p:spPr>
          <a:xfrm>
            <a:off x="640080" y="4206240"/>
            <a:ext cx="4937760" cy="310896"/>
          </a:xfrm>
          <a:prstGeom prst="rect">
            <a:avLst/>
          </a:prstGeom>
          <a:noFill/>
          <a:ln/>
        </p:spPr>
        <p:txBody>
          <a:bodyPr wrap="square" lIns="0" tIns="0" rIns="0" bIns="0" rtlCol="0" anchor="ctr"/>
          <a:lstStyle/>
          <a:p>
            <a:pPr marL="0" indent="0">
              <a:buNone/>
            </a:pPr>
            <a:r>
              <a:rPr lang="en-US" sz="1100" dirty="0">
                <a:solidFill>
                  <a:srgbClr val="2D3748"/>
                </a:solidFill>
                <a:latin typeface="Outfit" pitchFamily="34" charset="0"/>
                <a:ea typeface="Outfit" pitchFamily="34" charset="-122"/>
                <a:cs typeface="Outfit" pitchFamily="34" charset="-120"/>
              </a:rPr>
              <a:t>Cost of participation</a:t>
            </a:r>
            <a:endParaRPr lang="en-US" sz="1100" dirty="0"/>
          </a:p>
        </p:txBody>
      </p:sp>
      <p:sp>
        <p:nvSpPr>
          <p:cNvPr id="28" name="Shape 25"/>
          <p:cNvSpPr/>
          <p:nvPr/>
        </p:nvSpPr>
        <p:spPr>
          <a:xfrm>
            <a:off x="5760720" y="4279392"/>
            <a:ext cx="4846320" cy="164592"/>
          </a:xfrm>
          <a:prstGeom prst="roundRect">
            <a:avLst>
              <a:gd name="adj" fmla="val 16667"/>
            </a:avLst>
          </a:prstGeom>
          <a:solidFill>
            <a:srgbClr val="EDF2F7"/>
          </a:solidFill>
          <a:ln w="12700">
            <a:solidFill>
              <a:srgbClr val="EDF2F7"/>
            </a:solidFill>
            <a:prstDash val="solid"/>
          </a:ln>
        </p:spPr>
        <p:txBody>
          <a:bodyPr/>
          <a:lstStyle/>
          <a:p>
            <a:endParaRPr lang="en-US"/>
          </a:p>
        </p:txBody>
      </p:sp>
      <p:sp>
        <p:nvSpPr>
          <p:cNvPr id="29" name="Shape 26"/>
          <p:cNvSpPr/>
          <p:nvPr/>
        </p:nvSpPr>
        <p:spPr>
          <a:xfrm>
            <a:off x="5760720" y="4279392"/>
            <a:ext cx="2423160" cy="164592"/>
          </a:xfrm>
          <a:prstGeom prst="roundRect">
            <a:avLst>
              <a:gd name="adj" fmla="val 16667"/>
            </a:avLst>
          </a:prstGeom>
          <a:solidFill>
            <a:srgbClr val="A0AEC0"/>
          </a:solidFill>
          <a:ln w="12700">
            <a:solidFill>
              <a:srgbClr val="A0AEC0"/>
            </a:solidFill>
            <a:prstDash val="solid"/>
          </a:ln>
        </p:spPr>
        <p:txBody>
          <a:bodyPr/>
          <a:lstStyle/>
          <a:p>
            <a:endParaRPr lang="en-US"/>
          </a:p>
        </p:txBody>
      </p:sp>
      <p:sp>
        <p:nvSpPr>
          <p:cNvPr id="30" name="Text 27"/>
          <p:cNvSpPr txBox="1"/>
          <p:nvPr/>
        </p:nvSpPr>
        <p:spPr>
          <a:xfrm>
            <a:off x="10744200" y="4187952"/>
            <a:ext cx="804672" cy="347472"/>
          </a:xfrm>
          <a:prstGeom prst="rect">
            <a:avLst/>
          </a:prstGeom>
          <a:noFill/>
          <a:ln/>
        </p:spPr>
        <p:txBody>
          <a:bodyPr wrap="square" lIns="0" tIns="0" rIns="0" bIns="0" rtlCol="0" anchor="ctr"/>
          <a:lstStyle/>
          <a:p>
            <a:pPr marL="0" indent="0">
              <a:buNone/>
            </a:pPr>
            <a:r>
              <a:rPr lang="en-US" sz="1150" b="1" dirty="0">
                <a:solidFill>
                  <a:srgbClr val="718096"/>
                </a:solidFill>
                <a:latin typeface="Outfit" pitchFamily="34" charset="0"/>
                <a:ea typeface="Outfit" pitchFamily="34" charset="-122"/>
                <a:cs typeface="Outfit" pitchFamily="34" charset="-120"/>
              </a:rPr>
              <a:t>15%</a:t>
            </a:r>
            <a:endParaRPr lang="en-US" sz="1150" dirty="0"/>
          </a:p>
        </p:txBody>
      </p:sp>
      <p:sp>
        <p:nvSpPr>
          <p:cNvPr id="31" name="Text 28"/>
          <p:cNvSpPr txBox="1"/>
          <p:nvPr/>
        </p:nvSpPr>
        <p:spPr>
          <a:xfrm>
            <a:off x="640080" y="4572000"/>
            <a:ext cx="4937760" cy="310896"/>
          </a:xfrm>
          <a:prstGeom prst="rect">
            <a:avLst/>
          </a:prstGeom>
          <a:noFill/>
          <a:ln/>
        </p:spPr>
        <p:txBody>
          <a:bodyPr wrap="square" lIns="0" tIns="0" rIns="0" bIns="0" rtlCol="0" anchor="ctr"/>
          <a:lstStyle/>
          <a:p>
            <a:pPr marL="0" indent="0">
              <a:buNone/>
            </a:pPr>
            <a:r>
              <a:rPr lang="en-US" sz="1100" dirty="0">
                <a:solidFill>
                  <a:srgbClr val="2D3748"/>
                </a:solidFill>
                <a:latin typeface="Outfit" pitchFamily="34" charset="0"/>
                <a:ea typeface="Outfit" pitchFamily="34" charset="-122"/>
                <a:cs typeface="Outfit" pitchFamily="34" charset="-120"/>
              </a:rPr>
              <a:t>Expectations to donate</a:t>
            </a:r>
            <a:endParaRPr lang="en-US" sz="1100" dirty="0"/>
          </a:p>
        </p:txBody>
      </p:sp>
      <p:sp>
        <p:nvSpPr>
          <p:cNvPr id="32" name="Shape 29"/>
          <p:cNvSpPr/>
          <p:nvPr/>
        </p:nvSpPr>
        <p:spPr>
          <a:xfrm>
            <a:off x="5760720" y="4645152"/>
            <a:ext cx="4846320" cy="164592"/>
          </a:xfrm>
          <a:prstGeom prst="roundRect">
            <a:avLst>
              <a:gd name="adj" fmla="val 16667"/>
            </a:avLst>
          </a:prstGeom>
          <a:solidFill>
            <a:srgbClr val="EDF2F7"/>
          </a:solidFill>
          <a:ln w="12700">
            <a:solidFill>
              <a:srgbClr val="EDF2F7"/>
            </a:solidFill>
            <a:prstDash val="solid"/>
          </a:ln>
        </p:spPr>
        <p:txBody>
          <a:bodyPr/>
          <a:lstStyle/>
          <a:p>
            <a:endParaRPr lang="en-US"/>
          </a:p>
        </p:txBody>
      </p:sp>
      <p:sp>
        <p:nvSpPr>
          <p:cNvPr id="33" name="Shape 30"/>
          <p:cNvSpPr/>
          <p:nvPr/>
        </p:nvSpPr>
        <p:spPr>
          <a:xfrm>
            <a:off x="5760720" y="4645152"/>
            <a:ext cx="2423160" cy="164592"/>
          </a:xfrm>
          <a:prstGeom prst="roundRect">
            <a:avLst>
              <a:gd name="adj" fmla="val 16667"/>
            </a:avLst>
          </a:prstGeom>
          <a:solidFill>
            <a:srgbClr val="A0AEC0"/>
          </a:solidFill>
          <a:ln w="12700">
            <a:solidFill>
              <a:srgbClr val="A0AEC0"/>
            </a:solidFill>
            <a:prstDash val="solid"/>
          </a:ln>
        </p:spPr>
        <p:txBody>
          <a:bodyPr/>
          <a:lstStyle/>
          <a:p>
            <a:endParaRPr lang="en-US"/>
          </a:p>
        </p:txBody>
      </p:sp>
      <p:sp>
        <p:nvSpPr>
          <p:cNvPr id="34" name="Text 31"/>
          <p:cNvSpPr txBox="1"/>
          <p:nvPr/>
        </p:nvSpPr>
        <p:spPr>
          <a:xfrm>
            <a:off x="10744200" y="4553712"/>
            <a:ext cx="804672" cy="347472"/>
          </a:xfrm>
          <a:prstGeom prst="rect">
            <a:avLst/>
          </a:prstGeom>
          <a:noFill/>
          <a:ln/>
        </p:spPr>
        <p:txBody>
          <a:bodyPr wrap="square" lIns="0" tIns="0" rIns="0" bIns="0" rtlCol="0" anchor="ctr"/>
          <a:lstStyle/>
          <a:p>
            <a:pPr marL="0" indent="0">
              <a:buNone/>
            </a:pPr>
            <a:r>
              <a:rPr lang="en-US" sz="1150" b="1" dirty="0">
                <a:solidFill>
                  <a:srgbClr val="718096"/>
                </a:solidFill>
                <a:latin typeface="Outfit" pitchFamily="34" charset="0"/>
                <a:ea typeface="Outfit" pitchFamily="34" charset="-122"/>
                <a:cs typeface="Outfit" pitchFamily="34" charset="-120"/>
              </a:rPr>
              <a:t>15%</a:t>
            </a:r>
            <a:endParaRPr lang="en-US" sz="1150" dirty="0"/>
          </a:p>
        </p:txBody>
      </p:sp>
      <p:sp>
        <p:nvSpPr>
          <p:cNvPr id="35" name="Text 32"/>
          <p:cNvSpPr txBox="1"/>
          <p:nvPr/>
        </p:nvSpPr>
        <p:spPr>
          <a:xfrm>
            <a:off x="640080" y="4937760"/>
            <a:ext cx="4937760" cy="310896"/>
          </a:xfrm>
          <a:prstGeom prst="rect">
            <a:avLst/>
          </a:prstGeom>
          <a:noFill/>
          <a:ln/>
        </p:spPr>
        <p:txBody>
          <a:bodyPr wrap="square" lIns="0" tIns="0" rIns="0" bIns="0" rtlCol="0" anchor="ctr"/>
          <a:lstStyle/>
          <a:p>
            <a:pPr marL="0" indent="0">
              <a:buNone/>
            </a:pPr>
            <a:r>
              <a:rPr lang="en-US" sz="1100" dirty="0">
                <a:solidFill>
                  <a:srgbClr val="2D3748"/>
                </a:solidFill>
                <a:latin typeface="Outfit" pitchFamily="34" charset="0"/>
                <a:ea typeface="Outfit" pitchFamily="34" charset="-122"/>
                <a:cs typeface="Outfit" pitchFamily="34" charset="-120"/>
              </a:rPr>
              <a:t>My political views being unwelcome</a:t>
            </a:r>
            <a:endParaRPr lang="en-US" sz="1100" dirty="0"/>
          </a:p>
        </p:txBody>
      </p:sp>
      <p:sp>
        <p:nvSpPr>
          <p:cNvPr id="36" name="Shape 33"/>
          <p:cNvSpPr/>
          <p:nvPr/>
        </p:nvSpPr>
        <p:spPr>
          <a:xfrm>
            <a:off x="5760720" y="5010912"/>
            <a:ext cx="4846320" cy="164592"/>
          </a:xfrm>
          <a:prstGeom prst="roundRect">
            <a:avLst>
              <a:gd name="adj" fmla="val 16667"/>
            </a:avLst>
          </a:prstGeom>
          <a:solidFill>
            <a:srgbClr val="EDF2F7"/>
          </a:solidFill>
          <a:ln w="12700">
            <a:solidFill>
              <a:srgbClr val="EDF2F7"/>
            </a:solidFill>
            <a:prstDash val="solid"/>
          </a:ln>
        </p:spPr>
        <p:txBody>
          <a:bodyPr/>
          <a:lstStyle/>
          <a:p>
            <a:endParaRPr lang="en-US"/>
          </a:p>
        </p:txBody>
      </p:sp>
      <p:sp>
        <p:nvSpPr>
          <p:cNvPr id="37" name="Shape 34"/>
          <p:cNvSpPr/>
          <p:nvPr/>
        </p:nvSpPr>
        <p:spPr>
          <a:xfrm>
            <a:off x="5760720" y="5010912"/>
            <a:ext cx="2261616" cy="164592"/>
          </a:xfrm>
          <a:prstGeom prst="roundRect">
            <a:avLst>
              <a:gd name="adj" fmla="val 16667"/>
            </a:avLst>
          </a:prstGeom>
          <a:solidFill>
            <a:srgbClr val="A0AEC0"/>
          </a:solidFill>
          <a:ln w="12700">
            <a:solidFill>
              <a:srgbClr val="A0AEC0"/>
            </a:solidFill>
            <a:prstDash val="solid"/>
          </a:ln>
        </p:spPr>
        <p:txBody>
          <a:bodyPr/>
          <a:lstStyle/>
          <a:p>
            <a:endParaRPr lang="en-US"/>
          </a:p>
        </p:txBody>
      </p:sp>
      <p:sp>
        <p:nvSpPr>
          <p:cNvPr id="38" name="Text 35"/>
          <p:cNvSpPr txBox="1"/>
          <p:nvPr/>
        </p:nvSpPr>
        <p:spPr>
          <a:xfrm>
            <a:off x="10744200" y="4919472"/>
            <a:ext cx="804672" cy="347472"/>
          </a:xfrm>
          <a:prstGeom prst="rect">
            <a:avLst/>
          </a:prstGeom>
          <a:noFill/>
          <a:ln/>
        </p:spPr>
        <p:txBody>
          <a:bodyPr wrap="square" lIns="0" tIns="0" rIns="0" bIns="0" rtlCol="0" anchor="ctr"/>
          <a:lstStyle/>
          <a:p>
            <a:pPr marL="0" indent="0">
              <a:buNone/>
            </a:pPr>
            <a:r>
              <a:rPr lang="en-US" sz="1150" b="1" dirty="0">
                <a:solidFill>
                  <a:srgbClr val="718096"/>
                </a:solidFill>
                <a:latin typeface="Outfit" pitchFamily="34" charset="0"/>
                <a:ea typeface="Outfit" pitchFamily="34" charset="-122"/>
                <a:cs typeface="Outfit" pitchFamily="34" charset="-120"/>
              </a:rPr>
              <a:t>14%</a:t>
            </a:r>
            <a:endParaRPr lang="en-US" sz="1150" dirty="0"/>
          </a:p>
        </p:txBody>
      </p:sp>
      <p:sp>
        <p:nvSpPr>
          <p:cNvPr id="39" name="Text 36"/>
          <p:cNvSpPr txBox="1"/>
          <p:nvPr/>
        </p:nvSpPr>
        <p:spPr>
          <a:xfrm>
            <a:off x="640080" y="5303520"/>
            <a:ext cx="4937760" cy="310896"/>
          </a:xfrm>
          <a:prstGeom prst="rect">
            <a:avLst/>
          </a:prstGeom>
          <a:noFill/>
          <a:ln/>
        </p:spPr>
        <p:txBody>
          <a:bodyPr wrap="square" lIns="0" tIns="0" rIns="0" bIns="0" rtlCol="0" anchor="ctr"/>
          <a:lstStyle/>
          <a:p>
            <a:pPr marL="0" indent="0">
              <a:buNone/>
            </a:pPr>
            <a:r>
              <a:rPr lang="en-US" sz="1100" dirty="0">
                <a:solidFill>
                  <a:srgbClr val="2D3748"/>
                </a:solidFill>
                <a:latin typeface="Outfit" pitchFamily="34" charset="0"/>
                <a:ea typeface="Outfit" pitchFamily="34" charset="-122"/>
                <a:cs typeface="Outfit" pitchFamily="34" charset="-120"/>
              </a:rPr>
              <a:t>Transportation</a:t>
            </a:r>
            <a:endParaRPr lang="en-US" sz="1100" dirty="0"/>
          </a:p>
        </p:txBody>
      </p:sp>
      <p:sp>
        <p:nvSpPr>
          <p:cNvPr id="40" name="Shape 37"/>
          <p:cNvSpPr/>
          <p:nvPr/>
        </p:nvSpPr>
        <p:spPr>
          <a:xfrm>
            <a:off x="5760720" y="5376672"/>
            <a:ext cx="4846320" cy="164592"/>
          </a:xfrm>
          <a:prstGeom prst="roundRect">
            <a:avLst>
              <a:gd name="adj" fmla="val 16667"/>
            </a:avLst>
          </a:prstGeom>
          <a:solidFill>
            <a:srgbClr val="EDF2F7"/>
          </a:solidFill>
          <a:ln w="12700">
            <a:solidFill>
              <a:srgbClr val="EDF2F7"/>
            </a:solidFill>
            <a:prstDash val="solid"/>
          </a:ln>
        </p:spPr>
        <p:txBody>
          <a:bodyPr/>
          <a:lstStyle/>
          <a:p>
            <a:endParaRPr lang="en-US"/>
          </a:p>
        </p:txBody>
      </p:sp>
      <p:sp>
        <p:nvSpPr>
          <p:cNvPr id="41" name="Shape 38"/>
          <p:cNvSpPr/>
          <p:nvPr/>
        </p:nvSpPr>
        <p:spPr>
          <a:xfrm>
            <a:off x="5760720" y="5376672"/>
            <a:ext cx="646176" cy="164592"/>
          </a:xfrm>
          <a:prstGeom prst="roundRect">
            <a:avLst>
              <a:gd name="adj" fmla="val 16667"/>
            </a:avLst>
          </a:prstGeom>
          <a:solidFill>
            <a:srgbClr val="A0AEC0"/>
          </a:solidFill>
          <a:ln w="12700">
            <a:solidFill>
              <a:srgbClr val="A0AEC0"/>
            </a:solidFill>
            <a:prstDash val="solid"/>
          </a:ln>
        </p:spPr>
        <p:txBody>
          <a:bodyPr/>
          <a:lstStyle/>
          <a:p>
            <a:endParaRPr lang="en-US"/>
          </a:p>
        </p:txBody>
      </p:sp>
      <p:sp>
        <p:nvSpPr>
          <p:cNvPr id="42" name="Text 39"/>
          <p:cNvSpPr txBox="1"/>
          <p:nvPr/>
        </p:nvSpPr>
        <p:spPr>
          <a:xfrm>
            <a:off x="10744200" y="5285232"/>
            <a:ext cx="804672" cy="347472"/>
          </a:xfrm>
          <a:prstGeom prst="rect">
            <a:avLst/>
          </a:prstGeom>
          <a:noFill/>
          <a:ln/>
        </p:spPr>
        <p:txBody>
          <a:bodyPr wrap="square" lIns="0" tIns="0" rIns="0" bIns="0" rtlCol="0" anchor="ctr"/>
          <a:lstStyle/>
          <a:p>
            <a:pPr marL="0" indent="0">
              <a:buNone/>
            </a:pPr>
            <a:r>
              <a:rPr lang="en-US" sz="1150" b="1" dirty="0">
                <a:solidFill>
                  <a:srgbClr val="718096"/>
                </a:solidFill>
                <a:latin typeface="Outfit" pitchFamily="34" charset="0"/>
                <a:ea typeface="Outfit" pitchFamily="34" charset="-122"/>
                <a:cs typeface="Outfit" pitchFamily="34" charset="-120"/>
              </a:rPr>
              <a:t>4%</a:t>
            </a:r>
            <a:endParaRPr lang="en-US" sz="1150" dirty="0"/>
          </a:p>
        </p:txBody>
      </p:sp>
      <p:sp>
        <p:nvSpPr>
          <p:cNvPr id="43" name="Text 40"/>
          <p:cNvSpPr txBox="1"/>
          <p:nvPr/>
        </p:nvSpPr>
        <p:spPr>
          <a:xfrm>
            <a:off x="640080" y="5669280"/>
            <a:ext cx="4937760" cy="310896"/>
          </a:xfrm>
          <a:prstGeom prst="rect">
            <a:avLst/>
          </a:prstGeom>
          <a:noFill/>
          <a:ln/>
        </p:spPr>
        <p:txBody>
          <a:bodyPr wrap="square" lIns="0" tIns="0" rIns="0" bIns="0" rtlCol="0" anchor="ctr"/>
          <a:lstStyle/>
          <a:p>
            <a:pPr marL="0" indent="0">
              <a:buNone/>
            </a:pPr>
            <a:r>
              <a:rPr lang="en-US" sz="1100" dirty="0">
                <a:solidFill>
                  <a:srgbClr val="2D3748"/>
                </a:solidFill>
                <a:latin typeface="Outfit" pitchFamily="34" charset="0"/>
                <a:ea typeface="Outfit" pitchFamily="34" charset="-122"/>
                <a:cs typeface="Outfit" pitchFamily="34" charset="-120"/>
              </a:rPr>
              <a:t>Childcare</a:t>
            </a:r>
            <a:endParaRPr lang="en-US" sz="1100" dirty="0"/>
          </a:p>
        </p:txBody>
      </p:sp>
      <p:sp>
        <p:nvSpPr>
          <p:cNvPr id="44" name="Shape 41"/>
          <p:cNvSpPr/>
          <p:nvPr/>
        </p:nvSpPr>
        <p:spPr>
          <a:xfrm>
            <a:off x="5760720" y="5742432"/>
            <a:ext cx="4846320" cy="164592"/>
          </a:xfrm>
          <a:prstGeom prst="roundRect">
            <a:avLst>
              <a:gd name="adj" fmla="val 16667"/>
            </a:avLst>
          </a:prstGeom>
          <a:solidFill>
            <a:srgbClr val="EDF2F7"/>
          </a:solidFill>
          <a:ln w="12700">
            <a:solidFill>
              <a:srgbClr val="EDF2F7"/>
            </a:solidFill>
            <a:prstDash val="solid"/>
          </a:ln>
        </p:spPr>
        <p:txBody>
          <a:bodyPr/>
          <a:lstStyle/>
          <a:p>
            <a:endParaRPr lang="en-US"/>
          </a:p>
        </p:txBody>
      </p:sp>
      <p:sp>
        <p:nvSpPr>
          <p:cNvPr id="45" name="Shape 42"/>
          <p:cNvSpPr/>
          <p:nvPr/>
        </p:nvSpPr>
        <p:spPr>
          <a:xfrm>
            <a:off x="5760720" y="5742432"/>
            <a:ext cx="484632" cy="164592"/>
          </a:xfrm>
          <a:prstGeom prst="roundRect">
            <a:avLst>
              <a:gd name="adj" fmla="val 16667"/>
            </a:avLst>
          </a:prstGeom>
          <a:solidFill>
            <a:srgbClr val="A0AEC0"/>
          </a:solidFill>
          <a:ln w="12700">
            <a:solidFill>
              <a:srgbClr val="A0AEC0"/>
            </a:solidFill>
            <a:prstDash val="solid"/>
          </a:ln>
        </p:spPr>
        <p:txBody>
          <a:bodyPr/>
          <a:lstStyle/>
          <a:p>
            <a:endParaRPr lang="en-US"/>
          </a:p>
        </p:txBody>
      </p:sp>
      <p:sp>
        <p:nvSpPr>
          <p:cNvPr id="46" name="Text 43"/>
          <p:cNvSpPr txBox="1"/>
          <p:nvPr/>
        </p:nvSpPr>
        <p:spPr>
          <a:xfrm>
            <a:off x="10744200" y="5650992"/>
            <a:ext cx="804672" cy="347472"/>
          </a:xfrm>
          <a:prstGeom prst="rect">
            <a:avLst/>
          </a:prstGeom>
          <a:noFill/>
          <a:ln/>
        </p:spPr>
        <p:txBody>
          <a:bodyPr wrap="square" lIns="0" tIns="0" rIns="0" bIns="0" rtlCol="0" anchor="ctr"/>
          <a:lstStyle/>
          <a:p>
            <a:pPr marL="0" indent="0">
              <a:buNone/>
            </a:pPr>
            <a:r>
              <a:rPr lang="en-US" sz="1150" b="1" dirty="0">
                <a:solidFill>
                  <a:srgbClr val="718096"/>
                </a:solidFill>
                <a:latin typeface="Outfit" pitchFamily="34" charset="0"/>
                <a:ea typeface="Outfit" pitchFamily="34" charset="-122"/>
                <a:cs typeface="Outfit" pitchFamily="34" charset="-120"/>
              </a:rPr>
              <a:t>3%</a:t>
            </a:r>
            <a:endParaRPr lang="en-US" sz="1150" dirty="0"/>
          </a:p>
        </p:txBody>
      </p:sp>
      <p:sp>
        <p:nvSpPr>
          <p:cNvPr id="47" name="Text 44"/>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2026. Barriers asked of those who never or rarely attend Jewish events or volunteer. Bars scaled to 30%. Membership from Q10B and Q11.</a:t>
            </a:r>
            <a:endParaRPr lang="en-US" sz="8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IN THEIR OWN WORDS</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What the community says we </a:t>
            </a:r>
            <a:r>
              <a:rPr lang="en-US" sz="2900" b="1" u="sng" dirty="0">
                <a:solidFill>
                  <a:srgbClr val="1E3EAF"/>
                </a:solidFill>
                <a:latin typeface="Outfit" pitchFamily="34" charset="0"/>
                <a:ea typeface="Outfit" pitchFamily="34" charset="-122"/>
                <a:cs typeface="Outfit" pitchFamily="34" charset="-120"/>
              </a:rPr>
              <a:t>do well</a:t>
            </a:r>
            <a:endParaRPr lang="en-US" sz="2900" u="sng"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25880"/>
            <a:ext cx="10881360" cy="45720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Asked in an open question what the Jewish community here does well, the three most common themes were social action, a visible and increasingly unified presence, and cultural programming.</a:t>
            </a:r>
            <a:endParaRPr lang="en-US" sz="1300" dirty="0"/>
          </a:p>
        </p:txBody>
      </p:sp>
      <p:sp>
        <p:nvSpPr>
          <p:cNvPr id="7" name="Shape 4"/>
          <p:cNvSpPr/>
          <p:nvPr/>
        </p:nvSpPr>
        <p:spPr>
          <a:xfrm>
            <a:off x="640080" y="1874520"/>
            <a:ext cx="3520440" cy="603504"/>
          </a:xfrm>
          <a:prstGeom prst="roundRect">
            <a:avLst>
              <a:gd name="adj" fmla="val 7576"/>
            </a:avLst>
          </a:prstGeom>
          <a:solidFill>
            <a:srgbClr val="1E3EAF"/>
          </a:solidFill>
          <a:ln w="12700">
            <a:solidFill>
              <a:srgbClr val="1E3EAF"/>
            </a:solidFill>
            <a:prstDash val="solid"/>
          </a:ln>
        </p:spPr>
        <p:txBody>
          <a:bodyPr/>
          <a:lstStyle/>
          <a:p>
            <a:endParaRPr lang="en-US"/>
          </a:p>
        </p:txBody>
      </p:sp>
      <p:sp>
        <p:nvSpPr>
          <p:cNvPr id="8" name="Text 5"/>
          <p:cNvSpPr txBox="1"/>
          <p:nvPr/>
        </p:nvSpPr>
        <p:spPr>
          <a:xfrm>
            <a:off x="841248" y="1874520"/>
            <a:ext cx="822960" cy="603504"/>
          </a:xfrm>
          <a:prstGeom prst="rect">
            <a:avLst/>
          </a:prstGeom>
          <a:noFill/>
          <a:ln/>
        </p:spPr>
        <p:txBody>
          <a:bodyPr wrap="square" lIns="0" tIns="0" rIns="0" bIns="0" rtlCol="0" anchor="ctr"/>
          <a:lstStyle/>
          <a:p>
            <a:pPr marL="0" indent="0">
              <a:buNone/>
            </a:pPr>
            <a:r>
              <a:rPr lang="en-US" sz="2000" b="1" dirty="0">
                <a:solidFill>
                  <a:srgbClr val="FFFFFF"/>
                </a:solidFill>
                <a:latin typeface="Outfit" pitchFamily="34" charset="0"/>
                <a:ea typeface="Outfit" pitchFamily="34" charset="-122"/>
                <a:cs typeface="Outfit" pitchFamily="34" charset="-120"/>
              </a:rPr>
              <a:t>20%</a:t>
            </a:r>
            <a:endParaRPr lang="en-US" sz="2000" dirty="0"/>
          </a:p>
        </p:txBody>
      </p:sp>
      <p:sp>
        <p:nvSpPr>
          <p:cNvPr id="9" name="Text 6"/>
          <p:cNvSpPr txBox="1"/>
          <p:nvPr/>
        </p:nvSpPr>
        <p:spPr>
          <a:xfrm>
            <a:off x="1700784" y="1874520"/>
            <a:ext cx="2286000" cy="603504"/>
          </a:xfrm>
          <a:prstGeom prst="rect">
            <a:avLst/>
          </a:prstGeom>
          <a:noFill/>
          <a:ln/>
        </p:spPr>
        <p:txBody>
          <a:bodyPr wrap="square" lIns="0" tIns="0" rIns="0" bIns="0" rtlCol="0" anchor="ctr"/>
          <a:lstStyle/>
          <a:p>
            <a:pPr marL="0" indent="0">
              <a:lnSpc>
                <a:spcPts val="1400"/>
              </a:lnSpc>
              <a:buNone/>
            </a:pPr>
            <a:r>
              <a:rPr lang="en-US" sz="1100" b="1" dirty="0">
                <a:solidFill>
                  <a:srgbClr val="FFFFFF"/>
                </a:solidFill>
                <a:latin typeface="Outfit" pitchFamily="34" charset="0"/>
                <a:ea typeface="Outfit" pitchFamily="34" charset="-122"/>
                <a:cs typeface="Outfit" pitchFamily="34" charset="-120"/>
              </a:rPr>
              <a:t>Social action and community engagement</a:t>
            </a:r>
            <a:endParaRPr lang="en-US" sz="1100" dirty="0"/>
          </a:p>
        </p:txBody>
      </p:sp>
      <p:sp>
        <p:nvSpPr>
          <p:cNvPr id="10" name="Shape 7"/>
          <p:cNvSpPr/>
          <p:nvPr/>
        </p:nvSpPr>
        <p:spPr>
          <a:xfrm>
            <a:off x="4334256" y="1874520"/>
            <a:ext cx="3520440" cy="603504"/>
          </a:xfrm>
          <a:prstGeom prst="roundRect">
            <a:avLst>
              <a:gd name="adj" fmla="val 7576"/>
            </a:avLst>
          </a:prstGeom>
          <a:solidFill>
            <a:srgbClr val="1E3EAF"/>
          </a:solidFill>
          <a:ln w="12700">
            <a:solidFill>
              <a:srgbClr val="1E3EAF"/>
            </a:solidFill>
            <a:prstDash val="solid"/>
          </a:ln>
        </p:spPr>
        <p:txBody>
          <a:bodyPr/>
          <a:lstStyle/>
          <a:p>
            <a:endParaRPr lang="en-US"/>
          </a:p>
        </p:txBody>
      </p:sp>
      <p:sp>
        <p:nvSpPr>
          <p:cNvPr id="11" name="Text 8"/>
          <p:cNvSpPr txBox="1"/>
          <p:nvPr/>
        </p:nvSpPr>
        <p:spPr>
          <a:xfrm>
            <a:off x="4535424" y="1874520"/>
            <a:ext cx="822960" cy="603504"/>
          </a:xfrm>
          <a:prstGeom prst="rect">
            <a:avLst/>
          </a:prstGeom>
          <a:noFill/>
          <a:ln/>
        </p:spPr>
        <p:txBody>
          <a:bodyPr wrap="square" lIns="0" tIns="0" rIns="0" bIns="0" rtlCol="0" anchor="ctr"/>
          <a:lstStyle/>
          <a:p>
            <a:pPr marL="0" indent="0">
              <a:buNone/>
            </a:pPr>
            <a:r>
              <a:rPr lang="en-US" sz="2000" b="1" dirty="0">
                <a:solidFill>
                  <a:srgbClr val="FFFFFF"/>
                </a:solidFill>
                <a:latin typeface="Outfit" pitchFamily="34" charset="0"/>
                <a:ea typeface="Outfit" pitchFamily="34" charset="-122"/>
                <a:cs typeface="Outfit" pitchFamily="34" charset="-120"/>
              </a:rPr>
              <a:t>19%</a:t>
            </a:r>
            <a:endParaRPr lang="en-US" sz="2000" dirty="0"/>
          </a:p>
        </p:txBody>
      </p:sp>
      <p:sp>
        <p:nvSpPr>
          <p:cNvPr id="12" name="Text 9"/>
          <p:cNvSpPr txBox="1"/>
          <p:nvPr/>
        </p:nvSpPr>
        <p:spPr>
          <a:xfrm>
            <a:off x="5394960" y="1874520"/>
            <a:ext cx="2286000" cy="603504"/>
          </a:xfrm>
          <a:prstGeom prst="rect">
            <a:avLst/>
          </a:prstGeom>
          <a:noFill/>
          <a:ln/>
        </p:spPr>
        <p:txBody>
          <a:bodyPr wrap="square" lIns="0" tIns="0" rIns="0" bIns="0" rtlCol="0" anchor="ctr"/>
          <a:lstStyle/>
          <a:p>
            <a:pPr marL="0" indent="0">
              <a:lnSpc>
                <a:spcPts val="1400"/>
              </a:lnSpc>
              <a:buNone/>
            </a:pPr>
            <a:r>
              <a:rPr lang="en-US" sz="1100" b="1" dirty="0">
                <a:solidFill>
                  <a:srgbClr val="FFFFFF"/>
                </a:solidFill>
                <a:latin typeface="Outfit" pitchFamily="34" charset="0"/>
                <a:ea typeface="Outfit" pitchFamily="34" charset="-122"/>
                <a:cs typeface="Outfit" pitchFamily="34" charset="-120"/>
              </a:rPr>
              <a:t>Positive community presence</a:t>
            </a:r>
            <a:endParaRPr lang="en-US" sz="1100" dirty="0"/>
          </a:p>
        </p:txBody>
      </p:sp>
      <p:sp>
        <p:nvSpPr>
          <p:cNvPr id="13" name="Shape 10"/>
          <p:cNvSpPr/>
          <p:nvPr/>
        </p:nvSpPr>
        <p:spPr>
          <a:xfrm>
            <a:off x="8028432" y="1874520"/>
            <a:ext cx="3520440" cy="603504"/>
          </a:xfrm>
          <a:prstGeom prst="roundRect">
            <a:avLst>
              <a:gd name="adj" fmla="val 7576"/>
            </a:avLst>
          </a:prstGeom>
          <a:solidFill>
            <a:srgbClr val="1E3EAF"/>
          </a:solidFill>
          <a:ln w="12700">
            <a:solidFill>
              <a:srgbClr val="1E3EAF"/>
            </a:solidFill>
            <a:prstDash val="solid"/>
          </a:ln>
        </p:spPr>
        <p:txBody>
          <a:bodyPr/>
          <a:lstStyle/>
          <a:p>
            <a:endParaRPr lang="en-US"/>
          </a:p>
        </p:txBody>
      </p:sp>
      <p:sp>
        <p:nvSpPr>
          <p:cNvPr id="14" name="Text 11"/>
          <p:cNvSpPr txBox="1"/>
          <p:nvPr/>
        </p:nvSpPr>
        <p:spPr>
          <a:xfrm>
            <a:off x="8229600" y="1874520"/>
            <a:ext cx="822960" cy="603504"/>
          </a:xfrm>
          <a:prstGeom prst="rect">
            <a:avLst/>
          </a:prstGeom>
          <a:noFill/>
          <a:ln/>
        </p:spPr>
        <p:txBody>
          <a:bodyPr wrap="square" lIns="0" tIns="0" rIns="0" bIns="0" rtlCol="0" anchor="ctr"/>
          <a:lstStyle/>
          <a:p>
            <a:pPr marL="0" indent="0">
              <a:buNone/>
            </a:pPr>
            <a:r>
              <a:rPr lang="en-US" sz="2000" b="1" dirty="0">
                <a:solidFill>
                  <a:srgbClr val="FFFFFF"/>
                </a:solidFill>
                <a:latin typeface="Outfit" pitchFamily="34" charset="0"/>
                <a:ea typeface="Outfit" pitchFamily="34" charset="-122"/>
                <a:cs typeface="Outfit" pitchFamily="34" charset="-120"/>
              </a:rPr>
              <a:t>15%</a:t>
            </a:r>
            <a:endParaRPr lang="en-US" sz="2000" dirty="0"/>
          </a:p>
        </p:txBody>
      </p:sp>
      <p:sp>
        <p:nvSpPr>
          <p:cNvPr id="15" name="Text 12"/>
          <p:cNvSpPr txBox="1"/>
          <p:nvPr/>
        </p:nvSpPr>
        <p:spPr>
          <a:xfrm>
            <a:off x="9089136" y="1874520"/>
            <a:ext cx="2286000" cy="603504"/>
          </a:xfrm>
          <a:prstGeom prst="rect">
            <a:avLst/>
          </a:prstGeom>
          <a:noFill/>
          <a:ln/>
        </p:spPr>
        <p:txBody>
          <a:bodyPr wrap="square" lIns="0" tIns="0" rIns="0" bIns="0" rtlCol="0" anchor="ctr"/>
          <a:lstStyle/>
          <a:p>
            <a:pPr marL="0" indent="0">
              <a:lnSpc>
                <a:spcPts val="1400"/>
              </a:lnSpc>
              <a:buNone/>
            </a:pPr>
            <a:r>
              <a:rPr lang="en-US" sz="1100" b="1" dirty="0">
                <a:solidFill>
                  <a:srgbClr val="FFFFFF"/>
                </a:solidFill>
                <a:latin typeface="Outfit" pitchFamily="34" charset="0"/>
                <a:ea typeface="Outfit" pitchFamily="34" charset="-122"/>
                <a:cs typeface="Outfit" pitchFamily="34" charset="-120"/>
              </a:rPr>
              <a:t>Events and diversity of programs</a:t>
            </a:r>
            <a:endParaRPr lang="en-US" sz="1100" dirty="0"/>
          </a:p>
        </p:txBody>
      </p:sp>
      <p:sp>
        <p:nvSpPr>
          <p:cNvPr id="16" name="Shape 13"/>
          <p:cNvSpPr/>
          <p:nvPr/>
        </p:nvSpPr>
        <p:spPr>
          <a:xfrm>
            <a:off x="640080" y="2615184"/>
            <a:ext cx="3520440" cy="1572768"/>
          </a:xfrm>
          <a:prstGeom prst="roundRect">
            <a:avLst>
              <a:gd name="adj" fmla="val 3488"/>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877824" y="2761488"/>
            <a:ext cx="3044952" cy="932688"/>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“Jewish Family Services San Diego is a phenomenal organization that provides so much aid and assistance to our community members in times of need.”</a:t>
            </a:r>
            <a:endParaRPr lang="en-US" sz="1150" dirty="0"/>
          </a:p>
        </p:txBody>
      </p:sp>
      <p:sp>
        <p:nvSpPr>
          <p:cNvPr id="18" name="Text 15"/>
          <p:cNvSpPr txBox="1"/>
          <p:nvPr/>
        </p:nvSpPr>
        <p:spPr>
          <a:xfrm>
            <a:off x="877824" y="3730752"/>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Man, 30</a:t>
            </a:r>
            <a:endParaRPr lang="en-US" sz="1000" dirty="0"/>
          </a:p>
        </p:txBody>
      </p:sp>
      <p:sp>
        <p:nvSpPr>
          <p:cNvPr id="19" name="Shape 16"/>
          <p:cNvSpPr/>
          <p:nvPr/>
        </p:nvSpPr>
        <p:spPr>
          <a:xfrm>
            <a:off x="4334256" y="2615184"/>
            <a:ext cx="3520440" cy="1572768"/>
          </a:xfrm>
          <a:prstGeom prst="roundRect">
            <a:avLst>
              <a:gd name="adj" fmla="val 3488"/>
            </a:avLst>
          </a:prstGeom>
          <a:solidFill>
            <a:srgbClr val="D2E9FF"/>
          </a:solidFill>
          <a:ln w="12700">
            <a:solidFill>
              <a:srgbClr val="D2E9FF"/>
            </a:solidFill>
            <a:prstDash val="solid"/>
          </a:ln>
        </p:spPr>
        <p:txBody>
          <a:bodyPr/>
          <a:lstStyle/>
          <a:p>
            <a:endParaRPr lang="en-US"/>
          </a:p>
        </p:txBody>
      </p:sp>
      <p:sp>
        <p:nvSpPr>
          <p:cNvPr id="20" name="Text 17"/>
          <p:cNvSpPr txBox="1"/>
          <p:nvPr/>
        </p:nvSpPr>
        <p:spPr>
          <a:xfrm>
            <a:off x="4572000" y="2761488"/>
            <a:ext cx="3044952" cy="932688"/>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“In the 15 years that I have lived here, I have seen a tremendous shift in the unity created within the Jewish community among the different synagogues as well as the different organizations.”</a:t>
            </a:r>
            <a:endParaRPr lang="en-US" sz="1150" dirty="0"/>
          </a:p>
        </p:txBody>
      </p:sp>
      <p:sp>
        <p:nvSpPr>
          <p:cNvPr id="21" name="Text 18"/>
          <p:cNvSpPr txBox="1"/>
          <p:nvPr/>
        </p:nvSpPr>
        <p:spPr>
          <a:xfrm>
            <a:off x="4572000" y="3730752"/>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57</a:t>
            </a:r>
            <a:endParaRPr lang="en-US" sz="1000" dirty="0"/>
          </a:p>
        </p:txBody>
      </p:sp>
      <p:sp>
        <p:nvSpPr>
          <p:cNvPr id="22" name="Shape 19"/>
          <p:cNvSpPr/>
          <p:nvPr/>
        </p:nvSpPr>
        <p:spPr>
          <a:xfrm>
            <a:off x="8028432" y="2615184"/>
            <a:ext cx="3520440" cy="1572768"/>
          </a:xfrm>
          <a:prstGeom prst="roundRect">
            <a:avLst>
              <a:gd name="adj" fmla="val 3488"/>
            </a:avLst>
          </a:prstGeom>
          <a:solidFill>
            <a:srgbClr val="D2E9FF"/>
          </a:solidFill>
          <a:ln w="12700">
            <a:solidFill>
              <a:srgbClr val="D2E9FF"/>
            </a:solidFill>
            <a:prstDash val="solid"/>
          </a:ln>
        </p:spPr>
        <p:txBody>
          <a:bodyPr/>
          <a:lstStyle/>
          <a:p>
            <a:endParaRPr lang="en-US"/>
          </a:p>
        </p:txBody>
      </p:sp>
      <p:sp>
        <p:nvSpPr>
          <p:cNvPr id="23" name="Text 20"/>
          <p:cNvSpPr txBox="1"/>
          <p:nvPr/>
        </p:nvSpPr>
        <p:spPr>
          <a:xfrm>
            <a:off x="8266176" y="2761488"/>
            <a:ext cx="3044952" cy="932688"/>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“There is a variety of opportunities to go to cultural events and festivals like the Jewish Film Festival.”</a:t>
            </a:r>
            <a:endParaRPr lang="en-US" sz="1150" dirty="0"/>
          </a:p>
        </p:txBody>
      </p:sp>
      <p:sp>
        <p:nvSpPr>
          <p:cNvPr id="24" name="Text 21"/>
          <p:cNvSpPr txBox="1"/>
          <p:nvPr/>
        </p:nvSpPr>
        <p:spPr>
          <a:xfrm>
            <a:off x="8266176" y="3730752"/>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65 to 74</a:t>
            </a:r>
            <a:endParaRPr lang="en-US" sz="1000" dirty="0"/>
          </a:p>
        </p:txBody>
      </p:sp>
      <p:sp>
        <p:nvSpPr>
          <p:cNvPr id="25" name="Shape 22"/>
          <p:cNvSpPr/>
          <p:nvPr/>
        </p:nvSpPr>
        <p:spPr>
          <a:xfrm>
            <a:off x="640080" y="4297680"/>
            <a:ext cx="5394960" cy="1426464"/>
          </a:xfrm>
          <a:prstGeom prst="roundRect">
            <a:avLst>
              <a:gd name="adj" fmla="val 3846"/>
            </a:avLst>
          </a:prstGeom>
          <a:solidFill>
            <a:srgbClr val="D2E9FF"/>
          </a:solidFill>
          <a:ln w="12700">
            <a:solidFill>
              <a:srgbClr val="D2E9FF"/>
            </a:solidFill>
            <a:prstDash val="solid"/>
          </a:ln>
        </p:spPr>
        <p:txBody>
          <a:bodyPr/>
          <a:lstStyle/>
          <a:p>
            <a:endParaRPr lang="en-US"/>
          </a:p>
        </p:txBody>
      </p:sp>
      <p:sp>
        <p:nvSpPr>
          <p:cNvPr id="26" name="Text 23"/>
          <p:cNvSpPr txBox="1"/>
          <p:nvPr/>
        </p:nvSpPr>
        <p:spPr>
          <a:xfrm>
            <a:off x="877824" y="4443984"/>
            <a:ext cx="4919472" cy="786384"/>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“In my area, the Jewish community does an exceptional job of creating meaningful connection through shared experiences across all stages of life.”</a:t>
            </a:r>
            <a:endParaRPr lang="en-US" sz="1150" dirty="0"/>
          </a:p>
        </p:txBody>
      </p:sp>
      <p:sp>
        <p:nvSpPr>
          <p:cNvPr id="27" name="Text 24"/>
          <p:cNvSpPr txBox="1"/>
          <p:nvPr/>
        </p:nvSpPr>
        <p:spPr>
          <a:xfrm>
            <a:off x="877824" y="5266944"/>
            <a:ext cx="491947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40</a:t>
            </a:r>
            <a:endParaRPr lang="en-US" sz="1000" dirty="0"/>
          </a:p>
        </p:txBody>
      </p:sp>
      <p:sp>
        <p:nvSpPr>
          <p:cNvPr id="28" name="Shape 25"/>
          <p:cNvSpPr/>
          <p:nvPr/>
        </p:nvSpPr>
        <p:spPr>
          <a:xfrm>
            <a:off x="6199632" y="4297680"/>
            <a:ext cx="5349240" cy="1426464"/>
          </a:xfrm>
          <a:prstGeom prst="roundRect">
            <a:avLst>
              <a:gd name="adj" fmla="val 3846"/>
            </a:avLst>
          </a:prstGeom>
          <a:solidFill>
            <a:srgbClr val="D2E9FF"/>
          </a:solidFill>
          <a:ln w="12700">
            <a:solidFill>
              <a:srgbClr val="D2E9FF"/>
            </a:solidFill>
            <a:prstDash val="solid"/>
          </a:ln>
        </p:spPr>
        <p:txBody>
          <a:bodyPr/>
          <a:lstStyle/>
          <a:p>
            <a:endParaRPr lang="en-US"/>
          </a:p>
        </p:txBody>
      </p:sp>
      <p:sp>
        <p:nvSpPr>
          <p:cNvPr id="29" name="Text 26"/>
          <p:cNvSpPr txBox="1"/>
          <p:nvPr/>
        </p:nvSpPr>
        <p:spPr>
          <a:xfrm>
            <a:off x="6437376" y="4443984"/>
            <a:ext cx="4873752" cy="786384"/>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“I am extremely proud of my Jewish community's history of helping and supporting immigrants, and our continuing to do so under the current administration.”</a:t>
            </a:r>
            <a:endParaRPr lang="en-US" sz="1150" dirty="0"/>
          </a:p>
        </p:txBody>
      </p:sp>
      <p:sp>
        <p:nvSpPr>
          <p:cNvPr id="30" name="Text 27"/>
          <p:cNvSpPr txBox="1"/>
          <p:nvPr/>
        </p:nvSpPr>
        <p:spPr>
          <a:xfrm>
            <a:off x="6437376" y="5266944"/>
            <a:ext cx="48737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Man, 24</a:t>
            </a:r>
            <a:endParaRPr lang="en-US" sz="1000" dirty="0"/>
          </a:p>
        </p:txBody>
      </p:sp>
      <p:sp>
        <p:nvSpPr>
          <p:cNvPr id="31" name="Text 28"/>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2026. Q24A, coded open-ended responses. Around 30% answered don't know. Quotes paraphrased to protect identity.</a:t>
            </a:r>
            <a:endParaRPr lang="en-US"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IN THEIR OWN WORDS</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What the community says we </a:t>
            </a:r>
            <a:r>
              <a:rPr lang="en-US" sz="2900" b="1" u="sng" dirty="0">
                <a:solidFill>
                  <a:srgbClr val="1E3EAF"/>
                </a:solidFill>
                <a:latin typeface="Outfit" pitchFamily="34" charset="0"/>
                <a:ea typeface="Outfit" pitchFamily="34" charset="-122"/>
                <a:cs typeface="Outfit" pitchFamily="34" charset="-120"/>
              </a:rPr>
              <a:t>could do better</a:t>
            </a:r>
            <a:endParaRPr lang="en-US" sz="2900" u="sng"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25880"/>
            <a:ext cx="10881360" cy="45720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Asked the same question in reverse, people asked for broader outreach, greater inclusivity across observance and background, and room for honest disagreement.</a:t>
            </a:r>
            <a:endParaRPr lang="en-US" sz="1300" dirty="0"/>
          </a:p>
        </p:txBody>
      </p:sp>
      <p:sp>
        <p:nvSpPr>
          <p:cNvPr id="7" name="Shape 4"/>
          <p:cNvSpPr/>
          <p:nvPr/>
        </p:nvSpPr>
        <p:spPr>
          <a:xfrm>
            <a:off x="640080" y="1874520"/>
            <a:ext cx="3520440" cy="603504"/>
          </a:xfrm>
          <a:prstGeom prst="roundRect">
            <a:avLst>
              <a:gd name="adj" fmla="val 7576"/>
            </a:avLst>
          </a:prstGeom>
          <a:solidFill>
            <a:srgbClr val="27277C"/>
          </a:solidFill>
          <a:ln w="12700">
            <a:solidFill>
              <a:srgbClr val="27277C"/>
            </a:solidFill>
            <a:prstDash val="solid"/>
          </a:ln>
        </p:spPr>
        <p:txBody>
          <a:bodyPr/>
          <a:lstStyle/>
          <a:p>
            <a:endParaRPr lang="en-US"/>
          </a:p>
        </p:txBody>
      </p:sp>
      <p:sp>
        <p:nvSpPr>
          <p:cNvPr id="8" name="Text 5"/>
          <p:cNvSpPr txBox="1"/>
          <p:nvPr/>
        </p:nvSpPr>
        <p:spPr>
          <a:xfrm>
            <a:off x="841248" y="1874520"/>
            <a:ext cx="822960" cy="603504"/>
          </a:xfrm>
          <a:prstGeom prst="rect">
            <a:avLst/>
          </a:prstGeom>
          <a:noFill/>
          <a:ln/>
        </p:spPr>
        <p:txBody>
          <a:bodyPr wrap="square" lIns="0" tIns="0" rIns="0" bIns="0" rtlCol="0" anchor="ctr"/>
          <a:lstStyle/>
          <a:p>
            <a:pPr marL="0" indent="0">
              <a:buNone/>
            </a:pPr>
            <a:r>
              <a:rPr lang="en-US" sz="2000" b="1" dirty="0">
                <a:solidFill>
                  <a:srgbClr val="FFFFFF"/>
                </a:solidFill>
                <a:latin typeface="Outfit" pitchFamily="34" charset="0"/>
                <a:ea typeface="Outfit" pitchFamily="34" charset="-122"/>
                <a:cs typeface="Outfit" pitchFamily="34" charset="-120"/>
              </a:rPr>
              <a:t>18%</a:t>
            </a:r>
            <a:endParaRPr lang="en-US" sz="2000" dirty="0"/>
          </a:p>
        </p:txBody>
      </p:sp>
      <p:sp>
        <p:nvSpPr>
          <p:cNvPr id="9" name="Text 6"/>
          <p:cNvSpPr txBox="1"/>
          <p:nvPr/>
        </p:nvSpPr>
        <p:spPr>
          <a:xfrm>
            <a:off x="1700784" y="1874520"/>
            <a:ext cx="2286000" cy="603504"/>
          </a:xfrm>
          <a:prstGeom prst="rect">
            <a:avLst/>
          </a:prstGeom>
          <a:noFill/>
          <a:ln/>
        </p:spPr>
        <p:txBody>
          <a:bodyPr wrap="square" lIns="0" tIns="0" rIns="0" bIns="0" rtlCol="0" anchor="ctr"/>
          <a:lstStyle/>
          <a:p>
            <a:pPr marL="0" indent="0">
              <a:lnSpc>
                <a:spcPts val="1400"/>
              </a:lnSpc>
              <a:buNone/>
            </a:pPr>
            <a:r>
              <a:rPr lang="en-US" sz="1100" b="1" dirty="0">
                <a:solidFill>
                  <a:srgbClr val="FFFFFF"/>
                </a:solidFill>
                <a:latin typeface="Outfit" pitchFamily="34" charset="0"/>
                <a:ea typeface="Outfit" pitchFamily="34" charset="-122"/>
                <a:cs typeface="Outfit" pitchFamily="34" charset="-120"/>
              </a:rPr>
              <a:t>Improved community engagement</a:t>
            </a:r>
            <a:endParaRPr lang="en-US" sz="1100" dirty="0"/>
          </a:p>
        </p:txBody>
      </p:sp>
      <p:sp>
        <p:nvSpPr>
          <p:cNvPr id="10" name="Shape 7"/>
          <p:cNvSpPr/>
          <p:nvPr/>
        </p:nvSpPr>
        <p:spPr>
          <a:xfrm>
            <a:off x="4334256" y="1874520"/>
            <a:ext cx="3520440" cy="603504"/>
          </a:xfrm>
          <a:prstGeom prst="roundRect">
            <a:avLst>
              <a:gd name="adj" fmla="val 7576"/>
            </a:avLst>
          </a:prstGeom>
          <a:solidFill>
            <a:srgbClr val="27277C"/>
          </a:solidFill>
          <a:ln w="12700">
            <a:solidFill>
              <a:srgbClr val="27277C"/>
            </a:solidFill>
            <a:prstDash val="solid"/>
          </a:ln>
        </p:spPr>
        <p:txBody>
          <a:bodyPr/>
          <a:lstStyle/>
          <a:p>
            <a:endParaRPr lang="en-US"/>
          </a:p>
        </p:txBody>
      </p:sp>
      <p:sp>
        <p:nvSpPr>
          <p:cNvPr id="11" name="Text 8"/>
          <p:cNvSpPr txBox="1"/>
          <p:nvPr/>
        </p:nvSpPr>
        <p:spPr>
          <a:xfrm>
            <a:off x="4535424" y="1874520"/>
            <a:ext cx="822960" cy="603504"/>
          </a:xfrm>
          <a:prstGeom prst="rect">
            <a:avLst/>
          </a:prstGeom>
          <a:noFill/>
          <a:ln/>
        </p:spPr>
        <p:txBody>
          <a:bodyPr wrap="square" lIns="0" tIns="0" rIns="0" bIns="0" rtlCol="0" anchor="ctr"/>
          <a:lstStyle/>
          <a:p>
            <a:pPr marL="0" indent="0">
              <a:buNone/>
            </a:pPr>
            <a:r>
              <a:rPr lang="en-US" sz="2000" b="1" dirty="0">
                <a:solidFill>
                  <a:srgbClr val="FFFFFF"/>
                </a:solidFill>
                <a:latin typeface="Outfit" pitchFamily="34" charset="0"/>
                <a:ea typeface="Outfit" pitchFamily="34" charset="-122"/>
                <a:cs typeface="Outfit" pitchFamily="34" charset="-120"/>
              </a:rPr>
              <a:t>13%</a:t>
            </a:r>
            <a:endParaRPr lang="en-US" sz="2000" dirty="0"/>
          </a:p>
        </p:txBody>
      </p:sp>
      <p:sp>
        <p:nvSpPr>
          <p:cNvPr id="12" name="Text 9"/>
          <p:cNvSpPr txBox="1"/>
          <p:nvPr/>
        </p:nvSpPr>
        <p:spPr>
          <a:xfrm>
            <a:off x="5394960" y="1874520"/>
            <a:ext cx="2286000" cy="603504"/>
          </a:xfrm>
          <a:prstGeom prst="rect">
            <a:avLst/>
          </a:prstGeom>
          <a:noFill/>
          <a:ln/>
        </p:spPr>
        <p:txBody>
          <a:bodyPr wrap="square" lIns="0" tIns="0" rIns="0" bIns="0" rtlCol="0" anchor="ctr"/>
          <a:lstStyle/>
          <a:p>
            <a:pPr marL="0" indent="0">
              <a:lnSpc>
                <a:spcPts val="1400"/>
              </a:lnSpc>
              <a:buNone/>
            </a:pPr>
            <a:r>
              <a:rPr lang="en-US" sz="1100" b="1" dirty="0">
                <a:solidFill>
                  <a:srgbClr val="FFFFFF"/>
                </a:solidFill>
                <a:latin typeface="Outfit" pitchFamily="34" charset="0"/>
                <a:ea typeface="Outfit" pitchFamily="34" charset="-122"/>
                <a:cs typeface="Outfit" pitchFamily="34" charset="-120"/>
              </a:rPr>
              <a:t>Better outreach and inclusivity</a:t>
            </a:r>
            <a:endParaRPr lang="en-US" sz="1100" dirty="0"/>
          </a:p>
        </p:txBody>
      </p:sp>
      <p:sp>
        <p:nvSpPr>
          <p:cNvPr id="13" name="Shape 10"/>
          <p:cNvSpPr/>
          <p:nvPr/>
        </p:nvSpPr>
        <p:spPr>
          <a:xfrm>
            <a:off x="8028432" y="1874520"/>
            <a:ext cx="3520440" cy="603504"/>
          </a:xfrm>
          <a:prstGeom prst="roundRect">
            <a:avLst>
              <a:gd name="adj" fmla="val 7576"/>
            </a:avLst>
          </a:prstGeom>
          <a:solidFill>
            <a:srgbClr val="27277C"/>
          </a:solidFill>
          <a:ln w="12700">
            <a:solidFill>
              <a:srgbClr val="27277C"/>
            </a:solidFill>
            <a:prstDash val="solid"/>
          </a:ln>
        </p:spPr>
        <p:txBody>
          <a:bodyPr/>
          <a:lstStyle/>
          <a:p>
            <a:endParaRPr lang="en-US"/>
          </a:p>
        </p:txBody>
      </p:sp>
      <p:sp>
        <p:nvSpPr>
          <p:cNvPr id="14" name="Text 11"/>
          <p:cNvSpPr txBox="1"/>
          <p:nvPr/>
        </p:nvSpPr>
        <p:spPr>
          <a:xfrm>
            <a:off x="8229600" y="1874520"/>
            <a:ext cx="822960" cy="603504"/>
          </a:xfrm>
          <a:prstGeom prst="rect">
            <a:avLst/>
          </a:prstGeom>
          <a:noFill/>
          <a:ln/>
        </p:spPr>
        <p:txBody>
          <a:bodyPr wrap="square" lIns="0" tIns="0" rIns="0" bIns="0" rtlCol="0" anchor="ctr"/>
          <a:lstStyle/>
          <a:p>
            <a:pPr marL="0" indent="0">
              <a:buNone/>
            </a:pPr>
            <a:r>
              <a:rPr lang="en-US" sz="2000" b="1" dirty="0">
                <a:solidFill>
                  <a:srgbClr val="FFFFFF"/>
                </a:solidFill>
                <a:latin typeface="Outfit" pitchFamily="34" charset="0"/>
                <a:ea typeface="Outfit" pitchFamily="34" charset="-122"/>
                <a:cs typeface="Outfit" pitchFamily="34" charset="-120"/>
              </a:rPr>
              <a:t>10%</a:t>
            </a:r>
            <a:endParaRPr lang="en-US" sz="2000" dirty="0"/>
          </a:p>
        </p:txBody>
      </p:sp>
      <p:sp>
        <p:nvSpPr>
          <p:cNvPr id="15" name="Text 12"/>
          <p:cNvSpPr txBox="1"/>
          <p:nvPr/>
        </p:nvSpPr>
        <p:spPr>
          <a:xfrm>
            <a:off x="9089136" y="1874520"/>
            <a:ext cx="2286000" cy="603504"/>
          </a:xfrm>
          <a:prstGeom prst="rect">
            <a:avLst/>
          </a:prstGeom>
          <a:noFill/>
          <a:ln/>
        </p:spPr>
        <p:txBody>
          <a:bodyPr wrap="square" lIns="0" tIns="0" rIns="0" bIns="0" rtlCol="0" anchor="ctr"/>
          <a:lstStyle/>
          <a:p>
            <a:pPr marL="0" indent="0">
              <a:lnSpc>
                <a:spcPts val="1400"/>
              </a:lnSpc>
              <a:buNone/>
            </a:pPr>
            <a:r>
              <a:rPr lang="en-US" sz="1100" b="1" dirty="0">
                <a:solidFill>
                  <a:srgbClr val="FFFFFF"/>
                </a:solidFill>
                <a:latin typeface="Outfit" pitchFamily="34" charset="0"/>
                <a:ea typeface="Outfit" pitchFamily="34" charset="-122"/>
                <a:cs typeface="Outfit" pitchFamily="34" charset="-120"/>
              </a:rPr>
              <a:t>Discussion and diversity of opinion</a:t>
            </a:r>
            <a:endParaRPr lang="en-US" sz="1100" dirty="0"/>
          </a:p>
        </p:txBody>
      </p:sp>
      <p:sp>
        <p:nvSpPr>
          <p:cNvPr id="16" name="Shape 13"/>
          <p:cNvSpPr/>
          <p:nvPr/>
        </p:nvSpPr>
        <p:spPr>
          <a:xfrm>
            <a:off x="640080" y="2615184"/>
            <a:ext cx="3520440" cy="1572768"/>
          </a:xfrm>
          <a:prstGeom prst="roundRect">
            <a:avLst>
              <a:gd name="adj" fmla="val 3488"/>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877824" y="2761488"/>
            <a:ext cx="3044952" cy="932688"/>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“Build infrastructure for Jewish communal life throughout the county, and do a better job of promoting opportunities to Jewish adults and families.”</a:t>
            </a:r>
            <a:endParaRPr lang="en-US" sz="1150" dirty="0"/>
          </a:p>
        </p:txBody>
      </p:sp>
      <p:sp>
        <p:nvSpPr>
          <p:cNvPr id="18" name="Text 15"/>
          <p:cNvSpPr txBox="1"/>
          <p:nvPr/>
        </p:nvSpPr>
        <p:spPr>
          <a:xfrm>
            <a:off x="877824" y="3730752"/>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41</a:t>
            </a:r>
            <a:endParaRPr lang="en-US" sz="1000" dirty="0"/>
          </a:p>
        </p:txBody>
      </p:sp>
      <p:sp>
        <p:nvSpPr>
          <p:cNvPr id="19" name="Shape 16"/>
          <p:cNvSpPr/>
          <p:nvPr/>
        </p:nvSpPr>
        <p:spPr>
          <a:xfrm>
            <a:off x="4334256" y="2615184"/>
            <a:ext cx="3520440" cy="1572768"/>
          </a:xfrm>
          <a:prstGeom prst="roundRect">
            <a:avLst>
              <a:gd name="adj" fmla="val 3488"/>
            </a:avLst>
          </a:prstGeom>
          <a:solidFill>
            <a:srgbClr val="D2E9FF"/>
          </a:solidFill>
          <a:ln w="12700">
            <a:solidFill>
              <a:srgbClr val="D2E9FF"/>
            </a:solidFill>
            <a:prstDash val="solid"/>
          </a:ln>
        </p:spPr>
        <p:txBody>
          <a:bodyPr/>
          <a:lstStyle/>
          <a:p>
            <a:endParaRPr lang="en-US"/>
          </a:p>
        </p:txBody>
      </p:sp>
      <p:sp>
        <p:nvSpPr>
          <p:cNvPr id="20" name="Text 17"/>
          <p:cNvSpPr txBox="1"/>
          <p:nvPr/>
        </p:nvSpPr>
        <p:spPr>
          <a:xfrm>
            <a:off x="4572000" y="2761488"/>
            <a:ext cx="3044952" cy="932688"/>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“Be accepting of different levels of religiosity and of individuals who have had a different Jewish upbringing.”</a:t>
            </a:r>
            <a:endParaRPr lang="en-US" sz="1150" dirty="0"/>
          </a:p>
        </p:txBody>
      </p:sp>
      <p:sp>
        <p:nvSpPr>
          <p:cNvPr id="21" name="Text 18"/>
          <p:cNvSpPr txBox="1"/>
          <p:nvPr/>
        </p:nvSpPr>
        <p:spPr>
          <a:xfrm>
            <a:off x="4572000" y="3730752"/>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55</a:t>
            </a:r>
            <a:endParaRPr lang="en-US" sz="1000" dirty="0"/>
          </a:p>
        </p:txBody>
      </p:sp>
      <p:sp>
        <p:nvSpPr>
          <p:cNvPr id="22" name="Shape 19"/>
          <p:cNvSpPr/>
          <p:nvPr/>
        </p:nvSpPr>
        <p:spPr>
          <a:xfrm>
            <a:off x="8028432" y="2615184"/>
            <a:ext cx="3520440" cy="1572768"/>
          </a:xfrm>
          <a:prstGeom prst="roundRect">
            <a:avLst>
              <a:gd name="adj" fmla="val 3488"/>
            </a:avLst>
          </a:prstGeom>
          <a:solidFill>
            <a:srgbClr val="D2E9FF"/>
          </a:solidFill>
          <a:ln w="12700">
            <a:solidFill>
              <a:srgbClr val="D2E9FF"/>
            </a:solidFill>
            <a:prstDash val="solid"/>
          </a:ln>
        </p:spPr>
        <p:txBody>
          <a:bodyPr/>
          <a:lstStyle/>
          <a:p>
            <a:endParaRPr lang="en-US"/>
          </a:p>
        </p:txBody>
      </p:sp>
      <p:sp>
        <p:nvSpPr>
          <p:cNvPr id="23" name="Text 20"/>
          <p:cNvSpPr txBox="1"/>
          <p:nvPr/>
        </p:nvSpPr>
        <p:spPr>
          <a:xfrm>
            <a:off x="8266176" y="2761488"/>
            <a:ext cx="3044952" cy="932688"/>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“Hosting difficult conversations about difference of opinion within the community.”</a:t>
            </a:r>
            <a:endParaRPr lang="en-US" sz="1150" dirty="0"/>
          </a:p>
        </p:txBody>
      </p:sp>
      <p:sp>
        <p:nvSpPr>
          <p:cNvPr id="24" name="Text 21"/>
          <p:cNvSpPr txBox="1"/>
          <p:nvPr/>
        </p:nvSpPr>
        <p:spPr>
          <a:xfrm>
            <a:off x="8266176" y="3730752"/>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41</a:t>
            </a:r>
            <a:endParaRPr lang="en-US" sz="1000" dirty="0"/>
          </a:p>
        </p:txBody>
      </p:sp>
      <p:sp>
        <p:nvSpPr>
          <p:cNvPr id="25" name="Shape 22"/>
          <p:cNvSpPr/>
          <p:nvPr/>
        </p:nvSpPr>
        <p:spPr>
          <a:xfrm>
            <a:off x="640080" y="4297680"/>
            <a:ext cx="5394960" cy="1426464"/>
          </a:xfrm>
          <a:prstGeom prst="roundRect">
            <a:avLst>
              <a:gd name="adj" fmla="val 3846"/>
            </a:avLst>
          </a:prstGeom>
          <a:solidFill>
            <a:srgbClr val="D2E9FF"/>
          </a:solidFill>
          <a:ln w="12700">
            <a:solidFill>
              <a:srgbClr val="D2E9FF"/>
            </a:solidFill>
            <a:prstDash val="solid"/>
          </a:ln>
        </p:spPr>
        <p:txBody>
          <a:bodyPr/>
          <a:lstStyle/>
          <a:p>
            <a:endParaRPr lang="en-US"/>
          </a:p>
        </p:txBody>
      </p:sp>
      <p:sp>
        <p:nvSpPr>
          <p:cNvPr id="26" name="Text 23"/>
          <p:cNvSpPr txBox="1"/>
          <p:nvPr/>
        </p:nvSpPr>
        <p:spPr>
          <a:xfrm>
            <a:off x="877824" y="4443984"/>
            <a:ext cx="4919472" cy="786384"/>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“I'm pretty engaged, but I do have to notify and ask friends if they are attending an event or heard about a speaker. They can do a better job reaching beyond people like me, who are the low hanging fruit.”</a:t>
            </a:r>
            <a:endParaRPr lang="en-US" sz="1150" dirty="0"/>
          </a:p>
        </p:txBody>
      </p:sp>
      <p:sp>
        <p:nvSpPr>
          <p:cNvPr id="27" name="Text 24"/>
          <p:cNvSpPr txBox="1"/>
          <p:nvPr/>
        </p:nvSpPr>
        <p:spPr>
          <a:xfrm>
            <a:off x="877824" y="5266944"/>
            <a:ext cx="491947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67</a:t>
            </a:r>
            <a:endParaRPr lang="en-US" sz="1000" dirty="0"/>
          </a:p>
        </p:txBody>
      </p:sp>
      <p:sp>
        <p:nvSpPr>
          <p:cNvPr id="28" name="Shape 25"/>
          <p:cNvSpPr/>
          <p:nvPr/>
        </p:nvSpPr>
        <p:spPr>
          <a:xfrm>
            <a:off x="6199632" y="4297680"/>
            <a:ext cx="5349240" cy="1426464"/>
          </a:xfrm>
          <a:prstGeom prst="roundRect">
            <a:avLst>
              <a:gd name="adj" fmla="val 3846"/>
            </a:avLst>
          </a:prstGeom>
          <a:solidFill>
            <a:srgbClr val="D2E9FF"/>
          </a:solidFill>
          <a:ln w="12700">
            <a:solidFill>
              <a:srgbClr val="D2E9FF"/>
            </a:solidFill>
            <a:prstDash val="solid"/>
          </a:ln>
        </p:spPr>
        <p:txBody>
          <a:bodyPr/>
          <a:lstStyle/>
          <a:p>
            <a:endParaRPr lang="en-US"/>
          </a:p>
        </p:txBody>
      </p:sp>
      <p:sp>
        <p:nvSpPr>
          <p:cNvPr id="29" name="Text 26"/>
          <p:cNvSpPr txBox="1"/>
          <p:nvPr/>
        </p:nvSpPr>
        <p:spPr>
          <a:xfrm>
            <a:off x="6437376" y="4443984"/>
            <a:ext cx="4873752" cy="786384"/>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“It is possible that it exists and I am not aware of it, but it would be wonderful if there is a welcoming space for Jewish people who are just starting to connect with their Jewish identity.”</a:t>
            </a:r>
            <a:endParaRPr lang="en-US" sz="1150" dirty="0"/>
          </a:p>
        </p:txBody>
      </p:sp>
      <p:sp>
        <p:nvSpPr>
          <p:cNvPr id="30" name="Text 27"/>
          <p:cNvSpPr txBox="1"/>
          <p:nvPr/>
        </p:nvSpPr>
        <p:spPr>
          <a:xfrm>
            <a:off x="6437376" y="5266944"/>
            <a:ext cx="48737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57</a:t>
            </a:r>
            <a:endParaRPr lang="en-US" sz="1000" dirty="0"/>
          </a:p>
        </p:txBody>
      </p:sp>
      <p:sp>
        <p:nvSpPr>
          <p:cNvPr id="31" name="Text 28"/>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2026. Q24B, coded open-ended responses. Around 30% answered don't know. Quotes paraphrased to protect identity.</a:t>
            </a:r>
            <a:endParaRPr lang="en-US" sz="8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BENCHMARKING</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How San Diego reads against other communities</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25880"/>
            <a:ext cx="10881360" cy="45720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Because the instrument is standardized, our results can be read against the other 33 communities that have fielded it. These are the directions the comparison runs.</a:t>
            </a:r>
            <a:endParaRPr lang="en-US" sz="1300" dirty="0"/>
          </a:p>
        </p:txBody>
      </p:sp>
      <p:sp>
        <p:nvSpPr>
          <p:cNvPr id="7" name="Shape 4"/>
          <p:cNvSpPr/>
          <p:nvPr/>
        </p:nvSpPr>
        <p:spPr>
          <a:xfrm>
            <a:off x="640080" y="1847088"/>
            <a:ext cx="3520440" cy="2242790"/>
          </a:xfrm>
          <a:prstGeom prst="roundRect">
            <a:avLst>
              <a:gd name="adj" fmla="val 2927"/>
            </a:avLst>
          </a:prstGeom>
          <a:solidFill>
            <a:srgbClr val="D2E9FF"/>
          </a:solidFill>
          <a:ln w="12700">
            <a:solidFill>
              <a:srgbClr val="D2E9FF"/>
            </a:solidFill>
            <a:prstDash val="solid"/>
          </a:ln>
        </p:spPr>
        <p:txBody>
          <a:bodyPr/>
          <a:lstStyle/>
          <a:p>
            <a:endParaRPr lang="en-US"/>
          </a:p>
        </p:txBody>
      </p:sp>
      <p:sp>
        <p:nvSpPr>
          <p:cNvPr id="8" name="Text 5"/>
          <p:cNvSpPr txBox="1"/>
          <p:nvPr/>
        </p:nvSpPr>
        <p:spPr>
          <a:xfrm>
            <a:off x="859536" y="1975104"/>
            <a:ext cx="30815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Stronger here</a:t>
            </a:r>
            <a:endParaRPr lang="en-US" sz="1400" dirty="0"/>
          </a:p>
        </p:txBody>
      </p:sp>
      <p:sp>
        <p:nvSpPr>
          <p:cNvPr id="9" name="Text 6"/>
          <p:cNvSpPr txBox="1"/>
          <p:nvPr/>
        </p:nvSpPr>
        <p:spPr>
          <a:xfrm>
            <a:off x="859536" y="2359152"/>
            <a:ext cx="3081528" cy="121615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Close friendships across difference.</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Pride in Israel and emotional attachment to it.</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Confidence that local organizations and police are working to keep the community safe.</a:t>
            </a:r>
            <a:endParaRPr lang="en-US" sz="1150" dirty="0"/>
          </a:p>
          <a:p>
            <a:pPr marL="0" indent="0">
              <a:lnSpc>
                <a:spcPts val="1600"/>
              </a:lnSpc>
              <a:buNone/>
            </a:pPr>
            <a:endParaRPr lang="en-US" sz="1150" dirty="0"/>
          </a:p>
          <a:p>
            <a:pPr marL="0" indent="0">
              <a:lnSpc>
                <a:spcPts val="1600"/>
              </a:lnSpc>
              <a:buNone/>
            </a:pPr>
            <a:r>
              <a:rPr lang="en-US" sz="1150" dirty="0">
                <a:solidFill>
                  <a:srgbClr val="27277C"/>
                </a:solidFill>
                <a:latin typeface="Outfit" pitchFamily="34" charset="0"/>
                <a:ea typeface="Outfit" pitchFamily="34" charset="-122"/>
                <a:cs typeface="Outfit" pitchFamily="34" charset="-120"/>
              </a:rPr>
              <a:t>Parents wanting guidance on Jewish education.</a:t>
            </a:r>
            <a:endParaRPr lang="en-US" sz="1150" dirty="0"/>
          </a:p>
        </p:txBody>
      </p:sp>
      <p:sp>
        <p:nvSpPr>
          <p:cNvPr id="10" name="Shape 7"/>
          <p:cNvSpPr/>
          <p:nvPr/>
        </p:nvSpPr>
        <p:spPr>
          <a:xfrm>
            <a:off x="4334256" y="1847088"/>
            <a:ext cx="3520440" cy="2242790"/>
          </a:xfrm>
          <a:prstGeom prst="roundRect">
            <a:avLst>
              <a:gd name="adj" fmla="val 2927"/>
            </a:avLst>
          </a:prstGeom>
          <a:solidFill>
            <a:srgbClr val="EDF2F7"/>
          </a:solidFill>
          <a:ln w="12700">
            <a:solidFill>
              <a:srgbClr val="EDF2F7"/>
            </a:solidFill>
            <a:prstDash val="solid"/>
          </a:ln>
        </p:spPr>
        <p:txBody>
          <a:bodyPr/>
          <a:lstStyle/>
          <a:p>
            <a:endParaRPr lang="en-US"/>
          </a:p>
        </p:txBody>
      </p:sp>
      <p:sp>
        <p:nvSpPr>
          <p:cNvPr id="11" name="Text 8"/>
          <p:cNvSpPr txBox="1"/>
          <p:nvPr/>
        </p:nvSpPr>
        <p:spPr>
          <a:xfrm>
            <a:off x="4553712" y="1975104"/>
            <a:ext cx="308152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In line with others</a:t>
            </a:r>
            <a:endParaRPr lang="en-US" sz="1400" dirty="0"/>
          </a:p>
        </p:txBody>
      </p:sp>
      <p:sp>
        <p:nvSpPr>
          <p:cNvPr id="12" name="Text 9"/>
          <p:cNvSpPr txBox="1"/>
          <p:nvPr/>
        </p:nvSpPr>
        <p:spPr>
          <a:xfrm>
            <a:off x="4553712" y="2359152"/>
            <a:ext cx="3081528" cy="1730726"/>
          </a:xfrm>
          <a:prstGeom prst="rect">
            <a:avLst/>
          </a:prstGeom>
          <a:noFill/>
          <a:ln/>
        </p:spPr>
        <p:txBody>
          <a:bodyPr wrap="square" lIns="0" tIns="0" rIns="0" bIns="0" rtlCol="0" anchor="t"/>
          <a:lstStyle/>
          <a:p>
            <a:pPr marL="0" indent="0">
              <a:buNone/>
            </a:pPr>
            <a:r>
              <a:rPr lang="en-US" sz="1150" dirty="0">
                <a:solidFill>
                  <a:srgbClr val="2D3748"/>
                </a:solidFill>
                <a:latin typeface="Outfit" pitchFamily="34" charset="0"/>
                <a:ea typeface="Outfit" pitchFamily="34" charset="-122"/>
                <a:cs typeface="Outfit" pitchFamily="34" charset="-120"/>
              </a:rPr>
              <a:t>Overall engagement with the Jewish community.</a:t>
            </a:r>
            <a:endParaRPr lang="en-US" sz="1150" dirty="0"/>
          </a:p>
          <a:p>
            <a:pPr marL="0" indent="0">
              <a:buNone/>
            </a:pPr>
            <a:endParaRPr lang="en-US" sz="1150" dirty="0"/>
          </a:p>
          <a:p>
            <a:pPr marL="0" indent="0">
              <a:buNone/>
            </a:pPr>
            <a:r>
              <a:rPr lang="en-US" sz="1150" dirty="0">
                <a:solidFill>
                  <a:srgbClr val="2D3748"/>
                </a:solidFill>
                <a:latin typeface="Outfit" pitchFamily="34" charset="0"/>
                <a:ea typeface="Outfit" pitchFamily="34" charset="-122"/>
                <a:cs typeface="Outfit" pitchFamily="34" charset="-120"/>
              </a:rPr>
              <a:t>Agreement with the Health pillar statements.</a:t>
            </a:r>
            <a:endParaRPr lang="en-US" sz="1150" dirty="0"/>
          </a:p>
          <a:p>
            <a:pPr marL="0" indent="0">
              <a:buNone/>
            </a:pPr>
            <a:endParaRPr lang="en-US" sz="1150" dirty="0"/>
          </a:p>
          <a:p>
            <a:pPr marL="0" indent="0">
              <a:buNone/>
            </a:pPr>
            <a:r>
              <a:rPr lang="en-US" sz="1150" dirty="0">
                <a:solidFill>
                  <a:srgbClr val="2D3748"/>
                </a:solidFill>
                <a:latin typeface="Outfit" pitchFamily="34" charset="0"/>
                <a:ea typeface="Outfit" pitchFamily="34" charset="-122"/>
                <a:cs typeface="Outfit" pitchFamily="34" charset="-120"/>
              </a:rPr>
              <a:t>Agreement with the Caring pillar statements.</a:t>
            </a:r>
            <a:endParaRPr lang="en-US" sz="1150" dirty="0"/>
          </a:p>
          <a:p>
            <a:pPr marL="0" indent="0">
              <a:buNone/>
            </a:pPr>
            <a:endParaRPr lang="en-US" sz="1150" dirty="0"/>
          </a:p>
          <a:p>
            <a:pPr marL="0" indent="0">
              <a:buNone/>
            </a:pPr>
            <a:r>
              <a:rPr lang="en-US" sz="1150" dirty="0">
                <a:solidFill>
                  <a:srgbClr val="2D3748"/>
                </a:solidFill>
                <a:latin typeface="Outfit" pitchFamily="34" charset="0"/>
                <a:ea typeface="Outfit" pitchFamily="34" charset="-122"/>
                <a:cs typeface="Outfit" pitchFamily="34" charset="-120"/>
              </a:rPr>
              <a:t>Experiences of antisemitism.</a:t>
            </a:r>
            <a:endParaRPr lang="en-US" sz="1150" dirty="0"/>
          </a:p>
          <a:p>
            <a:pPr marL="0" indent="0">
              <a:buNone/>
            </a:pPr>
            <a:endParaRPr lang="en-US" sz="1150" dirty="0"/>
          </a:p>
          <a:p>
            <a:pPr marL="0" indent="0">
              <a:buNone/>
            </a:pPr>
            <a:r>
              <a:rPr lang="en-US" sz="1150" dirty="0">
                <a:solidFill>
                  <a:srgbClr val="2D3748"/>
                </a:solidFill>
                <a:latin typeface="Outfit" pitchFamily="34" charset="0"/>
                <a:ea typeface="Outfit" pitchFamily="34" charset="-122"/>
                <a:cs typeface="Outfit" pitchFamily="34" charset="-120"/>
              </a:rPr>
              <a:t>Household neurodivergence and mental health.</a:t>
            </a:r>
            <a:endParaRPr lang="en-US" sz="1150" dirty="0"/>
          </a:p>
        </p:txBody>
      </p:sp>
      <p:sp>
        <p:nvSpPr>
          <p:cNvPr id="13" name="Shape 10"/>
          <p:cNvSpPr/>
          <p:nvPr/>
        </p:nvSpPr>
        <p:spPr>
          <a:xfrm>
            <a:off x="8001000" y="1847088"/>
            <a:ext cx="3520440" cy="2242790"/>
          </a:xfrm>
          <a:prstGeom prst="roundRect">
            <a:avLst>
              <a:gd name="adj" fmla="val 2927"/>
            </a:avLst>
          </a:prstGeom>
          <a:solidFill>
            <a:srgbClr val="1E3EAF"/>
          </a:solidFill>
          <a:ln w="12700">
            <a:solidFill>
              <a:srgbClr val="1E3EAF"/>
            </a:solidFill>
            <a:prstDash val="solid"/>
          </a:ln>
        </p:spPr>
        <p:txBody>
          <a:bodyPr/>
          <a:lstStyle/>
          <a:p>
            <a:endParaRPr lang="en-US"/>
          </a:p>
        </p:txBody>
      </p:sp>
      <p:sp>
        <p:nvSpPr>
          <p:cNvPr id="14" name="Text 11"/>
          <p:cNvSpPr txBox="1"/>
          <p:nvPr/>
        </p:nvSpPr>
        <p:spPr>
          <a:xfrm>
            <a:off x="8247888" y="1975104"/>
            <a:ext cx="3081528" cy="365760"/>
          </a:xfrm>
          <a:prstGeom prst="rect">
            <a:avLst/>
          </a:prstGeom>
          <a:noFill/>
          <a:ln/>
        </p:spPr>
        <p:txBody>
          <a:bodyPr wrap="square" lIns="0" tIns="0" rIns="0" bIns="0" rtlCol="0" anchor="ctr"/>
          <a:lstStyle/>
          <a:p>
            <a:pPr marL="0" indent="0">
              <a:buNone/>
            </a:pPr>
            <a:r>
              <a:rPr lang="en-US" sz="1400" b="1" dirty="0">
                <a:solidFill>
                  <a:srgbClr val="FFFFFF"/>
                </a:solidFill>
                <a:latin typeface="Outfit" pitchFamily="34" charset="0"/>
                <a:ea typeface="Outfit" pitchFamily="34" charset="-122"/>
                <a:cs typeface="Outfit" pitchFamily="34" charset="-120"/>
              </a:rPr>
              <a:t>Weaker here</a:t>
            </a:r>
            <a:endParaRPr lang="en-US" sz="1400" dirty="0"/>
          </a:p>
        </p:txBody>
      </p:sp>
      <p:sp>
        <p:nvSpPr>
          <p:cNvPr id="15" name="Text 12"/>
          <p:cNvSpPr txBox="1"/>
          <p:nvPr/>
        </p:nvSpPr>
        <p:spPr>
          <a:xfrm>
            <a:off x="8247888" y="2359152"/>
            <a:ext cx="3081528" cy="1639286"/>
          </a:xfrm>
          <a:prstGeom prst="rect">
            <a:avLst/>
          </a:prstGeom>
          <a:noFill/>
          <a:ln/>
        </p:spPr>
        <p:txBody>
          <a:bodyPr wrap="square" lIns="0" tIns="0" rIns="0" bIns="0" rtlCol="0" anchor="t"/>
          <a:lstStyle/>
          <a:p>
            <a:pPr marL="0" indent="0">
              <a:lnSpc>
                <a:spcPts val="1600"/>
              </a:lnSpc>
              <a:buNone/>
            </a:pPr>
            <a:r>
              <a:rPr lang="en-US" sz="1150" dirty="0">
                <a:solidFill>
                  <a:srgbClr val="D2E9FF"/>
                </a:solidFill>
                <a:latin typeface="Outfit" pitchFamily="34" charset="0"/>
                <a:ea typeface="Outfit" pitchFamily="34" charset="-122"/>
                <a:cs typeface="Outfit" pitchFamily="34" charset="-120"/>
              </a:rPr>
              <a:t>Satisfaction with the local Jewish community.</a:t>
            </a:r>
            <a:endParaRPr lang="en-US" sz="1150" dirty="0"/>
          </a:p>
          <a:p>
            <a:pPr marL="0" indent="0">
              <a:lnSpc>
                <a:spcPts val="1600"/>
              </a:lnSpc>
              <a:buNone/>
            </a:pPr>
            <a:endParaRPr lang="en-US" sz="1150" dirty="0"/>
          </a:p>
          <a:p>
            <a:pPr marL="0" indent="0">
              <a:lnSpc>
                <a:spcPts val="1600"/>
              </a:lnSpc>
              <a:buNone/>
            </a:pPr>
            <a:r>
              <a:rPr lang="en-US" sz="1150" dirty="0">
                <a:solidFill>
                  <a:srgbClr val="D2E9FF"/>
                </a:solidFill>
                <a:latin typeface="Outfit" pitchFamily="34" charset="0"/>
                <a:ea typeface="Outfit" pitchFamily="34" charset="-122"/>
                <a:cs typeface="Outfit" pitchFamily="34" charset="-120"/>
              </a:rPr>
              <a:t>Agreement with the </a:t>
            </a:r>
            <a:r>
              <a:rPr lang="en-US" sz="1150">
                <a:solidFill>
                  <a:srgbClr val="D2E9FF"/>
                </a:solidFill>
                <a:latin typeface="Outfit" pitchFamily="34" charset="0"/>
                <a:ea typeface="Outfit" pitchFamily="34" charset="-122"/>
                <a:cs typeface="Outfit" pitchFamily="34" charset="-120"/>
              </a:rPr>
              <a:t>Education pillar statements</a:t>
            </a:r>
            <a:r>
              <a:rPr lang="en-US" sz="1150" dirty="0">
                <a:solidFill>
                  <a:srgbClr val="D2E9FF"/>
                </a:solidFill>
                <a:latin typeface="Outfit" pitchFamily="34" charset="0"/>
                <a:ea typeface="Outfit" pitchFamily="34" charset="-122"/>
                <a:cs typeface="Outfit" pitchFamily="34" charset="-120"/>
              </a:rPr>
              <a:t>, especially on quality of local opportunities.</a:t>
            </a:r>
            <a:endParaRPr lang="en-US" sz="1150" dirty="0"/>
          </a:p>
          <a:p>
            <a:pPr marL="0" indent="0">
              <a:lnSpc>
                <a:spcPts val="1600"/>
              </a:lnSpc>
              <a:buNone/>
            </a:pPr>
            <a:endParaRPr lang="en-US" sz="1150" dirty="0"/>
          </a:p>
          <a:p>
            <a:pPr marL="0" indent="0">
              <a:lnSpc>
                <a:spcPts val="1600"/>
              </a:lnSpc>
              <a:buNone/>
            </a:pPr>
            <a:r>
              <a:rPr lang="en-US" sz="1150" dirty="0">
                <a:solidFill>
                  <a:srgbClr val="D2E9FF"/>
                </a:solidFill>
                <a:latin typeface="Outfit" pitchFamily="34" charset="0"/>
                <a:ea typeface="Outfit" pitchFamily="34" charset="-122"/>
                <a:cs typeface="Outfit" pitchFamily="34" charset="-120"/>
              </a:rPr>
              <a:t>Dues-paying membership.</a:t>
            </a:r>
            <a:endParaRPr lang="en-US" sz="1150" dirty="0"/>
          </a:p>
          <a:p>
            <a:pPr marL="0" indent="0">
              <a:lnSpc>
                <a:spcPts val="1600"/>
              </a:lnSpc>
              <a:buNone/>
            </a:pPr>
            <a:endParaRPr lang="en-US" sz="1150" dirty="0"/>
          </a:p>
          <a:p>
            <a:pPr marL="0" indent="0">
              <a:lnSpc>
                <a:spcPts val="1600"/>
              </a:lnSpc>
              <a:buNone/>
            </a:pPr>
            <a:r>
              <a:rPr lang="en-US" sz="1150" dirty="0">
                <a:solidFill>
                  <a:srgbClr val="D2E9FF"/>
                </a:solidFill>
                <a:latin typeface="Outfit" pitchFamily="34" charset="0"/>
                <a:ea typeface="Outfit" pitchFamily="34" charset="-122"/>
                <a:cs typeface="Outfit" pitchFamily="34" charset="-120"/>
              </a:rPr>
              <a:t>Regular engagement in Jewish activities.</a:t>
            </a:r>
            <a:endParaRPr lang="en-US" sz="1150" dirty="0"/>
          </a:p>
          <a:p>
            <a:pPr marL="0" indent="0">
              <a:lnSpc>
                <a:spcPts val="1600"/>
              </a:lnSpc>
              <a:buNone/>
            </a:pPr>
            <a:endParaRPr lang="en-US" sz="1150" dirty="0"/>
          </a:p>
          <a:p>
            <a:pPr marL="0" indent="0">
              <a:lnSpc>
                <a:spcPts val="1600"/>
              </a:lnSpc>
              <a:buNone/>
            </a:pPr>
            <a:r>
              <a:rPr lang="en-US" sz="1150" dirty="0">
                <a:solidFill>
                  <a:srgbClr val="D2E9FF"/>
                </a:solidFill>
                <a:latin typeface="Outfit" pitchFamily="34" charset="0"/>
                <a:ea typeface="Outfit" pitchFamily="34" charset="-122"/>
                <a:cs typeface="Outfit" pitchFamily="34" charset="-120"/>
              </a:rPr>
              <a:t>Comfort showing Jewish identity in public.</a:t>
            </a:r>
            <a:endParaRPr lang="en-US" sz="1150" dirty="0"/>
          </a:p>
        </p:txBody>
      </p:sp>
      <p:grpSp>
        <p:nvGrpSpPr>
          <p:cNvPr id="22" name="Group 21">
            <a:extLst>
              <a:ext uri="{FF2B5EF4-FFF2-40B4-BE49-F238E27FC236}">
                <a16:creationId xmlns:a16="http://schemas.microsoft.com/office/drawing/2014/main" id="{127E1726-B070-E988-5739-A1191F2E3D37}"/>
              </a:ext>
            </a:extLst>
          </p:cNvPr>
          <p:cNvGrpSpPr/>
          <p:nvPr/>
        </p:nvGrpSpPr>
        <p:grpSpPr>
          <a:xfrm>
            <a:off x="640080" y="4236182"/>
            <a:ext cx="10908792" cy="493776"/>
            <a:chOff x="859536" y="3886200"/>
            <a:chExt cx="10908792" cy="493776"/>
          </a:xfrm>
        </p:grpSpPr>
        <p:sp>
          <p:nvSpPr>
            <p:cNvPr id="16" name="Shape 13"/>
            <p:cNvSpPr/>
            <p:nvPr/>
          </p:nvSpPr>
          <p:spPr>
            <a:xfrm>
              <a:off x="859536" y="3886200"/>
              <a:ext cx="10908792" cy="475488"/>
            </a:xfrm>
            <a:prstGeom prst="roundRect">
              <a:avLst>
                <a:gd name="adj" fmla="val 9615"/>
              </a:avLst>
            </a:prstGeom>
            <a:solidFill>
              <a:srgbClr val="1E3EAF"/>
            </a:solidFill>
            <a:ln w="12700">
              <a:solidFill>
                <a:srgbClr val="1E3EAF"/>
              </a:solidFill>
              <a:prstDash val="solid"/>
            </a:ln>
          </p:spPr>
          <p:txBody>
            <a:bodyPr/>
            <a:lstStyle/>
            <a:p>
              <a:endParaRPr lang="en-US"/>
            </a:p>
          </p:txBody>
        </p:sp>
        <p:sp>
          <p:nvSpPr>
            <p:cNvPr id="17" name="Text 14"/>
            <p:cNvSpPr txBox="1"/>
            <p:nvPr/>
          </p:nvSpPr>
          <p:spPr>
            <a:xfrm>
              <a:off x="914400" y="3904488"/>
              <a:ext cx="10332720" cy="475488"/>
            </a:xfrm>
            <a:prstGeom prst="rect">
              <a:avLst/>
            </a:prstGeom>
            <a:noFill/>
            <a:ln/>
          </p:spPr>
          <p:txBody>
            <a:bodyPr wrap="square" lIns="0" tIns="0" rIns="0" bIns="0" rtlCol="0" anchor="ctr"/>
            <a:lstStyle/>
            <a:p>
              <a:pPr marL="0" indent="0">
                <a:lnSpc>
                  <a:spcPts val="1800"/>
                </a:lnSpc>
                <a:buNone/>
              </a:pPr>
              <a:r>
                <a:rPr lang="en-US" sz="1250" b="1" dirty="0">
                  <a:solidFill>
                    <a:srgbClr val="FFFFFF"/>
                  </a:solidFill>
                  <a:latin typeface="Outfit" pitchFamily="34" charset="0"/>
                  <a:ea typeface="Outfit" pitchFamily="34" charset="-122"/>
                  <a:cs typeface="Outfit" pitchFamily="34" charset="-120"/>
                </a:rPr>
                <a:t>The shape of the comparison matches the shape of our own findings: San Diego is at or above average on what people believe and below average on what we provide and satisfaction.</a:t>
              </a:r>
              <a:endParaRPr lang="en-US" sz="1250" dirty="0"/>
            </a:p>
          </p:txBody>
        </p:sp>
      </p:grpSp>
      <p:grpSp>
        <p:nvGrpSpPr>
          <p:cNvPr id="23" name="Group 22">
            <a:extLst>
              <a:ext uri="{FF2B5EF4-FFF2-40B4-BE49-F238E27FC236}">
                <a16:creationId xmlns:a16="http://schemas.microsoft.com/office/drawing/2014/main" id="{42416343-D7F5-5EAD-2D98-370A0D866FB6}"/>
              </a:ext>
            </a:extLst>
          </p:cNvPr>
          <p:cNvGrpSpPr/>
          <p:nvPr/>
        </p:nvGrpSpPr>
        <p:grpSpPr>
          <a:xfrm>
            <a:off x="640080" y="4791456"/>
            <a:ext cx="10908792" cy="1170432"/>
            <a:chOff x="640080" y="4517136"/>
            <a:chExt cx="10908792" cy="1170432"/>
          </a:xfrm>
        </p:grpSpPr>
        <p:sp>
          <p:nvSpPr>
            <p:cNvPr id="18" name="Shape 15"/>
            <p:cNvSpPr/>
            <p:nvPr/>
          </p:nvSpPr>
          <p:spPr>
            <a:xfrm>
              <a:off x="640080" y="4517136"/>
              <a:ext cx="10908792" cy="1170432"/>
            </a:xfrm>
            <a:prstGeom prst="roundRect">
              <a:avLst>
                <a:gd name="adj" fmla="val 4688"/>
              </a:avLst>
            </a:prstGeom>
            <a:solidFill>
              <a:srgbClr val="EDF2F7"/>
            </a:solidFill>
            <a:ln w="12700">
              <a:solidFill>
                <a:srgbClr val="EDF2F7"/>
              </a:solidFill>
              <a:prstDash val="solid"/>
            </a:ln>
          </p:spPr>
          <p:txBody>
            <a:bodyPr/>
            <a:lstStyle/>
            <a:p>
              <a:endParaRPr lang="en-US"/>
            </a:p>
          </p:txBody>
        </p:sp>
        <p:sp>
          <p:nvSpPr>
            <p:cNvPr id="19" name="Text 16"/>
            <p:cNvSpPr txBox="1"/>
            <p:nvPr/>
          </p:nvSpPr>
          <p:spPr>
            <a:xfrm>
              <a:off x="859536" y="4645152"/>
              <a:ext cx="10469880"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How to read this slide</a:t>
              </a:r>
              <a:endParaRPr lang="en-US" sz="1400" dirty="0"/>
            </a:p>
          </p:txBody>
        </p:sp>
        <p:sp>
          <p:nvSpPr>
            <p:cNvPr id="20" name="Text 17"/>
            <p:cNvSpPr txBox="1"/>
            <p:nvPr/>
          </p:nvSpPr>
          <p:spPr>
            <a:xfrm>
              <a:off x="859536" y="5029200"/>
              <a:ext cx="10469880" cy="512064"/>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These are directional statements drawn from the JFNA report's own community comparisons, not precise gaps. Comparison figures are averages across the communities surveyed to date, and some questions introduced in 2025 or 2026 are averaged across a smaller subset of those communities.</a:t>
              </a:r>
              <a:endParaRPr lang="en-US" sz="1150" dirty="0"/>
            </a:p>
          </p:txBody>
        </p:sp>
      </p:grpSp>
      <p:sp>
        <p:nvSpPr>
          <p:cNvPr id="21" name="Text 18"/>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San Diego report, community comparison notes throughout.</a:t>
            </a:r>
            <a:endParaRPr lang="en-US" sz="8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3">
    <p:bg>
      <p:bgPr>
        <a:solidFill>
          <a:srgbClr val="27277C"/>
        </a:solidFill>
        <a:effectLst/>
      </p:bgPr>
    </p:bg>
    <p:spTree>
      <p:nvGrpSpPr>
        <p:cNvPr id="1" name=""/>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p:cNvPicPr>
            <a:picLocks noChangeAspect="1"/>
          </p:cNvPicPr>
          <p:nvPr/>
        </p:nvPicPr>
        <p:blipFill>
          <a:blip r:embed="rId3"/>
          <a:stretch>
            <a:fillRect/>
          </a:stretch>
        </p:blipFill>
        <p:spPr>
          <a:xfrm>
            <a:off x="11430000" y="6163056"/>
            <a:ext cx="420624" cy="420624"/>
          </a:xfrm>
          <a:prstGeom prst="rect">
            <a:avLst/>
          </a:prstGeom>
        </p:spPr>
      </p:pic>
      <p:sp>
        <p:nvSpPr>
          <p:cNvPr id="3" name="Text 0"/>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endParaRPr lang="en-US" sz="900" dirty="0"/>
          </a:p>
        </p:txBody>
      </p:sp>
      <p:pic>
        <p:nvPicPr>
          <p:cNvPr id="4" name="Image 1" descr="C:\Users\HenriMigala\Jewish Federation of San Diego County\Community Planning (CP) - General\Community Logo Folder\Fed Logos\Fed Logo white png.png"/>
          <p:cNvPicPr>
            <a:picLocks noChangeAspect="1"/>
          </p:cNvPicPr>
          <p:nvPr/>
        </p:nvPicPr>
        <p:blipFill>
          <a:blip r:embed="rId4"/>
          <a:srcRect/>
          <a:stretch/>
        </p:blipFill>
        <p:spPr>
          <a:xfrm>
            <a:off x="868679" y="661595"/>
            <a:ext cx="3017520" cy="688489"/>
          </a:xfrm>
          <a:prstGeom prst="rect">
            <a:avLst/>
          </a:prstGeom>
        </p:spPr>
      </p:pic>
      <p:sp>
        <p:nvSpPr>
          <p:cNvPr id="5" name="Text 1"/>
          <p:cNvSpPr txBox="1"/>
          <p:nvPr/>
        </p:nvSpPr>
        <p:spPr>
          <a:xfrm>
            <a:off x="868680" y="1853430"/>
            <a:ext cx="10241280" cy="868680"/>
          </a:xfrm>
          <a:prstGeom prst="rect">
            <a:avLst/>
          </a:prstGeom>
          <a:noFill/>
          <a:ln/>
        </p:spPr>
        <p:txBody>
          <a:bodyPr wrap="square" lIns="0" tIns="0" rIns="0" bIns="0" rtlCol="0" anchor="ctr"/>
          <a:lstStyle/>
          <a:p>
            <a:pPr marL="0" indent="0">
              <a:buNone/>
            </a:pPr>
            <a:r>
              <a:rPr lang="en-US" sz="4400" b="1" dirty="0">
                <a:solidFill>
                  <a:srgbClr val="FFFFFF"/>
                </a:solidFill>
                <a:latin typeface="Outfit" pitchFamily="34" charset="0"/>
                <a:ea typeface="Outfit" pitchFamily="34" charset="-122"/>
                <a:cs typeface="Outfit" pitchFamily="34" charset="-120"/>
              </a:rPr>
              <a:t>Thank you</a:t>
            </a:r>
            <a:endParaRPr lang="en-US" sz="4400" dirty="0"/>
          </a:p>
        </p:txBody>
      </p:sp>
      <p:sp>
        <p:nvSpPr>
          <p:cNvPr id="6" name="Text 2"/>
          <p:cNvSpPr txBox="1"/>
          <p:nvPr/>
        </p:nvSpPr>
        <p:spPr>
          <a:xfrm>
            <a:off x="865094" y="2997798"/>
            <a:ext cx="9942755" cy="914400"/>
          </a:xfrm>
          <a:prstGeom prst="rect">
            <a:avLst/>
          </a:prstGeom>
          <a:noFill/>
          <a:ln/>
        </p:spPr>
        <p:txBody>
          <a:bodyPr wrap="square" lIns="0" tIns="0" rIns="0" bIns="0" rtlCol="0" anchor="t"/>
          <a:lstStyle/>
          <a:p>
            <a:r>
              <a:rPr lang="en-US" sz="1500" dirty="0">
                <a:solidFill>
                  <a:srgbClr val="D2E9FF"/>
                </a:solidFill>
                <a:latin typeface="Outfit" pitchFamily="34" charset="0"/>
                <a:ea typeface="Outfit" pitchFamily="34" charset="-122"/>
                <a:cs typeface="Outfit" pitchFamily="34" charset="-120"/>
              </a:rPr>
              <a:t>The Flourishing Community Pulse Survey results describe where we are. Where we go next is up to you</a:t>
            </a:r>
            <a:r>
              <a:rPr lang="en-US" sz="1500" dirty="0">
                <a:solidFill>
                  <a:srgbClr val="D2E9FF"/>
                </a:solidFill>
                <a:latin typeface="Outfit" pitchFamily="34" charset="0"/>
                <a:ea typeface="Outfit" pitchFamily="34" charset="-122"/>
              </a:rPr>
              <a:t>. </a:t>
            </a:r>
          </a:p>
          <a:p>
            <a:r>
              <a:rPr lang="en-US" sz="1500" dirty="0">
                <a:solidFill>
                  <a:srgbClr val="D2E9FF"/>
                </a:solidFill>
                <a:latin typeface="Outfit" pitchFamily="34" charset="0"/>
                <a:ea typeface="Outfit" pitchFamily="34" charset="-122"/>
              </a:rPr>
              <a:t>No one here can single-handedly move the 42% who feel connected to a local Jewish community.  </a:t>
            </a:r>
          </a:p>
          <a:p>
            <a:r>
              <a:rPr lang="en-US" sz="1500" dirty="0">
                <a:solidFill>
                  <a:srgbClr val="D2E9FF"/>
                </a:solidFill>
                <a:latin typeface="Outfit" pitchFamily="34" charset="0"/>
                <a:ea typeface="Outfit" pitchFamily="34" charset="-122"/>
              </a:rPr>
              <a:t>But every person here can change it for one person – one invitation at a time. </a:t>
            </a:r>
          </a:p>
        </p:txBody>
      </p:sp>
      <p:sp>
        <p:nvSpPr>
          <p:cNvPr id="7" name="Shape 3"/>
          <p:cNvSpPr/>
          <p:nvPr/>
        </p:nvSpPr>
        <p:spPr>
          <a:xfrm>
            <a:off x="865094" y="4204111"/>
            <a:ext cx="4415118" cy="1049878"/>
          </a:xfrm>
          <a:prstGeom prst="roundRect">
            <a:avLst>
              <a:gd name="adj" fmla="val 10526"/>
            </a:avLst>
          </a:prstGeom>
          <a:solidFill>
            <a:srgbClr val="1E3EAF"/>
          </a:solidFill>
          <a:ln w="12700">
            <a:solidFill>
              <a:srgbClr val="1E3EAF"/>
            </a:solidFill>
            <a:prstDash val="solid"/>
          </a:ln>
        </p:spPr>
        <p:txBody>
          <a:bodyPr/>
          <a:lstStyle/>
          <a:p>
            <a:endParaRPr lang="en-US"/>
          </a:p>
        </p:txBody>
      </p:sp>
      <p:sp>
        <p:nvSpPr>
          <p:cNvPr id="8" name="Text 4"/>
          <p:cNvSpPr txBox="1"/>
          <p:nvPr/>
        </p:nvSpPr>
        <p:spPr>
          <a:xfrm>
            <a:off x="1047974" y="4403150"/>
            <a:ext cx="3840480" cy="694944"/>
          </a:xfrm>
          <a:prstGeom prst="rect">
            <a:avLst/>
          </a:prstGeom>
          <a:noFill/>
          <a:ln/>
        </p:spPr>
        <p:txBody>
          <a:bodyPr wrap="square" lIns="0" tIns="0" rIns="0" bIns="0" rtlCol="0" anchor="ctr"/>
          <a:lstStyle/>
          <a:p>
            <a:pPr marL="0" indent="0">
              <a:buNone/>
            </a:pPr>
            <a:r>
              <a:rPr lang="en-US" sz="1350" dirty="0">
                <a:solidFill>
                  <a:schemeClr val="bg1"/>
                </a:solidFill>
              </a:rPr>
              <a:t>For more information or questions, please contact:</a:t>
            </a:r>
          </a:p>
          <a:p>
            <a:pPr marL="0" indent="0">
              <a:buNone/>
            </a:pPr>
            <a:r>
              <a:rPr lang="en-US" sz="1350" dirty="0">
                <a:solidFill>
                  <a:schemeClr val="bg1"/>
                </a:solidFill>
              </a:rPr>
              <a:t>Dr. Henri Migala</a:t>
            </a:r>
          </a:p>
          <a:p>
            <a:pPr marL="0" indent="0">
              <a:buNone/>
            </a:pPr>
            <a:r>
              <a:rPr lang="en-US" sz="1350" dirty="0">
                <a:solidFill>
                  <a:schemeClr val="bg1"/>
                </a:solidFill>
                <a:hlinkClick r:id="rId5">
                  <a:extLst>
                    <a:ext uri="{A12FA001-AC4F-418D-AE19-62706E023703}">
                      <ahyp:hlinkClr xmlns:ahyp="http://schemas.microsoft.com/office/drawing/2018/hyperlinkcolor" val="tx"/>
                    </a:ext>
                  </a:extLst>
                </a:hlinkClick>
              </a:rPr>
              <a:t>henrim@JewishinSanDiego.org</a:t>
            </a:r>
            <a:r>
              <a:rPr lang="en-US" sz="1350" dirty="0">
                <a:solidFill>
                  <a:schemeClr val="bg1"/>
                </a:solidFill>
              </a:rPr>
              <a:t>           858.836.7063</a:t>
            </a:r>
          </a:p>
        </p:txBody>
      </p:sp>
      <p:sp>
        <p:nvSpPr>
          <p:cNvPr id="9" name="Text 5"/>
          <p:cNvSpPr txBox="1"/>
          <p:nvPr/>
        </p:nvSpPr>
        <p:spPr>
          <a:xfrm>
            <a:off x="868680" y="5394960"/>
            <a:ext cx="5486400" cy="365760"/>
          </a:xfrm>
          <a:prstGeom prst="rect">
            <a:avLst/>
          </a:prstGeom>
          <a:noFill/>
          <a:ln/>
        </p:spPr>
        <p:txBody>
          <a:bodyPr wrap="square" lIns="0" tIns="0" rIns="0" bIns="0" rtlCol="0" anchor="ctr"/>
          <a:lstStyle/>
          <a:p>
            <a:r>
              <a:rPr lang="en-US" sz="1400" dirty="0">
                <a:solidFill>
                  <a:schemeClr val="bg1"/>
                </a:solidFill>
              </a:rPr>
              <a:t>www.Jewishinsandiego.org/community-insights-and-research</a:t>
            </a:r>
            <a:endParaRPr lang="en-US" sz="1300"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1">
    <p:bg>
      <p:bgPr>
        <a:solidFill>
          <a:srgbClr val="1E3EAF"/>
        </a:solidFill>
        <a:effectLst/>
      </p:bgPr>
    </p:bg>
    <p:spTree>
      <p:nvGrpSpPr>
        <p:cNvPr id="1" name=""/>
        <p:cNvGrpSpPr/>
        <p:nvPr/>
      </p:nvGrpSpPr>
      <p:grpSpPr>
        <a:xfrm>
          <a:off x="0" y="0"/>
          <a:ext cx="0" cy="0"/>
          <a:chOff x="0" y="0"/>
          <a:chExt cx="0" cy="0"/>
        </a:xfrm>
      </p:grpSpPr>
      <p:pic>
        <p:nvPicPr>
          <p:cNvPr id="2" name="Image 0" descr="/tmp/henri/assets/2022_Rebrand_Bug RGB_White.png"/>
          <p:cNvPicPr>
            <a:picLocks noChangeAspect="1"/>
          </p:cNvPicPr>
          <p:nvPr/>
        </p:nvPicPr>
        <p:blipFill>
          <a:blip r:embed="rId2"/>
          <a:stretch>
            <a:fillRect/>
          </a:stretch>
        </p:blipFill>
        <p:spPr>
          <a:xfrm>
            <a:off x="11430000" y="6163056"/>
            <a:ext cx="420624" cy="420624"/>
          </a:xfrm>
          <a:prstGeom prst="rect">
            <a:avLst/>
          </a:prstGeom>
        </p:spPr>
      </p:pic>
      <p:sp>
        <p:nvSpPr>
          <p:cNvPr id="3" name="Text 0"/>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endParaRPr lang="en-US" sz="900" dirty="0"/>
          </a:p>
        </p:txBody>
      </p:sp>
      <p:pic>
        <p:nvPicPr>
          <p:cNvPr id="4" name="Image 1" descr="/tmp/henri/assets/Fed Logo white png.png"/>
          <p:cNvPicPr>
            <a:picLocks noChangeAspect="1"/>
          </p:cNvPicPr>
          <p:nvPr/>
        </p:nvPicPr>
        <p:blipFill>
          <a:blip r:embed="rId3"/>
          <a:srcRect/>
          <a:stretch/>
        </p:blipFill>
        <p:spPr>
          <a:xfrm>
            <a:off x="868680" y="777240"/>
            <a:ext cx="3017520" cy="649045"/>
          </a:xfrm>
          <a:prstGeom prst="rect">
            <a:avLst/>
          </a:prstGeom>
        </p:spPr>
      </p:pic>
      <p:sp>
        <p:nvSpPr>
          <p:cNvPr id="5" name="Text 1"/>
          <p:cNvSpPr txBox="1"/>
          <p:nvPr/>
        </p:nvSpPr>
        <p:spPr>
          <a:xfrm>
            <a:off x="868680" y="1700605"/>
            <a:ext cx="10241280" cy="1188720"/>
          </a:xfrm>
          <a:prstGeom prst="rect">
            <a:avLst/>
          </a:prstGeom>
          <a:noFill/>
          <a:ln/>
        </p:spPr>
        <p:txBody>
          <a:bodyPr wrap="square" lIns="0" tIns="0" rIns="0" bIns="0" rtlCol="0" anchor="ctr"/>
          <a:lstStyle/>
          <a:p>
            <a:pPr marL="0" indent="0">
              <a:buNone/>
            </a:pPr>
            <a:r>
              <a:rPr lang="en-US" sz="5800" b="1" dirty="0">
                <a:solidFill>
                  <a:srgbClr val="FFFFFF"/>
                </a:solidFill>
                <a:latin typeface="Outfit" pitchFamily="34" charset="0"/>
                <a:ea typeface="Outfit" pitchFamily="34" charset="-122"/>
                <a:cs typeface="Outfit" pitchFamily="34" charset="-120"/>
              </a:rPr>
              <a:t>Appendices</a:t>
            </a:r>
            <a:endParaRPr lang="en-US" sz="5800" dirty="0"/>
          </a:p>
        </p:txBody>
      </p:sp>
      <p:sp>
        <p:nvSpPr>
          <p:cNvPr id="6" name="Text 2"/>
          <p:cNvSpPr txBox="1"/>
          <p:nvPr/>
        </p:nvSpPr>
        <p:spPr>
          <a:xfrm>
            <a:off x="868680" y="3099996"/>
            <a:ext cx="8961120" cy="868680"/>
          </a:xfrm>
          <a:prstGeom prst="rect">
            <a:avLst/>
          </a:prstGeom>
          <a:noFill/>
          <a:ln/>
        </p:spPr>
        <p:txBody>
          <a:bodyPr wrap="square" lIns="0" tIns="0" rIns="0" bIns="0" rtlCol="0" anchor="t"/>
          <a:lstStyle/>
          <a:p>
            <a:pPr marL="0" indent="0">
              <a:lnSpc>
                <a:spcPts val="2400"/>
              </a:lnSpc>
              <a:buNone/>
            </a:pPr>
            <a:r>
              <a:rPr lang="en-US" sz="1600" dirty="0">
                <a:solidFill>
                  <a:srgbClr val="D2E9FF"/>
                </a:solidFill>
                <a:latin typeface="Outfit" pitchFamily="34" charset="0"/>
                <a:ea typeface="Outfit" pitchFamily="34" charset="-122"/>
                <a:cs typeface="Outfit" pitchFamily="34" charset="-120"/>
              </a:rPr>
              <a:t>Everything behind the headline numbers: how the survey was built and fielded, the questions inside each pillar, and the six takeaways in full.</a:t>
            </a:r>
            <a:endParaRPr lang="en-US" sz="1600" dirty="0"/>
          </a:p>
        </p:txBody>
      </p:sp>
      <p:sp>
        <p:nvSpPr>
          <p:cNvPr id="7" name="Shape 3"/>
          <p:cNvSpPr/>
          <p:nvPr/>
        </p:nvSpPr>
        <p:spPr>
          <a:xfrm>
            <a:off x="868680" y="4754880"/>
            <a:ext cx="3291840" cy="749808"/>
          </a:xfrm>
          <a:prstGeom prst="roundRect">
            <a:avLst>
              <a:gd name="adj" fmla="val 8537"/>
            </a:avLst>
          </a:prstGeom>
          <a:solidFill>
            <a:srgbClr val="27277C"/>
          </a:solidFill>
          <a:ln w="12700">
            <a:solidFill>
              <a:srgbClr val="27277C"/>
            </a:solidFill>
            <a:prstDash val="solid"/>
          </a:ln>
        </p:spPr>
        <p:txBody>
          <a:bodyPr/>
          <a:lstStyle/>
          <a:p>
            <a:endParaRPr lang="en-US"/>
          </a:p>
        </p:txBody>
      </p:sp>
      <p:sp>
        <p:nvSpPr>
          <p:cNvPr id="8" name="Text 4"/>
          <p:cNvSpPr txBox="1"/>
          <p:nvPr/>
        </p:nvSpPr>
        <p:spPr>
          <a:xfrm>
            <a:off x="1106424" y="4754880"/>
            <a:ext cx="457200" cy="749808"/>
          </a:xfrm>
          <a:prstGeom prst="rect">
            <a:avLst/>
          </a:prstGeom>
          <a:noFill/>
          <a:ln/>
        </p:spPr>
        <p:txBody>
          <a:bodyPr wrap="square" lIns="0" tIns="0" rIns="0" bIns="0" rtlCol="0" anchor="ctr"/>
          <a:lstStyle/>
          <a:p>
            <a:pPr marL="0" indent="0">
              <a:buNone/>
            </a:pPr>
            <a:r>
              <a:rPr lang="en-US" sz="2000" b="1" dirty="0">
                <a:solidFill>
                  <a:srgbClr val="1C88ED"/>
                </a:solidFill>
                <a:latin typeface="Outfit" pitchFamily="34" charset="0"/>
                <a:ea typeface="Outfit" pitchFamily="34" charset="-122"/>
                <a:cs typeface="Outfit" pitchFamily="34" charset="-120"/>
              </a:rPr>
              <a:t>A</a:t>
            </a:r>
            <a:endParaRPr lang="en-US" sz="2000" dirty="0"/>
          </a:p>
        </p:txBody>
      </p:sp>
      <p:sp>
        <p:nvSpPr>
          <p:cNvPr id="9" name="Text 5"/>
          <p:cNvSpPr txBox="1"/>
          <p:nvPr/>
        </p:nvSpPr>
        <p:spPr>
          <a:xfrm>
            <a:off x="1645920" y="4754880"/>
            <a:ext cx="2377440" cy="749808"/>
          </a:xfrm>
          <a:prstGeom prst="rect">
            <a:avLst/>
          </a:prstGeom>
          <a:noFill/>
          <a:ln/>
        </p:spPr>
        <p:txBody>
          <a:bodyPr wrap="square" lIns="0" tIns="0" rIns="0" bIns="0" rtlCol="0" anchor="ctr"/>
          <a:lstStyle/>
          <a:p>
            <a:pPr marL="0" indent="0">
              <a:lnSpc>
                <a:spcPts val="1500"/>
              </a:lnSpc>
              <a:buNone/>
            </a:pPr>
            <a:r>
              <a:rPr lang="en-US" sz="1200" dirty="0">
                <a:solidFill>
                  <a:srgbClr val="FFFFFF"/>
                </a:solidFill>
                <a:latin typeface="Outfit" pitchFamily="34" charset="0"/>
                <a:ea typeface="Outfit" pitchFamily="34" charset="-122"/>
                <a:cs typeface="Outfit" pitchFamily="34" charset="-120"/>
              </a:rPr>
              <a:t>About the survey</a:t>
            </a:r>
            <a:endParaRPr lang="en-US" sz="1200" dirty="0"/>
          </a:p>
        </p:txBody>
      </p:sp>
      <p:sp>
        <p:nvSpPr>
          <p:cNvPr id="10" name="Shape 6"/>
          <p:cNvSpPr/>
          <p:nvPr/>
        </p:nvSpPr>
        <p:spPr>
          <a:xfrm>
            <a:off x="4434840" y="4754880"/>
            <a:ext cx="3291840" cy="749808"/>
          </a:xfrm>
          <a:prstGeom prst="roundRect">
            <a:avLst>
              <a:gd name="adj" fmla="val 8537"/>
            </a:avLst>
          </a:prstGeom>
          <a:solidFill>
            <a:srgbClr val="27277C"/>
          </a:solidFill>
          <a:ln w="12700">
            <a:solidFill>
              <a:srgbClr val="27277C"/>
            </a:solidFill>
            <a:prstDash val="solid"/>
          </a:ln>
        </p:spPr>
        <p:txBody>
          <a:bodyPr/>
          <a:lstStyle/>
          <a:p>
            <a:endParaRPr lang="en-US"/>
          </a:p>
        </p:txBody>
      </p:sp>
      <p:sp>
        <p:nvSpPr>
          <p:cNvPr id="11" name="Text 7"/>
          <p:cNvSpPr txBox="1"/>
          <p:nvPr/>
        </p:nvSpPr>
        <p:spPr>
          <a:xfrm>
            <a:off x="4672584" y="4754880"/>
            <a:ext cx="457200" cy="749808"/>
          </a:xfrm>
          <a:prstGeom prst="rect">
            <a:avLst/>
          </a:prstGeom>
          <a:noFill/>
          <a:ln/>
        </p:spPr>
        <p:txBody>
          <a:bodyPr wrap="square" lIns="0" tIns="0" rIns="0" bIns="0" rtlCol="0" anchor="ctr"/>
          <a:lstStyle/>
          <a:p>
            <a:pPr marL="0" indent="0">
              <a:buNone/>
            </a:pPr>
            <a:r>
              <a:rPr lang="en-US" sz="2000" b="1" dirty="0">
                <a:solidFill>
                  <a:srgbClr val="1C88ED"/>
                </a:solidFill>
                <a:latin typeface="Outfit" pitchFamily="34" charset="0"/>
                <a:ea typeface="Outfit" pitchFamily="34" charset="-122"/>
                <a:cs typeface="Outfit" pitchFamily="34" charset="-120"/>
              </a:rPr>
              <a:t>B</a:t>
            </a:r>
            <a:endParaRPr lang="en-US" sz="2000" dirty="0"/>
          </a:p>
        </p:txBody>
      </p:sp>
      <p:sp>
        <p:nvSpPr>
          <p:cNvPr id="12" name="Text 8"/>
          <p:cNvSpPr txBox="1"/>
          <p:nvPr/>
        </p:nvSpPr>
        <p:spPr>
          <a:xfrm>
            <a:off x="5212080" y="4754880"/>
            <a:ext cx="2377440" cy="749808"/>
          </a:xfrm>
          <a:prstGeom prst="rect">
            <a:avLst/>
          </a:prstGeom>
          <a:noFill/>
          <a:ln/>
        </p:spPr>
        <p:txBody>
          <a:bodyPr wrap="square" lIns="0" tIns="0" rIns="0" bIns="0" rtlCol="0" anchor="ctr"/>
          <a:lstStyle/>
          <a:p>
            <a:pPr marL="0" indent="0">
              <a:lnSpc>
                <a:spcPts val="1500"/>
              </a:lnSpc>
              <a:buNone/>
            </a:pPr>
            <a:r>
              <a:rPr lang="en-US" sz="1200" dirty="0">
                <a:solidFill>
                  <a:srgbClr val="FFFFFF"/>
                </a:solidFill>
                <a:latin typeface="Outfit" pitchFamily="34" charset="0"/>
                <a:ea typeface="Outfit" pitchFamily="34" charset="-122"/>
                <a:cs typeface="Outfit" pitchFamily="34" charset="-120"/>
              </a:rPr>
              <a:t>The questions behind each pillar</a:t>
            </a:r>
            <a:endParaRPr lang="en-US" sz="1200" dirty="0"/>
          </a:p>
        </p:txBody>
      </p:sp>
      <p:sp>
        <p:nvSpPr>
          <p:cNvPr id="13" name="Shape 9"/>
          <p:cNvSpPr/>
          <p:nvPr/>
        </p:nvSpPr>
        <p:spPr>
          <a:xfrm>
            <a:off x="8001000" y="4754880"/>
            <a:ext cx="3291840" cy="749808"/>
          </a:xfrm>
          <a:prstGeom prst="roundRect">
            <a:avLst>
              <a:gd name="adj" fmla="val 8537"/>
            </a:avLst>
          </a:prstGeom>
          <a:solidFill>
            <a:srgbClr val="27277C"/>
          </a:solidFill>
          <a:ln w="12700">
            <a:solidFill>
              <a:srgbClr val="27277C"/>
            </a:solidFill>
            <a:prstDash val="solid"/>
          </a:ln>
        </p:spPr>
        <p:txBody>
          <a:bodyPr/>
          <a:lstStyle/>
          <a:p>
            <a:endParaRPr lang="en-US"/>
          </a:p>
        </p:txBody>
      </p:sp>
      <p:sp>
        <p:nvSpPr>
          <p:cNvPr id="14" name="Text 10"/>
          <p:cNvSpPr txBox="1"/>
          <p:nvPr/>
        </p:nvSpPr>
        <p:spPr>
          <a:xfrm>
            <a:off x="8238744" y="4754880"/>
            <a:ext cx="457200" cy="749808"/>
          </a:xfrm>
          <a:prstGeom prst="rect">
            <a:avLst/>
          </a:prstGeom>
          <a:noFill/>
          <a:ln/>
        </p:spPr>
        <p:txBody>
          <a:bodyPr wrap="square" lIns="0" tIns="0" rIns="0" bIns="0" rtlCol="0" anchor="ctr"/>
          <a:lstStyle/>
          <a:p>
            <a:pPr marL="0" indent="0">
              <a:buNone/>
            </a:pPr>
            <a:r>
              <a:rPr lang="en-US" sz="2000" b="1" dirty="0">
                <a:solidFill>
                  <a:srgbClr val="1C88ED"/>
                </a:solidFill>
                <a:latin typeface="Outfit" pitchFamily="34" charset="0"/>
                <a:ea typeface="Outfit" pitchFamily="34" charset="-122"/>
                <a:cs typeface="Outfit" pitchFamily="34" charset="-120"/>
              </a:rPr>
              <a:t>C</a:t>
            </a:r>
            <a:endParaRPr lang="en-US" sz="2000" dirty="0"/>
          </a:p>
        </p:txBody>
      </p:sp>
      <p:sp>
        <p:nvSpPr>
          <p:cNvPr id="15" name="Text 11"/>
          <p:cNvSpPr txBox="1"/>
          <p:nvPr/>
        </p:nvSpPr>
        <p:spPr>
          <a:xfrm>
            <a:off x="8778240" y="4754880"/>
            <a:ext cx="2377440" cy="749808"/>
          </a:xfrm>
          <a:prstGeom prst="rect">
            <a:avLst/>
          </a:prstGeom>
          <a:noFill/>
          <a:ln/>
        </p:spPr>
        <p:txBody>
          <a:bodyPr wrap="square" lIns="0" tIns="0" rIns="0" bIns="0" rtlCol="0" anchor="ctr"/>
          <a:lstStyle/>
          <a:p>
            <a:pPr marL="0" indent="0">
              <a:lnSpc>
                <a:spcPts val="1500"/>
              </a:lnSpc>
              <a:buNone/>
            </a:pPr>
            <a:r>
              <a:rPr lang="en-US" sz="1200" dirty="0">
                <a:solidFill>
                  <a:srgbClr val="FFFFFF"/>
                </a:solidFill>
                <a:latin typeface="Outfit" pitchFamily="34" charset="0"/>
                <a:ea typeface="Outfit" pitchFamily="34" charset="-122"/>
                <a:cs typeface="Outfit" pitchFamily="34" charset="-120"/>
              </a:rPr>
              <a:t>The six takeaways in full</a:t>
            </a:r>
            <a:endParaRPr lang="en-US" sz="12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
    <p:bg>
      <p:bgPr>
        <a:solidFill>
          <a:srgbClr val="27277C"/>
        </a:solidFill>
        <a:effectLst/>
      </p:bgPr>
    </p:bg>
    <p:spTree>
      <p:nvGrpSpPr>
        <p:cNvPr id="1" name=""/>
        <p:cNvGrpSpPr/>
        <p:nvPr/>
      </p:nvGrpSpPr>
      <p:grpSpPr>
        <a:xfrm>
          <a:off x="0" y="0"/>
          <a:ext cx="0" cy="0"/>
          <a:chOff x="0" y="0"/>
          <a:chExt cx="0" cy="0"/>
        </a:xfrm>
      </p:grpSpPr>
      <p:pic>
        <p:nvPicPr>
          <p:cNvPr id="2" name="Image 0" descr="/tmp/henri/assets/2022_Rebrand_Bug RGB_White.png"/>
          <p:cNvPicPr>
            <a:picLocks noChangeAspect="1"/>
          </p:cNvPicPr>
          <p:nvPr/>
        </p:nvPicPr>
        <p:blipFill>
          <a:blip r:embed="rId2"/>
          <a:stretch>
            <a:fillRect/>
          </a:stretch>
        </p:blipFill>
        <p:spPr>
          <a:xfrm>
            <a:off x="11430000" y="6163056"/>
            <a:ext cx="420624" cy="420624"/>
          </a:xfrm>
          <a:prstGeom prst="rect">
            <a:avLst/>
          </a:prstGeom>
        </p:spPr>
      </p:pic>
      <p:sp>
        <p:nvSpPr>
          <p:cNvPr id="3" name="Text 0"/>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4" name="Text 1"/>
          <p:cNvSpPr txBox="1"/>
          <p:nvPr/>
        </p:nvSpPr>
        <p:spPr>
          <a:xfrm>
            <a:off x="868680" y="2286000"/>
            <a:ext cx="10058400" cy="292608"/>
          </a:xfrm>
          <a:prstGeom prst="rect">
            <a:avLst/>
          </a:prstGeom>
          <a:noFill/>
          <a:ln/>
        </p:spPr>
        <p:txBody>
          <a:bodyPr wrap="square" lIns="0" tIns="0" rIns="0" bIns="0" rtlCol="0" anchor="ctr"/>
          <a:lstStyle/>
          <a:p>
            <a:pPr marL="0" indent="0">
              <a:buNone/>
            </a:pPr>
            <a:r>
              <a:rPr lang="en-US" sz="1200" b="1" kern="0" spc="200" dirty="0">
                <a:solidFill>
                  <a:srgbClr val="1C88ED"/>
                </a:solidFill>
                <a:latin typeface="Outfit" pitchFamily="34" charset="0"/>
                <a:ea typeface="Outfit" pitchFamily="34" charset="-122"/>
                <a:cs typeface="Outfit" pitchFamily="34" charset="-120"/>
              </a:rPr>
              <a:t>APPENDIX A</a:t>
            </a:r>
            <a:endParaRPr lang="en-US" sz="1200" dirty="0"/>
          </a:p>
        </p:txBody>
      </p:sp>
      <p:sp>
        <p:nvSpPr>
          <p:cNvPr id="5" name="Text 2"/>
          <p:cNvSpPr txBox="1"/>
          <p:nvPr/>
        </p:nvSpPr>
        <p:spPr>
          <a:xfrm>
            <a:off x="868680" y="2697480"/>
            <a:ext cx="10241280" cy="1005840"/>
          </a:xfrm>
          <a:prstGeom prst="rect">
            <a:avLst/>
          </a:prstGeom>
          <a:noFill/>
          <a:ln/>
        </p:spPr>
        <p:txBody>
          <a:bodyPr wrap="square" lIns="0" tIns="0" rIns="0" bIns="0" rtlCol="0" anchor="t"/>
          <a:lstStyle/>
          <a:p>
            <a:pPr marL="0" indent="0">
              <a:lnSpc>
                <a:spcPts val="4600"/>
              </a:lnSpc>
              <a:buNone/>
            </a:pPr>
            <a:r>
              <a:rPr lang="en-US" sz="3800" b="1" dirty="0">
                <a:solidFill>
                  <a:srgbClr val="FFFFFF"/>
                </a:solidFill>
                <a:latin typeface="Outfit" pitchFamily="34" charset="0"/>
                <a:ea typeface="Outfit" pitchFamily="34" charset="-122"/>
                <a:cs typeface="Outfit" pitchFamily="34" charset="-120"/>
              </a:rPr>
              <a:t>About the survey</a:t>
            </a:r>
            <a:endParaRPr lang="en-US" sz="3800" dirty="0"/>
          </a:p>
        </p:txBody>
      </p:sp>
      <p:sp>
        <p:nvSpPr>
          <p:cNvPr id="6" name="Text 3"/>
          <p:cNvSpPr txBox="1"/>
          <p:nvPr/>
        </p:nvSpPr>
        <p:spPr>
          <a:xfrm>
            <a:off x="868680" y="3840480"/>
            <a:ext cx="8778240" cy="822960"/>
          </a:xfrm>
          <a:prstGeom prst="rect">
            <a:avLst/>
          </a:prstGeom>
          <a:noFill/>
          <a:ln/>
        </p:spPr>
        <p:txBody>
          <a:bodyPr wrap="square" lIns="0" tIns="0" rIns="0" bIns="0" rtlCol="0" anchor="t"/>
          <a:lstStyle/>
          <a:p>
            <a:pPr marL="0" indent="0">
              <a:lnSpc>
                <a:spcPts val="2200"/>
              </a:lnSpc>
              <a:buNone/>
            </a:pPr>
            <a:r>
              <a:rPr lang="en-US" sz="1450" dirty="0">
                <a:solidFill>
                  <a:srgbClr val="D2E9FF"/>
                </a:solidFill>
                <a:latin typeface="Outfit" pitchFamily="34" charset="0"/>
                <a:ea typeface="Outfit" pitchFamily="34" charset="-122"/>
                <a:cs typeface="Outfit" pitchFamily="34" charset="-120"/>
              </a:rPr>
              <a:t>Who was asked, how the instrument was developed, and why its timing matters for reading the results.</a:t>
            </a:r>
            <a:endParaRPr lang="en-US" sz="14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ABOUT THE SURVEY</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A standardized national instrument, run locally</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25880"/>
            <a:ext cx="10881360" cy="77724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The Flourishing Community Pulse was built to give communities a rigorous, efficient way to read local Jewish life, and to take a reading between the big population studies. The methodology and questions were developed and tested nationally before the local surveys went into the field.</a:t>
            </a:r>
            <a:endParaRPr lang="en-US" sz="1300" dirty="0"/>
          </a:p>
        </p:txBody>
      </p:sp>
      <p:sp>
        <p:nvSpPr>
          <p:cNvPr id="7" name="Shape 4"/>
          <p:cNvSpPr/>
          <p:nvPr/>
        </p:nvSpPr>
        <p:spPr>
          <a:xfrm>
            <a:off x="640080" y="2212848"/>
            <a:ext cx="2606040" cy="1463040"/>
          </a:xfrm>
          <a:prstGeom prst="roundRect">
            <a:avLst>
              <a:gd name="adj" fmla="val 5000"/>
            </a:avLst>
          </a:prstGeom>
          <a:solidFill>
            <a:srgbClr val="EDF2F7"/>
          </a:solidFill>
          <a:ln w="12700">
            <a:solidFill>
              <a:srgbClr val="EDF2F7"/>
            </a:solidFill>
            <a:prstDash val="solid"/>
          </a:ln>
        </p:spPr>
        <p:txBody>
          <a:bodyPr/>
          <a:lstStyle/>
          <a:p>
            <a:endParaRPr lang="en-US"/>
          </a:p>
        </p:txBody>
      </p:sp>
      <p:sp>
        <p:nvSpPr>
          <p:cNvPr id="8" name="Text 5"/>
          <p:cNvSpPr txBox="1"/>
          <p:nvPr/>
        </p:nvSpPr>
        <p:spPr>
          <a:xfrm>
            <a:off x="841248" y="2359152"/>
            <a:ext cx="2203704" cy="713232"/>
          </a:xfrm>
          <a:prstGeom prst="rect">
            <a:avLst/>
          </a:prstGeom>
          <a:noFill/>
          <a:ln/>
        </p:spPr>
        <p:txBody>
          <a:bodyPr wrap="square" lIns="0" tIns="0" rIns="0" bIns="0" rtlCol="0" anchor="ctr"/>
          <a:lstStyle/>
          <a:p>
            <a:pPr marL="0" indent="0" algn="ctr">
              <a:buNone/>
            </a:pPr>
            <a:r>
              <a:rPr lang="en-US" sz="3400" b="1" dirty="0">
                <a:solidFill>
                  <a:srgbClr val="1E3EAF"/>
                </a:solidFill>
                <a:latin typeface="Outfit" pitchFamily="34" charset="0"/>
                <a:ea typeface="Outfit" pitchFamily="34" charset="-122"/>
                <a:cs typeface="Outfit" pitchFamily="34" charset="-120"/>
              </a:rPr>
              <a:t>1,106</a:t>
            </a:r>
            <a:endParaRPr lang="en-US" sz="3400" dirty="0"/>
          </a:p>
        </p:txBody>
      </p:sp>
      <p:sp>
        <p:nvSpPr>
          <p:cNvPr id="9" name="Text 6"/>
          <p:cNvSpPr txBox="1"/>
          <p:nvPr/>
        </p:nvSpPr>
        <p:spPr>
          <a:xfrm>
            <a:off x="841248" y="3090672"/>
            <a:ext cx="2203704" cy="420624"/>
          </a:xfrm>
          <a:prstGeom prst="rect">
            <a:avLst/>
          </a:prstGeom>
          <a:noFill/>
          <a:ln/>
        </p:spPr>
        <p:txBody>
          <a:bodyPr wrap="square" lIns="0" tIns="0" rIns="0" bIns="0" rtlCol="0" anchor="t"/>
          <a:lstStyle/>
          <a:p>
            <a:pPr marL="0" indent="0" algn="ctr">
              <a:lnSpc>
                <a:spcPts val="1500"/>
              </a:lnSpc>
              <a:buNone/>
            </a:pPr>
            <a:r>
              <a:rPr lang="en-US" sz="1150" dirty="0">
                <a:solidFill>
                  <a:srgbClr val="2D3748"/>
                </a:solidFill>
                <a:latin typeface="Outfit" pitchFamily="34" charset="0"/>
                <a:ea typeface="Outfit" pitchFamily="34" charset="-122"/>
                <a:cs typeface="Outfit" pitchFamily="34" charset="-120"/>
              </a:rPr>
              <a:t>Jewish adults in San Diego, </a:t>
            </a:r>
          </a:p>
          <a:p>
            <a:pPr marL="0" indent="0" algn="ctr">
              <a:lnSpc>
                <a:spcPts val="1500"/>
              </a:lnSpc>
              <a:buNone/>
            </a:pPr>
            <a:r>
              <a:rPr lang="en-US" sz="1150" dirty="0">
                <a:solidFill>
                  <a:srgbClr val="2D3748"/>
                </a:solidFill>
                <a:latin typeface="Outfit" pitchFamily="34" charset="0"/>
                <a:ea typeface="Outfit" pitchFamily="34" charset="-122"/>
                <a:cs typeface="Outfit" pitchFamily="34" charset="-120"/>
              </a:rPr>
              <a:t>selected at random</a:t>
            </a:r>
            <a:endParaRPr lang="en-US" sz="1150" dirty="0"/>
          </a:p>
        </p:txBody>
      </p:sp>
      <p:sp>
        <p:nvSpPr>
          <p:cNvPr id="10" name="Shape 7"/>
          <p:cNvSpPr/>
          <p:nvPr/>
        </p:nvSpPr>
        <p:spPr>
          <a:xfrm>
            <a:off x="3419856" y="2212848"/>
            <a:ext cx="2606040" cy="1463040"/>
          </a:xfrm>
          <a:prstGeom prst="roundRect">
            <a:avLst>
              <a:gd name="adj" fmla="val 5000"/>
            </a:avLst>
          </a:prstGeom>
          <a:solidFill>
            <a:srgbClr val="EDF2F7"/>
          </a:solidFill>
          <a:ln w="12700">
            <a:solidFill>
              <a:srgbClr val="EDF2F7"/>
            </a:solidFill>
            <a:prstDash val="solid"/>
          </a:ln>
        </p:spPr>
        <p:txBody>
          <a:bodyPr/>
          <a:lstStyle/>
          <a:p>
            <a:endParaRPr lang="en-US"/>
          </a:p>
        </p:txBody>
      </p:sp>
      <p:sp>
        <p:nvSpPr>
          <p:cNvPr id="11" name="Text 8"/>
          <p:cNvSpPr txBox="1"/>
          <p:nvPr/>
        </p:nvSpPr>
        <p:spPr>
          <a:xfrm>
            <a:off x="3621024" y="2359152"/>
            <a:ext cx="2203704" cy="713232"/>
          </a:xfrm>
          <a:prstGeom prst="rect">
            <a:avLst/>
          </a:prstGeom>
          <a:noFill/>
          <a:ln/>
        </p:spPr>
        <p:txBody>
          <a:bodyPr wrap="square" lIns="0" tIns="0" rIns="0" bIns="0" rtlCol="0" anchor="ctr"/>
          <a:lstStyle/>
          <a:p>
            <a:pPr marL="0" indent="0" algn="ctr">
              <a:buNone/>
            </a:pPr>
            <a:r>
              <a:rPr lang="en-US" sz="3800" b="1" dirty="0">
                <a:solidFill>
                  <a:srgbClr val="1E3EAF"/>
                </a:solidFill>
                <a:latin typeface="Outfit" pitchFamily="34" charset="0"/>
                <a:ea typeface="Outfit" pitchFamily="34" charset="-122"/>
                <a:cs typeface="Outfit" pitchFamily="34" charset="-120"/>
              </a:rPr>
              <a:t>34</a:t>
            </a:r>
            <a:endParaRPr lang="en-US" sz="3800" dirty="0"/>
          </a:p>
        </p:txBody>
      </p:sp>
      <p:sp>
        <p:nvSpPr>
          <p:cNvPr id="12" name="Text 9"/>
          <p:cNvSpPr txBox="1"/>
          <p:nvPr/>
        </p:nvSpPr>
        <p:spPr>
          <a:xfrm>
            <a:off x="3621024" y="3090672"/>
            <a:ext cx="2203704" cy="420624"/>
          </a:xfrm>
          <a:prstGeom prst="rect">
            <a:avLst/>
          </a:prstGeom>
          <a:noFill/>
          <a:ln/>
        </p:spPr>
        <p:txBody>
          <a:bodyPr wrap="square" lIns="0" tIns="0" rIns="0" bIns="0" rtlCol="0" anchor="t"/>
          <a:lstStyle/>
          <a:p>
            <a:pPr marL="0" indent="0" algn="ctr">
              <a:lnSpc>
                <a:spcPts val="1500"/>
              </a:lnSpc>
              <a:buNone/>
            </a:pPr>
            <a:r>
              <a:rPr lang="en-US" sz="1150" dirty="0">
                <a:solidFill>
                  <a:srgbClr val="2D3748"/>
                </a:solidFill>
                <a:latin typeface="Outfit" pitchFamily="34" charset="0"/>
                <a:ea typeface="Outfit" pitchFamily="34" charset="-122"/>
                <a:cs typeface="Outfit" pitchFamily="34" charset="-120"/>
              </a:rPr>
              <a:t>communities have run the Pulse over three years</a:t>
            </a:r>
            <a:endParaRPr lang="en-US" sz="1150" dirty="0"/>
          </a:p>
        </p:txBody>
      </p:sp>
      <p:sp>
        <p:nvSpPr>
          <p:cNvPr id="13" name="Shape 10"/>
          <p:cNvSpPr/>
          <p:nvPr/>
        </p:nvSpPr>
        <p:spPr>
          <a:xfrm>
            <a:off x="6199632" y="2212848"/>
            <a:ext cx="2606040" cy="1463040"/>
          </a:xfrm>
          <a:prstGeom prst="roundRect">
            <a:avLst>
              <a:gd name="adj" fmla="val 5000"/>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6400800" y="2359152"/>
            <a:ext cx="2203704" cy="713232"/>
          </a:xfrm>
          <a:prstGeom prst="rect">
            <a:avLst/>
          </a:prstGeom>
          <a:noFill/>
          <a:ln/>
        </p:spPr>
        <p:txBody>
          <a:bodyPr wrap="square" lIns="0" tIns="0" rIns="0" bIns="0" rtlCol="0" anchor="ctr"/>
          <a:lstStyle/>
          <a:p>
            <a:pPr marL="0" indent="0" algn="ctr">
              <a:buNone/>
            </a:pPr>
            <a:r>
              <a:rPr lang="en-US" sz="3800" b="1" dirty="0">
                <a:solidFill>
                  <a:srgbClr val="1E3EAF"/>
                </a:solidFill>
                <a:latin typeface="Outfit" pitchFamily="34" charset="0"/>
                <a:ea typeface="Outfit" pitchFamily="34" charset="-122"/>
                <a:cs typeface="Outfit" pitchFamily="34" charset="-120"/>
              </a:rPr>
              <a:t>~76</a:t>
            </a:r>
            <a:endParaRPr lang="en-US" sz="3800" dirty="0"/>
          </a:p>
        </p:txBody>
      </p:sp>
      <p:sp>
        <p:nvSpPr>
          <p:cNvPr id="15" name="Text 12"/>
          <p:cNvSpPr txBox="1"/>
          <p:nvPr/>
        </p:nvSpPr>
        <p:spPr>
          <a:xfrm>
            <a:off x="6227064" y="3090672"/>
            <a:ext cx="2551176" cy="585216"/>
          </a:xfrm>
          <a:prstGeom prst="rect">
            <a:avLst/>
          </a:prstGeom>
          <a:noFill/>
          <a:ln/>
        </p:spPr>
        <p:txBody>
          <a:bodyPr wrap="square" lIns="0" tIns="0" rIns="0" bIns="0" rtlCol="0" anchor="t"/>
          <a:lstStyle/>
          <a:p>
            <a:pPr marL="0" indent="0" algn="ctr">
              <a:lnSpc>
                <a:spcPts val="1500"/>
              </a:lnSpc>
              <a:buNone/>
            </a:pPr>
            <a:r>
              <a:rPr lang="en-US" sz="1150" dirty="0">
                <a:solidFill>
                  <a:srgbClr val="2D3748"/>
                </a:solidFill>
                <a:latin typeface="Outfit" pitchFamily="34" charset="0"/>
                <a:ea typeface="Outfit" pitchFamily="34" charset="-122"/>
                <a:cs typeface="Outfit" pitchFamily="34" charset="-120"/>
              </a:rPr>
              <a:t>questions identical in every community </a:t>
            </a:r>
          </a:p>
          <a:p>
            <a:pPr marL="0" indent="0" algn="ctr">
              <a:lnSpc>
                <a:spcPts val="1500"/>
              </a:lnSpc>
              <a:buNone/>
            </a:pPr>
            <a:r>
              <a:rPr lang="en-US" sz="1150" dirty="0">
                <a:solidFill>
                  <a:srgbClr val="2D3748"/>
                </a:solidFill>
                <a:latin typeface="Outfit" pitchFamily="34" charset="0"/>
                <a:ea typeface="Outfit" pitchFamily="34" charset="-122"/>
                <a:cs typeface="Outfit" pitchFamily="34" charset="-120"/>
              </a:rPr>
              <a:t>(+3 unique to San Diego)</a:t>
            </a:r>
            <a:endParaRPr lang="en-US" sz="1150" dirty="0"/>
          </a:p>
        </p:txBody>
      </p:sp>
      <p:sp>
        <p:nvSpPr>
          <p:cNvPr id="16" name="Shape 13"/>
          <p:cNvSpPr/>
          <p:nvPr/>
        </p:nvSpPr>
        <p:spPr>
          <a:xfrm>
            <a:off x="8979408" y="2212848"/>
            <a:ext cx="2569464" cy="1463040"/>
          </a:xfrm>
          <a:prstGeom prst="roundRect">
            <a:avLst>
              <a:gd name="adj" fmla="val 5000"/>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9180576" y="2359152"/>
            <a:ext cx="2167128" cy="713232"/>
          </a:xfrm>
          <a:prstGeom prst="rect">
            <a:avLst/>
          </a:prstGeom>
          <a:noFill/>
          <a:ln/>
        </p:spPr>
        <p:txBody>
          <a:bodyPr wrap="square" lIns="0" tIns="0" rIns="0" bIns="0" rtlCol="0" anchor="ctr"/>
          <a:lstStyle/>
          <a:p>
            <a:pPr marL="0" indent="0" algn="ctr">
              <a:buNone/>
            </a:pPr>
            <a:r>
              <a:rPr lang="en-US" sz="3800" b="1" dirty="0">
                <a:solidFill>
                  <a:srgbClr val="27277C"/>
                </a:solidFill>
                <a:latin typeface="Outfit" pitchFamily="34" charset="0"/>
                <a:ea typeface="Outfit" pitchFamily="34" charset="-122"/>
                <a:cs typeface="Outfit" pitchFamily="34" charset="-120"/>
              </a:rPr>
              <a:t>8</a:t>
            </a:r>
            <a:endParaRPr lang="en-US" sz="3800" dirty="0"/>
          </a:p>
        </p:txBody>
      </p:sp>
      <p:sp>
        <p:nvSpPr>
          <p:cNvPr id="18" name="Text 15"/>
          <p:cNvSpPr txBox="1"/>
          <p:nvPr/>
        </p:nvSpPr>
        <p:spPr>
          <a:xfrm>
            <a:off x="9180576" y="3090672"/>
            <a:ext cx="2167128" cy="420624"/>
          </a:xfrm>
          <a:prstGeom prst="rect">
            <a:avLst/>
          </a:prstGeom>
          <a:noFill/>
          <a:ln/>
        </p:spPr>
        <p:txBody>
          <a:bodyPr wrap="square" lIns="0" tIns="0" rIns="0" bIns="0" rtlCol="0" anchor="t"/>
          <a:lstStyle/>
          <a:p>
            <a:pPr marL="0" indent="0" algn="ctr">
              <a:lnSpc>
                <a:spcPts val="1500"/>
              </a:lnSpc>
              <a:buNone/>
            </a:pPr>
            <a:r>
              <a:rPr lang="en-US" sz="1150" dirty="0">
                <a:solidFill>
                  <a:srgbClr val="27277C"/>
                </a:solidFill>
                <a:latin typeface="Outfit" pitchFamily="34" charset="0"/>
                <a:ea typeface="Outfit" pitchFamily="34" charset="-122"/>
                <a:cs typeface="Outfit" pitchFamily="34" charset="-120"/>
              </a:rPr>
              <a:t>pillars of a flourishing community</a:t>
            </a:r>
            <a:endParaRPr lang="en-US" sz="1150" dirty="0"/>
          </a:p>
        </p:txBody>
      </p:sp>
      <p:sp>
        <p:nvSpPr>
          <p:cNvPr id="19" name="Shape 16"/>
          <p:cNvSpPr/>
          <p:nvPr/>
        </p:nvSpPr>
        <p:spPr>
          <a:xfrm>
            <a:off x="640080" y="3858768"/>
            <a:ext cx="5394960" cy="1371600"/>
          </a:xfrm>
          <a:prstGeom prst="roundRect">
            <a:avLst>
              <a:gd name="adj" fmla="val 4000"/>
            </a:avLst>
          </a:prstGeom>
          <a:solidFill>
            <a:srgbClr val="EDF2F7"/>
          </a:solidFill>
          <a:ln w="12700">
            <a:solidFill>
              <a:srgbClr val="EDF2F7"/>
            </a:solidFill>
            <a:prstDash val="solid"/>
          </a:ln>
        </p:spPr>
        <p:txBody>
          <a:bodyPr/>
          <a:lstStyle/>
          <a:p>
            <a:endParaRPr lang="en-US"/>
          </a:p>
        </p:txBody>
      </p:sp>
      <p:sp>
        <p:nvSpPr>
          <p:cNvPr id="20" name="Text 17"/>
          <p:cNvSpPr txBox="1"/>
          <p:nvPr/>
        </p:nvSpPr>
        <p:spPr>
          <a:xfrm>
            <a:off x="859536" y="3986784"/>
            <a:ext cx="495604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How it was developed</a:t>
            </a:r>
            <a:endParaRPr lang="en-US" sz="1400" dirty="0"/>
          </a:p>
        </p:txBody>
      </p:sp>
      <p:sp>
        <p:nvSpPr>
          <p:cNvPr id="21" name="Text 18"/>
          <p:cNvSpPr txBox="1"/>
          <p:nvPr/>
        </p:nvSpPr>
        <p:spPr>
          <a:xfrm>
            <a:off x="859536" y="4370832"/>
            <a:ext cx="4956048" cy="713232"/>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A committee of community professionals and volunteers defined each pillar, built metrics for each definition, and then worked with Rosov Consulting to write questions against those metrics. Questions were cognitively tested before fielding.</a:t>
            </a:r>
            <a:endParaRPr lang="en-US" sz="1150" dirty="0"/>
          </a:p>
        </p:txBody>
      </p:sp>
      <p:sp>
        <p:nvSpPr>
          <p:cNvPr id="22" name="Shape 19"/>
          <p:cNvSpPr/>
          <p:nvPr/>
        </p:nvSpPr>
        <p:spPr>
          <a:xfrm>
            <a:off x="6199632" y="3858768"/>
            <a:ext cx="5349240" cy="1371600"/>
          </a:xfrm>
          <a:prstGeom prst="roundRect">
            <a:avLst>
              <a:gd name="adj" fmla="val 4000"/>
            </a:avLst>
          </a:prstGeom>
          <a:solidFill>
            <a:srgbClr val="D2E9FF"/>
          </a:solidFill>
          <a:ln w="12700">
            <a:solidFill>
              <a:srgbClr val="D2E9FF"/>
            </a:solidFill>
            <a:prstDash val="solid"/>
          </a:ln>
        </p:spPr>
        <p:txBody>
          <a:bodyPr/>
          <a:lstStyle/>
          <a:p>
            <a:endParaRPr lang="en-US"/>
          </a:p>
        </p:txBody>
      </p:sp>
      <p:sp>
        <p:nvSpPr>
          <p:cNvPr id="23" name="Text 20"/>
          <p:cNvSpPr txBox="1"/>
          <p:nvPr/>
        </p:nvSpPr>
        <p:spPr>
          <a:xfrm>
            <a:off x="6419088" y="3986784"/>
            <a:ext cx="49103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How it was fielded</a:t>
            </a:r>
            <a:endParaRPr lang="en-US" sz="1400" dirty="0"/>
          </a:p>
        </p:txBody>
      </p:sp>
      <p:sp>
        <p:nvSpPr>
          <p:cNvPr id="24" name="Text 21"/>
          <p:cNvSpPr txBox="1"/>
          <p:nvPr/>
        </p:nvSpPr>
        <p:spPr>
          <a:xfrm>
            <a:off x="6419088" y="4370832"/>
            <a:ext cx="4910328" cy="71323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Burson, formerly Benenson Strategy Group, fielded the survey for JFNA and Jewish Federation of San Diego between April 15 and May 28, 2026. Text and postcard invitations to a roughly 30-minute web survey, weighted to the local Jewish population.</a:t>
            </a:r>
            <a:endParaRPr lang="en-US" sz="1150" dirty="0"/>
          </a:p>
        </p:txBody>
      </p:sp>
      <p:sp>
        <p:nvSpPr>
          <p:cNvPr id="25" name="Text 22"/>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Survey, San Diego. N=1,106. Overall margin of error ±3%, wider among subgroups.</a:t>
            </a:r>
            <a:endParaRPr lang="en-US" sz="8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A POINT WORTH MAKING CLEARLY</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This survey was not built in response to October 7</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10881360" cy="384048"/>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The instrument was finished before October 7, 2023. Understanding that matters for how you read the findings.</a:t>
            </a:r>
            <a:endParaRPr lang="en-US" sz="1300" dirty="0"/>
          </a:p>
        </p:txBody>
      </p:sp>
      <p:sp>
        <p:nvSpPr>
          <p:cNvPr id="7" name="Shape 4"/>
          <p:cNvSpPr/>
          <p:nvPr/>
        </p:nvSpPr>
        <p:spPr>
          <a:xfrm>
            <a:off x="640080" y="1965960"/>
            <a:ext cx="2606040" cy="2103120"/>
          </a:xfrm>
          <a:prstGeom prst="roundRect">
            <a:avLst>
              <a:gd name="adj" fmla="val 3043"/>
            </a:avLst>
          </a:prstGeom>
          <a:solidFill>
            <a:srgbClr val="EDF2F7"/>
          </a:solidFill>
          <a:ln w="12700">
            <a:solidFill>
              <a:srgbClr val="EDF2F7"/>
            </a:solidFill>
            <a:prstDash val="solid"/>
          </a:ln>
        </p:spPr>
        <p:txBody>
          <a:bodyPr/>
          <a:lstStyle/>
          <a:p>
            <a:endParaRPr lang="en-US"/>
          </a:p>
        </p:txBody>
      </p:sp>
      <p:sp>
        <p:nvSpPr>
          <p:cNvPr id="8" name="Shape 5"/>
          <p:cNvSpPr/>
          <p:nvPr/>
        </p:nvSpPr>
        <p:spPr>
          <a:xfrm>
            <a:off x="859536" y="2194560"/>
            <a:ext cx="475488" cy="475488"/>
          </a:xfrm>
          <a:prstGeom prst="ellipse">
            <a:avLst/>
          </a:prstGeom>
          <a:solidFill>
            <a:srgbClr val="1C88ED"/>
          </a:solidFill>
          <a:ln w="12700">
            <a:solidFill>
              <a:srgbClr val="1C88ED"/>
            </a:solidFill>
            <a:prstDash val="solid"/>
          </a:ln>
        </p:spPr>
        <p:txBody>
          <a:bodyPr/>
          <a:lstStyle/>
          <a:p>
            <a:endParaRPr lang="en-US"/>
          </a:p>
        </p:txBody>
      </p:sp>
      <p:sp>
        <p:nvSpPr>
          <p:cNvPr id="9" name="Text 6"/>
          <p:cNvSpPr txBox="1"/>
          <p:nvPr/>
        </p:nvSpPr>
        <p:spPr>
          <a:xfrm>
            <a:off x="859536" y="2194560"/>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1</a:t>
            </a:r>
            <a:endParaRPr lang="en-US" sz="1700" dirty="0"/>
          </a:p>
        </p:txBody>
      </p:sp>
      <p:sp>
        <p:nvSpPr>
          <p:cNvPr id="10" name="Text 7"/>
          <p:cNvSpPr txBox="1"/>
          <p:nvPr/>
        </p:nvSpPr>
        <p:spPr>
          <a:xfrm>
            <a:off x="859536" y="2761488"/>
            <a:ext cx="2194560" cy="457200"/>
          </a:xfrm>
          <a:prstGeom prst="rect">
            <a:avLst/>
          </a:prstGeom>
          <a:noFill/>
          <a:ln/>
        </p:spPr>
        <p:txBody>
          <a:bodyPr wrap="square" lIns="0" tIns="0" rIns="0" bIns="0" rtlCol="0" anchor="t"/>
          <a:lstStyle/>
          <a:p>
            <a:pPr marL="0" indent="0">
              <a:lnSpc>
                <a:spcPts val="1800"/>
              </a:lnSpc>
              <a:buNone/>
            </a:pPr>
            <a:r>
              <a:rPr lang="en-US" sz="1400" b="1" dirty="0">
                <a:solidFill>
                  <a:srgbClr val="1E3EAF"/>
                </a:solidFill>
                <a:latin typeface="Outfit" pitchFamily="34" charset="0"/>
                <a:ea typeface="Outfit" pitchFamily="34" charset="-122"/>
                <a:cs typeface="Outfit" pitchFamily="34" charset="-120"/>
              </a:rPr>
              <a:t>Before October 7</a:t>
            </a:r>
            <a:endParaRPr lang="en-US" sz="1400" dirty="0"/>
          </a:p>
        </p:txBody>
      </p:sp>
      <p:sp>
        <p:nvSpPr>
          <p:cNvPr id="11" name="Text 8"/>
          <p:cNvSpPr txBox="1"/>
          <p:nvPr/>
        </p:nvSpPr>
        <p:spPr>
          <a:xfrm>
            <a:off x="859536" y="3255264"/>
            <a:ext cx="2194560" cy="713232"/>
          </a:xfrm>
          <a:prstGeom prst="rect">
            <a:avLst/>
          </a:prstGeom>
          <a:noFill/>
          <a:ln/>
        </p:spPr>
        <p:txBody>
          <a:bodyPr wrap="square" lIns="0" tIns="0" rIns="0" bIns="0" rtlCol="0" anchor="t"/>
          <a:lstStyle/>
          <a:p>
            <a:pPr marL="0" indent="0">
              <a:lnSpc>
                <a:spcPts val="1500"/>
              </a:lnSpc>
              <a:buNone/>
            </a:pPr>
            <a:r>
              <a:rPr lang="en-US" sz="1100" dirty="0">
                <a:solidFill>
                  <a:srgbClr val="2D3748"/>
                </a:solidFill>
                <a:latin typeface="Outfit" pitchFamily="34" charset="0"/>
                <a:ea typeface="Outfit" pitchFamily="34" charset="-122"/>
                <a:cs typeface="Outfit" pitchFamily="34" charset="-120"/>
              </a:rPr>
              <a:t>The methodology and the survey questions were already developed and tested.</a:t>
            </a:r>
            <a:endParaRPr lang="en-US" sz="1100" dirty="0"/>
          </a:p>
        </p:txBody>
      </p:sp>
      <p:sp>
        <p:nvSpPr>
          <p:cNvPr id="12" name="Shape 9"/>
          <p:cNvSpPr/>
          <p:nvPr/>
        </p:nvSpPr>
        <p:spPr>
          <a:xfrm>
            <a:off x="3447288" y="1965960"/>
            <a:ext cx="2606040" cy="2103120"/>
          </a:xfrm>
          <a:prstGeom prst="roundRect">
            <a:avLst>
              <a:gd name="adj" fmla="val 3043"/>
            </a:avLst>
          </a:prstGeom>
          <a:solidFill>
            <a:srgbClr val="EDF2F7"/>
          </a:solidFill>
          <a:ln w="12700">
            <a:solidFill>
              <a:srgbClr val="EDF2F7"/>
            </a:solidFill>
            <a:prstDash val="solid"/>
          </a:ln>
        </p:spPr>
        <p:txBody>
          <a:bodyPr/>
          <a:lstStyle/>
          <a:p>
            <a:endParaRPr lang="en-US"/>
          </a:p>
        </p:txBody>
      </p:sp>
      <p:sp>
        <p:nvSpPr>
          <p:cNvPr id="13" name="Shape 10"/>
          <p:cNvSpPr/>
          <p:nvPr/>
        </p:nvSpPr>
        <p:spPr>
          <a:xfrm>
            <a:off x="3666744" y="2194560"/>
            <a:ext cx="475488" cy="475488"/>
          </a:xfrm>
          <a:prstGeom prst="ellipse">
            <a:avLst/>
          </a:prstGeom>
          <a:solidFill>
            <a:srgbClr val="1C88ED"/>
          </a:solidFill>
          <a:ln w="12700">
            <a:solidFill>
              <a:srgbClr val="1C88ED"/>
            </a:solidFill>
            <a:prstDash val="solid"/>
          </a:ln>
        </p:spPr>
        <p:txBody>
          <a:bodyPr/>
          <a:lstStyle/>
          <a:p>
            <a:endParaRPr lang="en-US"/>
          </a:p>
        </p:txBody>
      </p:sp>
      <p:sp>
        <p:nvSpPr>
          <p:cNvPr id="14" name="Text 11"/>
          <p:cNvSpPr txBox="1"/>
          <p:nvPr/>
        </p:nvSpPr>
        <p:spPr>
          <a:xfrm>
            <a:off x="3666744" y="2194560"/>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2</a:t>
            </a:r>
            <a:endParaRPr lang="en-US" sz="1700" dirty="0"/>
          </a:p>
        </p:txBody>
      </p:sp>
      <p:sp>
        <p:nvSpPr>
          <p:cNvPr id="15" name="Text 12"/>
          <p:cNvSpPr txBox="1"/>
          <p:nvPr/>
        </p:nvSpPr>
        <p:spPr>
          <a:xfrm>
            <a:off x="3666744" y="2761488"/>
            <a:ext cx="2194560" cy="457200"/>
          </a:xfrm>
          <a:prstGeom prst="rect">
            <a:avLst/>
          </a:prstGeom>
          <a:noFill/>
          <a:ln/>
        </p:spPr>
        <p:txBody>
          <a:bodyPr wrap="square" lIns="0" tIns="0" rIns="0" bIns="0" rtlCol="0" anchor="t"/>
          <a:lstStyle/>
          <a:p>
            <a:pPr marL="0" indent="0">
              <a:lnSpc>
                <a:spcPts val="1800"/>
              </a:lnSpc>
              <a:buNone/>
            </a:pPr>
            <a:r>
              <a:rPr lang="en-US" sz="1400" b="1" dirty="0">
                <a:solidFill>
                  <a:srgbClr val="1E3EAF"/>
                </a:solidFill>
                <a:latin typeface="Outfit" pitchFamily="34" charset="0"/>
                <a:ea typeface="Outfit" pitchFamily="34" charset="-122"/>
                <a:cs typeface="Outfit" pitchFamily="34" charset="-120"/>
              </a:rPr>
              <a:t>The project paused</a:t>
            </a:r>
            <a:endParaRPr lang="en-US" sz="1400" dirty="0"/>
          </a:p>
        </p:txBody>
      </p:sp>
      <p:sp>
        <p:nvSpPr>
          <p:cNvPr id="16" name="Text 13"/>
          <p:cNvSpPr txBox="1"/>
          <p:nvPr/>
        </p:nvSpPr>
        <p:spPr>
          <a:xfrm>
            <a:off x="3666744" y="3255264"/>
            <a:ext cx="2194560" cy="713232"/>
          </a:xfrm>
          <a:prstGeom prst="rect">
            <a:avLst/>
          </a:prstGeom>
          <a:noFill/>
          <a:ln/>
        </p:spPr>
        <p:txBody>
          <a:bodyPr wrap="square" lIns="0" tIns="0" rIns="0" bIns="0" rtlCol="0" anchor="t"/>
          <a:lstStyle/>
          <a:p>
            <a:pPr marL="0" indent="0">
              <a:lnSpc>
                <a:spcPts val="1500"/>
              </a:lnSpc>
              <a:buNone/>
            </a:pPr>
            <a:r>
              <a:rPr lang="en-US" sz="1100" dirty="0">
                <a:solidFill>
                  <a:srgbClr val="2D3748"/>
                </a:solidFill>
                <a:latin typeface="Outfit" pitchFamily="34" charset="0"/>
                <a:ea typeface="Outfit" pitchFamily="34" charset="-122"/>
                <a:cs typeface="Outfit" pitchFamily="34" charset="-120"/>
              </a:rPr>
              <a:t>Work on the local surveys was put on hold as the community's attention turned elsewhere.</a:t>
            </a:r>
            <a:endParaRPr lang="en-US" sz="1100" dirty="0"/>
          </a:p>
        </p:txBody>
      </p:sp>
      <p:sp>
        <p:nvSpPr>
          <p:cNvPr id="17" name="Shape 14"/>
          <p:cNvSpPr/>
          <p:nvPr/>
        </p:nvSpPr>
        <p:spPr>
          <a:xfrm>
            <a:off x="6254496" y="1965960"/>
            <a:ext cx="2606040" cy="2103120"/>
          </a:xfrm>
          <a:prstGeom prst="roundRect">
            <a:avLst>
              <a:gd name="adj" fmla="val 3043"/>
            </a:avLst>
          </a:prstGeom>
          <a:solidFill>
            <a:srgbClr val="EDF2F7"/>
          </a:solidFill>
          <a:ln w="12700">
            <a:solidFill>
              <a:srgbClr val="EDF2F7"/>
            </a:solidFill>
            <a:prstDash val="solid"/>
          </a:ln>
        </p:spPr>
        <p:txBody>
          <a:bodyPr/>
          <a:lstStyle/>
          <a:p>
            <a:endParaRPr lang="en-US"/>
          </a:p>
        </p:txBody>
      </p:sp>
      <p:sp>
        <p:nvSpPr>
          <p:cNvPr id="18" name="Shape 15"/>
          <p:cNvSpPr/>
          <p:nvPr/>
        </p:nvSpPr>
        <p:spPr>
          <a:xfrm>
            <a:off x="6473952" y="2194560"/>
            <a:ext cx="475488" cy="475488"/>
          </a:xfrm>
          <a:prstGeom prst="ellipse">
            <a:avLst/>
          </a:prstGeom>
          <a:solidFill>
            <a:srgbClr val="1C88ED"/>
          </a:solidFill>
          <a:ln w="12700">
            <a:solidFill>
              <a:srgbClr val="1C88ED"/>
            </a:solidFill>
            <a:prstDash val="solid"/>
          </a:ln>
        </p:spPr>
        <p:txBody>
          <a:bodyPr/>
          <a:lstStyle/>
          <a:p>
            <a:endParaRPr lang="en-US"/>
          </a:p>
        </p:txBody>
      </p:sp>
      <p:sp>
        <p:nvSpPr>
          <p:cNvPr id="19" name="Text 16"/>
          <p:cNvSpPr txBox="1"/>
          <p:nvPr/>
        </p:nvSpPr>
        <p:spPr>
          <a:xfrm>
            <a:off x="6473952" y="2194560"/>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3</a:t>
            </a:r>
            <a:endParaRPr lang="en-US" sz="1700" dirty="0"/>
          </a:p>
        </p:txBody>
      </p:sp>
      <p:sp>
        <p:nvSpPr>
          <p:cNvPr id="20" name="Text 17"/>
          <p:cNvSpPr txBox="1"/>
          <p:nvPr/>
        </p:nvSpPr>
        <p:spPr>
          <a:xfrm>
            <a:off x="6473952" y="2761488"/>
            <a:ext cx="2194560" cy="457200"/>
          </a:xfrm>
          <a:prstGeom prst="rect">
            <a:avLst/>
          </a:prstGeom>
          <a:noFill/>
          <a:ln/>
        </p:spPr>
        <p:txBody>
          <a:bodyPr wrap="square" lIns="0" tIns="0" rIns="0" bIns="0" rtlCol="0" anchor="t"/>
          <a:lstStyle/>
          <a:p>
            <a:pPr marL="0" indent="0">
              <a:lnSpc>
                <a:spcPts val="1800"/>
              </a:lnSpc>
              <a:buNone/>
            </a:pPr>
            <a:r>
              <a:rPr lang="en-US" sz="1400" b="1" dirty="0">
                <a:solidFill>
                  <a:srgbClr val="1E3EAF"/>
                </a:solidFill>
                <a:latin typeface="Outfit" pitchFamily="34" charset="0"/>
                <a:ea typeface="Outfit" pitchFamily="34" charset="-122"/>
                <a:cs typeface="Outfit" pitchFamily="34" charset="-120"/>
              </a:rPr>
              <a:t>Tested nationally</a:t>
            </a:r>
            <a:endParaRPr lang="en-US" sz="1400" dirty="0"/>
          </a:p>
        </p:txBody>
      </p:sp>
      <p:sp>
        <p:nvSpPr>
          <p:cNvPr id="21" name="Text 18"/>
          <p:cNvSpPr txBox="1"/>
          <p:nvPr/>
        </p:nvSpPr>
        <p:spPr>
          <a:xfrm>
            <a:off x="6473952" y="3255264"/>
            <a:ext cx="2194560" cy="713232"/>
          </a:xfrm>
          <a:prstGeom prst="rect">
            <a:avLst/>
          </a:prstGeom>
          <a:noFill/>
          <a:ln/>
        </p:spPr>
        <p:txBody>
          <a:bodyPr wrap="square" lIns="0" tIns="0" rIns="0" bIns="0" rtlCol="0" anchor="t"/>
          <a:lstStyle/>
          <a:p>
            <a:pPr marL="0" indent="0">
              <a:lnSpc>
                <a:spcPts val="1500"/>
              </a:lnSpc>
              <a:buNone/>
            </a:pPr>
            <a:r>
              <a:rPr lang="en-US" sz="1100" dirty="0">
                <a:solidFill>
                  <a:srgbClr val="2D3748"/>
                </a:solidFill>
                <a:latin typeface="Outfit" pitchFamily="34" charset="0"/>
                <a:ea typeface="Outfit" pitchFamily="34" charset="-122"/>
                <a:cs typeface="Outfit" pitchFamily="34" charset="-120"/>
              </a:rPr>
              <a:t>That same methodology, and some of those questions, were used for JFNA's national surveys.</a:t>
            </a:r>
            <a:endParaRPr lang="en-US" sz="1100" dirty="0"/>
          </a:p>
        </p:txBody>
      </p:sp>
      <p:sp>
        <p:nvSpPr>
          <p:cNvPr id="22" name="Shape 19"/>
          <p:cNvSpPr/>
          <p:nvPr/>
        </p:nvSpPr>
        <p:spPr>
          <a:xfrm>
            <a:off x="9061704" y="1965960"/>
            <a:ext cx="2606040" cy="2103120"/>
          </a:xfrm>
          <a:prstGeom prst="roundRect">
            <a:avLst>
              <a:gd name="adj" fmla="val 3043"/>
            </a:avLst>
          </a:prstGeom>
          <a:solidFill>
            <a:srgbClr val="EDF2F7"/>
          </a:solidFill>
          <a:ln w="12700">
            <a:solidFill>
              <a:srgbClr val="EDF2F7"/>
            </a:solidFill>
            <a:prstDash val="solid"/>
          </a:ln>
        </p:spPr>
        <p:txBody>
          <a:bodyPr/>
          <a:lstStyle/>
          <a:p>
            <a:endParaRPr lang="en-US"/>
          </a:p>
        </p:txBody>
      </p:sp>
      <p:sp>
        <p:nvSpPr>
          <p:cNvPr id="23" name="Shape 20"/>
          <p:cNvSpPr/>
          <p:nvPr/>
        </p:nvSpPr>
        <p:spPr>
          <a:xfrm>
            <a:off x="9281160" y="2194560"/>
            <a:ext cx="475488" cy="475488"/>
          </a:xfrm>
          <a:prstGeom prst="ellipse">
            <a:avLst/>
          </a:prstGeom>
          <a:solidFill>
            <a:srgbClr val="1C88ED"/>
          </a:solidFill>
          <a:ln w="12700">
            <a:solidFill>
              <a:srgbClr val="1C88ED"/>
            </a:solidFill>
            <a:prstDash val="solid"/>
          </a:ln>
        </p:spPr>
        <p:txBody>
          <a:bodyPr/>
          <a:lstStyle/>
          <a:p>
            <a:endParaRPr lang="en-US"/>
          </a:p>
        </p:txBody>
      </p:sp>
      <p:sp>
        <p:nvSpPr>
          <p:cNvPr id="24" name="Text 21"/>
          <p:cNvSpPr txBox="1"/>
          <p:nvPr/>
        </p:nvSpPr>
        <p:spPr>
          <a:xfrm>
            <a:off x="9281160" y="2194560"/>
            <a:ext cx="475488" cy="475488"/>
          </a:xfrm>
          <a:prstGeom prst="rect">
            <a:avLst/>
          </a:prstGeom>
          <a:noFill/>
          <a:ln/>
        </p:spPr>
        <p:txBody>
          <a:bodyPr wrap="square" lIns="0" tIns="0" rIns="0" bIns="0" rtlCol="0" anchor="ctr"/>
          <a:lstStyle/>
          <a:p>
            <a:pPr marL="0" indent="0" algn="ctr">
              <a:buNone/>
            </a:pPr>
            <a:r>
              <a:rPr lang="en-US" sz="1700" b="1" dirty="0">
                <a:solidFill>
                  <a:srgbClr val="FFFFFF"/>
                </a:solidFill>
                <a:latin typeface="Outfit" pitchFamily="34" charset="0"/>
                <a:ea typeface="Outfit" pitchFamily="34" charset="-122"/>
                <a:cs typeface="Outfit" pitchFamily="34" charset="-120"/>
              </a:rPr>
              <a:t>4</a:t>
            </a:r>
            <a:endParaRPr lang="en-US" sz="1700" dirty="0"/>
          </a:p>
        </p:txBody>
      </p:sp>
      <p:sp>
        <p:nvSpPr>
          <p:cNvPr id="25" name="Text 22"/>
          <p:cNvSpPr txBox="1"/>
          <p:nvPr/>
        </p:nvSpPr>
        <p:spPr>
          <a:xfrm>
            <a:off x="9281160" y="2761488"/>
            <a:ext cx="2194560" cy="457200"/>
          </a:xfrm>
          <a:prstGeom prst="rect">
            <a:avLst/>
          </a:prstGeom>
          <a:noFill/>
          <a:ln/>
        </p:spPr>
        <p:txBody>
          <a:bodyPr wrap="square" lIns="0" tIns="0" rIns="0" bIns="0" rtlCol="0" anchor="t"/>
          <a:lstStyle/>
          <a:p>
            <a:pPr marL="0" indent="0">
              <a:lnSpc>
                <a:spcPts val="1800"/>
              </a:lnSpc>
              <a:buNone/>
            </a:pPr>
            <a:r>
              <a:rPr lang="en-US" sz="1400" b="1" dirty="0">
                <a:solidFill>
                  <a:srgbClr val="1E3EAF"/>
                </a:solidFill>
                <a:latin typeface="Outfit" pitchFamily="34" charset="0"/>
                <a:ea typeface="Outfit" pitchFamily="34" charset="-122"/>
                <a:cs typeface="Outfit" pitchFamily="34" charset="-120"/>
              </a:rPr>
              <a:t>Then launched locally</a:t>
            </a:r>
            <a:endParaRPr lang="en-US" sz="1400" dirty="0"/>
          </a:p>
        </p:txBody>
      </p:sp>
      <p:sp>
        <p:nvSpPr>
          <p:cNvPr id="26" name="Text 23"/>
          <p:cNvSpPr txBox="1"/>
          <p:nvPr/>
        </p:nvSpPr>
        <p:spPr>
          <a:xfrm>
            <a:off x="9281160" y="3255264"/>
            <a:ext cx="2194560" cy="713232"/>
          </a:xfrm>
          <a:prstGeom prst="rect">
            <a:avLst/>
          </a:prstGeom>
          <a:noFill/>
          <a:ln/>
        </p:spPr>
        <p:txBody>
          <a:bodyPr wrap="square" lIns="0" tIns="0" rIns="0" bIns="0" rtlCol="0" anchor="t"/>
          <a:lstStyle/>
          <a:p>
            <a:pPr marL="0" indent="0">
              <a:lnSpc>
                <a:spcPts val="1500"/>
              </a:lnSpc>
              <a:buNone/>
            </a:pPr>
            <a:r>
              <a:rPr lang="en-US" sz="1100" dirty="0">
                <a:solidFill>
                  <a:srgbClr val="2D3748"/>
                </a:solidFill>
                <a:latin typeface="Outfit" pitchFamily="34" charset="0"/>
                <a:ea typeface="Outfit" pitchFamily="34" charset="-122"/>
                <a:cs typeface="Outfit" pitchFamily="34" charset="-120"/>
              </a:rPr>
              <a:t>With national results as proof of concept, the local Flourishing Pulse surveys went into the field.</a:t>
            </a:r>
            <a:endParaRPr lang="en-US" sz="1100" dirty="0"/>
          </a:p>
        </p:txBody>
      </p:sp>
      <p:sp>
        <p:nvSpPr>
          <p:cNvPr id="27" name="Shape 24"/>
          <p:cNvSpPr/>
          <p:nvPr/>
        </p:nvSpPr>
        <p:spPr>
          <a:xfrm>
            <a:off x="640080" y="4315968"/>
            <a:ext cx="10908792" cy="1417320"/>
          </a:xfrm>
          <a:prstGeom prst="roundRect">
            <a:avLst>
              <a:gd name="adj" fmla="val 3871"/>
            </a:avLst>
          </a:prstGeom>
          <a:solidFill>
            <a:srgbClr val="1E3EAF"/>
          </a:solidFill>
          <a:ln w="12700">
            <a:solidFill>
              <a:srgbClr val="1E3EAF"/>
            </a:solidFill>
            <a:prstDash val="solid"/>
          </a:ln>
        </p:spPr>
        <p:txBody>
          <a:bodyPr/>
          <a:lstStyle/>
          <a:p>
            <a:endParaRPr lang="en-US"/>
          </a:p>
        </p:txBody>
      </p:sp>
      <p:sp>
        <p:nvSpPr>
          <p:cNvPr id="28" name="Text 25"/>
          <p:cNvSpPr txBox="1"/>
          <p:nvPr/>
        </p:nvSpPr>
        <p:spPr>
          <a:xfrm>
            <a:off x="914400" y="4462272"/>
            <a:ext cx="10332720" cy="310896"/>
          </a:xfrm>
          <a:prstGeom prst="rect">
            <a:avLst/>
          </a:prstGeom>
          <a:noFill/>
          <a:ln/>
        </p:spPr>
        <p:txBody>
          <a:bodyPr wrap="square" lIns="0" tIns="0" rIns="0" bIns="0" rtlCol="0" anchor="ctr"/>
          <a:lstStyle/>
          <a:p>
            <a:pPr marL="0" indent="0">
              <a:buNone/>
            </a:pPr>
            <a:r>
              <a:rPr lang="en-US" sz="1400" b="1" dirty="0">
                <a:solidFill>
                  <a:srgbClr val="FFFFFF"/>
                </a:solidFill>
                <a:latin typeface="Outfit" pitchFamily="34" charset="0"/>
                <a:ea typeface="Outfit" pitchFamily="34" charset="-122"/>
                <a:cs typeface="Outfit" pitchFamily="34" charset="-120"/>
              </a:rPr>
              <a:t>Why it matters</a:t>
            </a:r>
            <a:endParaRPr lang="en-US" sz="1400" dirty="0"/>
          </a:p>
        </p:txBody>
      </p:sp>
      <p:sp>
        <p:nvSpPr>
          <p:cNvPr id="29" name="Text 26"/>
          <p:cNvSpPr txBox="1"/>
          <p:nvPr/>
        </p:nvSpPr>
        <p:spPr>
          <a:xfrm>
            <a:off x="914400" y="4791456"/>
            <a:ext cx="10332720" cy="822960"/>
          </a:xfrm>
          <a:prstGeom prst="rect">
            <a:avLst/>
          </a:prstGeom>
          <a:noFill/>
          <a:ln/>
        </p:spPr>
        <p:txBody>
          <a:bodyPr wrap="square" lIns="0" tIns="0" rIns="0" bIns="0" rtlCol="0" anchor="t"/>
          <a:lstStyle/>
          <a:p>
            <a:pPr marL="0" indent="0">
              <a:lnSpc>
                <a:spcPts val="1800"/>
              </a:lnSpc>
              <a:buNone/>
            </a:pPr>
            <a:r>
              <a:rPr lang="en-US" sz="1250" dirty="0">
                <a:solidFill>
                  <a:srgbClr val="D2E9FF"/>
                </a:solidFill>
                <a:latin typeface="Outfit" pitchFamily="34" charset="0"/>
                <a:ea typeface="Outfit" pitchFamily="34" charset="-122"/>
                <a:cs typeface="Outfit" pitchFamily="34" charset="-120"/>
              </a:rPr>
              <a:t>These questions were not written to capture a moment. They were written to measure what makes a Jewish community flourish, in any year. That is what lets us ask them again in three years and trust the comparison. Where October 7 shows up in these findings, it shows up in the answers, not in the questions.</a:t>
            </a:r>
            <a:endParaRPr lang="en-US" sz="1250" dirty="0"/>
          </a:p>
        </p:txBody>
      </p:sp>
      <p:sp>
        <p:nvSpPr>
          <p:cNvPr id="30" name="Text 27"/>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Jewish Federations of North America, on the development of the Flourishing Community Pulse Survey.</a:t>
            </a:r>
            <a:endParaRPr lang="en-US" sz="8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DEVELOPMENT  ·  A FIVE-STAGE PROCESS</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How the questions were built</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10881360" cy="36576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The instrument was not assembled from convenient questions. Each stage constrained the next.</a:t>
            </a:r>
            <a:endParaRPr lang="en-US" sz="1300" dirty="0"/>
          </a:p>
        </p:txBody>
      </p:sp>
      <p:sp>
        <p:nvSpPr>
          <p:cNvPr id="7" name="Shape 4"/>
          <p:cNvSpPr/>
          <p:nvPr/>
        </p:nvSpPr>
        <p:spPr>
          <a:xfrm>
            <a:off x="640080" y="1847088"/>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8" name="Shape 5"/>
          <p:cNvSpPr/>
          <p:nvPr/>
        </p:nvSpPr>
        <p:spPr>
          <a:xfrm>
            <a:off x="868680" y="1984248"/>
            <a:ext cx="438912" cy="438912"/>
          </a:xfrm>
          <a:prstGeom prst="ellipse">
            <a:avLst/>
          </a:prstGeom>
          <a:solidFill>
            <a:srgbClr val="1C88ED"/>
          </a:solidFill>
          <a:ln w="12700">
            <a:solidFill>
              <a:srgbClr val="1C88ED"/>
            </a:solidFill>
            <a:prstDash val="solid"/>
          </a:ln>
        </p:spPr>
        <p:txBody>
          <a:bodyPr/>
          <a:lstStyle/>
          <a:p>
            <a:endParaRPr lang="en-US"/>
          </a:p>
        </p:txBody>
      </p:sp>
      <p:sp>
        <p:nvSpPr>
          <p:cNvPr id="9" name="Text 6"/>
          <p:cNvSpPr txBox="1"/>
          <p:nvPr/>
        </p:nvSpPr>
        <p:spPr>
          <a:xfrm>
            <a:off x="868680" y="1984248"/>
            <a:ext cx="438912" cy="438912"/>
          </a:xfrm>
          <a:prstGeom prst="rect">
            <a:avLst/>
          </a:prstGeom>
          <a:noFill/>
          <a:ln/>
        </p:spPr>
        <p:txBody>
          <a:bodyPr wrap="square" lIns="0" tIns="0" rIns="0" bIns="0" rtlCol="0" anchor="ctr"/>
          <a:lstStyle/>
          <a:p>
            <a:pPr marL="0" indent="0" algn="ctr">
              <a:buNone/>
            </a:pPr>
            <a:r>
              <a:rPr lang="en-US" sz="1500" b="1" dirty="0">
                <a:solidFill>
                  <a:srgbClr val="FFFFFF"/>
                </a:solidFill>
                <a:latin typeface="Outfit" pitchFamily="34" charset="0"/>
                <a:ea typeface="Outfit" pitchFamily="34" charset="-122"/>
                <a:cs typeface="Outfit" pitchFamily="34" charset="-120"/>
              </a:rPr>
              <a:t>1</a:t>
            </a:r>
            <a:endParaRPr lang="en-US" sz="1500" dirty="0"/>
          </a:p>
        </p:txBody>
      </p:sp>
      <p:sp>
        <p:nvSpPr>
          <p:cNvPr id="10" name="Text 7"/>
          <p:cNvSpPr txBox="1"/>
          <p:nvPr/>
        </p:nvSpPr>
        <p:spPr>
          <a:xfrm>
            <a:off x="1463040" y="1901952"/>
            <a:ext cx="3566160" cy="603504"/>
          </a:xfrm>
          <a:prstGeom prst="rect">
            <a:avLst/>
          </a:prstGeom>
          <a:noFill/>
          <a:ln/>
        </p:spPr>
        <p:txBody>
          <a:bodyPr wrap="square" lIns="0" tIns="0" rIns="0" bIns="0" rtlCol="0" anchor="ctr"/>
          <a:lstStyle/>
          <a:p>
            <a:pPr marL="0" indent="0">
              <a:lnSpc>
                <a:spcPts val="1600"/>
              </a:lnSpc>
              <a:buNone/>
            </a:pPr>
            <a:r>
              <a:rPr lang="en-US" sz="1350" b="1" dirty="0">
                <a:solidFill>
                  <a:srgbClr val="1E3EAF"/>
                </a:solidFill>
                <a:latin typeface="Outfit" pitchFamily="34" charset="0"/>
                <a:ea typeface="Outfit" pitchFamily="34" charset="-122"/>
                <a:cs typeface="Outfit" pitchFamily="34" charset="-120"/>
              </a:rPr>
              <a:t>A committee, not a consultant</a:t>
            </a:r>
            <a:endParaRPr lang="en-US" sz="1350" dirty="0"/>
          </a:p>
        </p:txBody>
      </p:sp>
      <p:sp>
        <p:nvSpPr>
          <p:cNvPr id="11" name="Text 8"/>
          <p:cNvSpPr txBox="1"/>
          <p:nvPr/>
        </p:nvSpPr>
        <p:spPr>
          <a:xfrm>
            <a:off x="5166360" y="1901952"/>
            <a:ext cx="6172200" cy="60350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Community professionals and volunteers with backgrounds in impact measurement set the direction.</a:t>
            </a:r>
            <a:endParaRPr lang="en-US" sz="1150" dirty="0"/>
          </a:p>
        </p:txBody>
      </p:sp>
      <p:sp>
        <p:nvSpPr>
          <p:cNvPr id="12" name="Shape 9"/>
          <p:cNvSpPr/>
          <p:nvPr/>
        </p:nvSpPr>
        <p:spPr>
          <a:xfrm>
            <a:off x="640080" y="2633472"/>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13" name="Shape 10"/>
          <p:cNvSpPr/>
          <p:nvPr/>
        </p:nvSpPr>
        <p:spPr>
          <a:xfrm>
            <a:off x="868680" y="2770632"/>
            <a:ext cx="438912" cy="438912"/>
          </a:xfrm>
          <a:prstGeom prst="ellipse">
            <a:avLst/>
          </a:prstGeom>
          <a:solidFill>
            <a:srgbClr val="1C88ED"/>
          </a:solidFill>
          <a:ln w="12700">
            <a:solidFill>
              <a:srgbClr val="1C88ED"/>
            </a:solidFill>
            <a:prstDash val="solid"/>
          </a:ln>
        </p:spPr>
        <p:txBody>
          <a:bodyPr/>
          <a:lstStyle/>
          <a:p>
            <a:endParaRPr lang="en-US"/>
          </a:p>
        </p:txBody>
      </p:sp>
      <p:sp>
        <p:nvSpPr>
          <p:cNvPr id="14" name="Text 11"/>
          <p:cNvSpPr txBox="1"/>
          <p:nvPr/>
        </p:nvSpPr>
        <p:spPr>
          <a:xfrm>
            <a:off x="868680" y="2770632"/>
            <a:ext cx="438912" cy="438912"/>
          </a:xfrm>
          <a:prstGeom prst="rect">
            <a:avLst/>
          </a:prstGeom>
          <a:noFill/>
          <a:ln/>
        </p:spPr>
        <p:txBody>
          <a:bodyPr wrap="square" lIns="0" tIns="0" rIns="0" bIns="0" rtlCol="0" anchor="ctr"/>
          <a:lstStyle/>
          <a:p>
            <a:pPr marL="0" indent="0" algn="ctr">
              <a:buNone/>
            </a:pPr>
            <a:r>
              <a:rPr lang="en-US" sz="1500" b="1" dirty="0">
                <a:solidFill>
                  <a:srgbClr val="FFFFFF"/>
                </a:solidFill>
                <a:latin typeface="Outfit" pitchFamily="34" charset="0"/>
                <a:ea typeface="Outfit" pitchFamily="34" charset="-122"/>
                <a:cs typeface="Outfit" pitchFamily="34" charset="-120"/>
              </a:rPr>
              <a:t>2</a:t>
            </a:r>
            <a:endParaRPr lang="en-US" sz="1500" dirty="0"/>
          </a:p>
        </p:txBody>
      </p:sp>
      <p:sp>
        <p:nvSpPr>
          <p:cNvPr id="15" name="Text 12"/>
          <p:cNvSpPr txBox="1"/>
          <p:nvPr/>
        </p:nvSpPr>
        <p:spPr>
          <a:xfrm>
            <a:off x="1463040" y="2688336"/>
            <a:ext cx="3566160" cy="603504"/>
          </a:xfrm>
          <a:prstGeom prst="rect">
            <a:avLst/>
          </a:prstGeom>
          <a:noFill/>
          <a:ln/>
        </p:spPr>
        <p:txBody>
          <a:bodyPr wrap="square" lIns="0" tIns="0" rIns="0" bIns="0" rtlCol="0" anchor="ctr"/>
          <a:lstStyle/>
          <a:p>
            <a:pPr marL="0" indent="0">
              <a:lnSpc>
                <a:spcPts val="1600"/>
              </a:lnSpc>
              <a:buNone/>
            </a:pPr>
            <a:r>
              <a:rPr lang="en-US" sz="1350" b="1" dirty="0">
                <a:solidFill>
                  <a:srgbClr val="1E3EAF"/>
                </a:solidFill>
                <a:latin typeface="Outfit" pitchFamily="34" charset="0"/>
                <a:ea typeface="Outfit" pitchFamily="34" charset="-122"/>
                <a:cs typeface="Outfit" pitchFamily="34" charset="-120"/>
              </a:rPr>
              <a:t>The Flourishing model as backbone</a:t>
            </a:r>
            <a:endParaRPr lang="en-US" sz="1350" dirty="0"/>
          </a:p>
        </p:txBody>
      </p:sp>
      <p:sp>
        <p:nvSpPr>
          <p:cNvPr id="16" name="Text 13"/>
          <p:cNvSpPr txBox="1"/>
          <p:nvPr/>
        </p:nvSpPr>
        <p:spPr>
          <a:xfrm>
            <a:off x="5166360" y="2688336"/>
            <a:ext cx="6172200" cy="60350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The committee used the Flourishing Jewish Community framework and wrote a working definition of each of the eight pillars.</a:t>
            </a:r>
            <a:endParaRPr lang="en-US" sz="1150" dirty="0"/>
          </a:p>
        </p:txBody>
      </p:sp>
      <p:sp>
        <p:nvSpPr>
          <p:cNvPr id="17" name="Shape 14"/>
          <p:cNvSpPr/>
          <p:nvPr/>
        </p:nvSpPr>
        <p:spPr>
          <a:xfrm>
            <a:off x="640080" y="3419856"/>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18" name="Shape 15"/>
          <p:cNvSpPr/>
          <p:nvPr/>
        </p:nvSpPr>
        <p:spPr>
          <a:xfrm>
            <a:off x="868680" y="3557016"/>
            <a:ext cx="438912" cy="438912"/>
          </a:xfrm>
          <a:prstGeom prst="ellipse">
            <a:avLst/>
          </a:prstGeom>
          <a:solidFill>
            <a:srgbClr val="1C88ED"/>
          </a:solidFill>
          <a:ln w="12700">
            <a:solidFill>
              <a:srgbClr val="1C88ED"/>
            </a:solidFill>
            <a:prstDash val="solid"/>
          </a:ln>
        </p:spPr>
        <p:txBody>
          <a:bodyPr/>
          <a:lstStyle/>
          <a:p>
            <a:endParaRPr lang="en-US"/>
          </a:p>
        </p:txBody>
      </p:sp>
      <p:sp>
        <p:nvSpPr>
          <p:cNvPr id="19" name="Text 16"/>
          <p:cNvSpPr txBox="1"/>
          <p:nvPr/>
        </p:nvSpPr>
        <p:spPr>
          <a:xfrm>
            <a:off x="868680" y="3557016"/>
            <a:ext cx="438912" cy="438912"/>
          </a:xfrm>
          <a:prstGeom prst="rect">
            <a:avLst/>
          </a:prstGeom>
          <a:noFill/>
          <a:ln/>
        </p:spPr>
        <p:txBody>
          <a:bodyPr wrap="square" lIns="0" tIns="0" rIns="0" bIns="0" rtlCol="0" anchor="ctr"/>
          <a:lstStyle/>
          <a:p>
            <a:pPr marL="0" indent="0" algn="ctr">
              <a:buNone/>
            </a:pPr>
            <a:r>
              <a:rPr lang="en-US" sz="1500" b="1" dirty="0">
                <a:solidFill>
                  <a:srgbClr val="FFFFFF"/>
                </a:solidFill>
                <a:latin typeface="Outfit" pitchFamily="34" charset="0"/>
                <a:ea typeface="Outfit" pitchFamily="34" charset="-122"/>
                <a:cs typeface="Outfit" pitchFamily="34" charset="-120"/>
              </a:rPr>
              <a:t>3</a:t>
            </a:r>
            <a:endParaRPr lang="en-US" sz="1500" dirty="0"/>
          </a:p>
        </p:txBody>
      </p:sp>
      <p:sp>
        <p:nvSpPr>
          <p:cNvPr id="20" name="Text 17"/>
          <p:cNvSpPr txBox="1"/>
          <p:nvPr/>
        </p:nvSpPr>
        <p:spPr>
          <a:xfrm>
            <a:off x="1463040" y="3474720"/>
            <a:ext cx="3566160" cy="603504"/>
          </a:xfrm>
          <a:prstGeom prst="rect">
            <a:avLst/>
          </a:prstGeom>
          <a:noFill/>
          <a:ln/>
        </p:spPr>
        <p:txBody>
          <a:bodyPr wrap="square" lIns="0" tIns="0" rIns="0" bIns="0" rtlCol="0" anchor="ctr"/>
          <a:lstStyle/>
          <a:p>
            <a:pPr marL="0" indent="0">
              <a:lnSpc>
                <a:spcPts val="1600"/>
              </a:lnSpc>
              <a:buNone/>
            </a:pPr>
            <a:r>
              <a:rPr lang="en-US" sz="1350" b="1" dirty="0">
                <a:solidFill>
                  <a:srgbClr val="1E3EAF"/>
                </a:solidFill>
                <a:latin typeface="Outfit" pitchFamily="34" charset="0"/>
                <a:ea typeface="Outfit" pitchFamily="34" charset="-122"/>
                <a:cs typeface="Outfit" pitchFamily="34" charset="-120"/>
              </a:rPr>
              <a:t>Metrics before questions</a:t>
            </a:r>
            <a:endParaRPr lang="en-US" sz="1350" dirty="0"/>
          </a:p>
        </p:txBody>
      </p:sp>
      <p:sp>
        <p:nvSpPr>
          <p:cNvPr id="21" name="Text 18"/>
          <p:cNvSpPr txBox="1"/>
          <p:nvPr/>
        </p:nvSpPr>
        <p:spPr>
          <a:xfrm>
            <a:off x="5166360" y="3474720"/>
            <a:ext cx="6172200" cy="60350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For each pillar definition, the committee built the metrics.</a:t>
            </a:r>
            <a:endParaRPr lang="en-US" sz="1150" dirty="0"/>
          </a:p>
        </p:txBody>
      </p:sp>
      <p:sp>
        <p:nvSpPr>
          <p:cNvPr id="22" name="Shape 19"/>
          <p:cNvSpPr/>
          <p:nvPr/>
        </p:nvSpPr>
        <p:spPr>
          <a:xfrm>
            <a:off x="640080" y="4206240"/>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3" name="Shape 20"/>
          <p:cNvSpPr/>
          <p:nvPr/>
        </p:nvSpPr>
        <p:spPr>
          <a:xfrm>
            <a:off x="868680" y="4343400"/>
            <a:ext cx="438912" cy="438912"/>
          </a:xfrm>
          <a:prstGeom prst="ellipse">
            <a:avLst/>
          </a:prstGeom>
          <a:solidFill>
            <a:srgbClr val="1C88ED"/>
          </a:solidFill>
          <a:ln w="12700">
            <a:solidFill>
              <a:srgbClr val="1C88ED"/>
            </a:solidFill>
            <a:prstDash val="solid"/>
          </a:ln>
        </p:spPr>
        <p:txBody>
          <a:bodyPr/>
          <a:lstStyle/>
          <a:p>
            <a:endParaRPr lang="en-US"/>
          </a:p>
        </p:txBody>
      </p:sp>
      <p:sp>
        <p:nvSpPr>
          <p:cNvPr id="24" name="Text 21"/>
          <p:cNvSpPr txBox="1"/>
          <p:nvPr/>
        </p:nvSpPr>
        <p:spPr>
          <a:xfrm>
            <a:off x="868680" y="4343400"/>
            <a:ext cx="438912" cy="438912"/>
          </a:xfrm>
          <a:prstGeom prst="rect">
            <a:avLst/>
          </a:prstGeom>
          <a:noFill/>
          <a:ln/>
        </p:spPr>
        <p:txBody>
          <a:bodyPr wrap="square" lIns="0" tIns="0" rIns="0" bIns="0" rtlCol="0" anchor="ctr"/>
          <a:lstStyle/>
          <a:p>
            <a:pPr marL="0" indent="0" algn="ctr">
              <a:buNone/>
            </a:pPr>
            <a:r>
              <a:rPr lang="en-US" sz="1500" b="1" dirty="0">
                <a:solidFill>
                  <a:srgbClr val="FFFFFF"/>
                </a:solidFill>
                <a:latin typeface="Outfit" pitchFamily="34" charset="0"/>
                <a:ea typeface="Outfit" pitchFamily="34" charset="-122"/>
                <a:cs typeface="Outfit" pitchFamily="34" charset="-120"/>
              </a:rPr>
              <a:t>4</a:t>
            </a:r>
            <a:endParaRPr lang="en-US" sz="1500" dirty="0"/>
          </a:p>
        </p:txBody>
      </p:sp>
      <p:sp>
        <p:nvSpPr>
          <p:cNvPr id="25" name="Text 22"/>
          <p:cNvSpPr txBox="1"/>
          <p:nvPr/>
        </p:nvSpPr>
        <p:spPr>
          <a:xfrm>
            <a:off x="1463040" y="4261104"/>
            <a:ext cx="3566160" cy="603504"/>
          </a:xfrm>
          <a:prstGeom prst="rect">
            <a:avLst/>
          </a:prstGeom>
          <a:noFill/>
          <a:ln/>
        </p:spPr>
        <p:txBody>
          <a:bodyPr wrap="square" lIns="0" tIns="0" rIns="0" bIns="0" rtlCol="0" anchor="ctr"/>
          <a:lstStyle/>
          <a:p>
            <a:pPr marL="0" indent="0">
              <a:lnSpc>
                <a:spcPts val="1600"/>
              </a:lnSpc>
              <a:buNone/>
            </a:pPr>
            <a:r>
              <a:rPr lang="en-US" sz="1350" b="1" dirty="0">
                <a:solidFill>
                  <a:srgbClr val="1E3EAF"/>
                </a:solidFill>
                <a:latin typeface="Outfit" pitchFamily="34" charset="0"/>
                <a:ea typeface="Outfit" pitchFamily="34" charset="-122"/>
                <a:cs typeface="Outfit" pitchFamily="34" charset="-120"/>
              </a:rPr>
              <a:t>Questions written to the metrics</a:t>
            </a:r>
            <a:endParaRPr lang="en-US" sz="1350" dirty="0"/>
          </a:p>
        </p:txBody>
      </p:sp>
      <p:sp>
        <p:nvSpPr>
          <p:cNvPr id="26" name="Text 23"/>
          <p:cNvSpPr txBox="1"/>
          <p:nvPr/>
        </p:nvSpPr>
        <p:spPr>
          <a:xfrm>
            <a:off x="5166360" y="4261104"/>
            <a:ext cx="6172200" cy="60350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JFNA worked with Rosov Consulting to draft survey questions against each metric, rather than the other way round.</a:t>
            </a:r>
            <a:endParaRPr lang="en-US" sz="1150" dirty="0"/>
          </a:p>
        </p:txBody>
      </p:sp>
      <p:sp>
        <p:nvSpPr>
          <p:cNvPr id="27" name="Shape 24"/>
          <p:cNvSpPr/>
          <p:nvPr/>
        </p:nvSpPr>
        <p:spPr>
          <a:xfrm>
            <a:off x="640080" y="4992624"/>
            <a:ext cx="10908792" cy="713232"/>
          </a:xfrm>
          <a:prstGeom prst="roundRect">
            <a:avLst>
              <a:gd name="adj" fmla="val 6410"/>
            </a:avLst>
          </a:prstGeom>
          <a:solidFill>
            <a:srgbClr val="EDF2F7"/>
          </a:solidFill>
          <a:ln w="12700">
            <a:solidFill>
              <a:srgbClr val="EDF2F7"/>
            </a:solidFill>
            <a:prstDash val="solid"/>
          </a:ln>
        </p:spPr>
        <p:txBody>
          <a:bodyPr/>
          <a:lstStyle/>
          <a:p>
            <a:endParaRPr lang="en-US"/>
          </a:p>
        </p:txBody>
      </p:sp>
      <p:sp>
        <p:nvSpPr>
          <p:cNvPr id="28" name="Shape 25"/>
          <p:cNvSpPr/>
          <p:nvPr/>
        </p:nvSpPr>
        <p:spPr>
          <a:xfrm>
            <a:off x="868680" y="5129784"/>
            <a:ext cx="438912" cy="438912"/>
          </a:xfrm>
          <a:prstGeom prst="ellipse">
            <a:avLst/>
          </a:prstGeom>
          <a:solidFill>
            <a:srgbClr val="1C88ED"/>
          </a:solidFill>
          <a:ln w="12700">
            <a:solidFill>
              <a:srgbClr val="1C88ED"/>
            </a:solidFill>
            <a:prstDash val="solid"/>
          </a:ln>
        </p:spPr>
        <p:txBody>
          <a:bodyPr/>
          <a:lstStyle/>
          <a:p>
            <a:endParaRPr lang="en-US"/>
          </a:p>
        </p:txBody>
      </p:sp>
      <p:sp>
        <p:nvSpPr>
          <p:cNvPr id="29" name="Text 26"/>
          <p:cNvSpPr txBox="1"/>
          <p:nvPr/>
        </p:nvSpPr>
        <p:spPr>
          <a:xfrm>
            <a:off x="868680" y="5129784"/>
            <a:ext cx="438912" cy="438912"/>
          </a:xfrm>
          <a:prstGeom prst="rect">
            <a:avLst/>
          </a:prstGeom>
          <a:noFill/>
          <a:ln/>
        </p:spPr>
        <p:txBody>
          <a:bodyPr wrap="square" lIns="0" tIns="0" rIns="0" bIns="0" rtlCol="0" anchor="ctr"/>
          <a:lstStyle/>
          <a:p>
            <a:pPr marL="0" indent="0" algn="ctr">
              <a:buNone/>
            </a:pPr>
            <a:r>
              <a:rPr lang="en-US" sz="1500" b="1" dirty="0">
                <a:solidFill>
                  <a:srgbClr val="FFFFFF"/>
                </a:solidFill>
                <a:latin typeface="Outfit" pitchFamily="34" charset="0"/>
                <a:ea typeface="Outfit" pitchFamily="34" charset="-122"/>
                <a:cs typeface="Outfit" pitchFamily="34" charset="-120"/>
              </a:rPr>
              <a:t>5</a:t>
            </a:r>
            <a:endParaRPr lang="en-US" sz="1500" dirty="0"/>
          </a:p>
        </p:txBody>
      </p:sp>
      <p:sp>
        <p:nvSpPr>
          <p:cNvPr id="30" name="Text 27"/>
          <p:cNvSpPr txBox="1"/>
          <p:nvPr/>
        </p:nvSpPr>
        <p:spPr>
          <a:xfrm>
            <a:off x="1463040" y="5047488"/>
            <a:ext cx="3566160" cy="603504"/>
          </a:xfrm>
          <a:prstGeom prst="rect">
            <a:avLst/>
          </a:prstGeom>
          <a:noFill/>
          <a:ln/>
        </p:spPr>
        <p:txBody>
          <a:bodyPr wrap="square" lIns="0" tIns="0" rIns="0" bIns="0" rtlCol="0" anchor="ctr"/>
          <a:lstStyle/>
          <a:p>
            <a:pPr marL="0" indent="0">
              <a:lnSpc>
                <a:spcPts val="1600"/>
              </a:lnSpc>
              <a:buNone/>
            </a:pPr>
            <a:r>
              <a:rPr lang="en-US" sz="1350" b="1" dirty="0">
                <a:solidFill>
                  <a:srgbClr val="1E3EAF"/>
                </a:solidFill>
                <a:latin typeface="Outfit" pitchFamily="34" charset="0"/>
                <a:ea typeface="Outfit" pitchFamily="34" charset="-122"/>
                <a:cs typeface="Outfit" pitchFamily="34" charset="-120"/>
              </a:rPr>
              <a:t>Cognitive testing before fielding</a:t>
            </a:r>
            <a:endParaRPr lang="en-US" sz="1350" dirty="0"/>
          </a:p>
        </p:txBody>
      </p:sp>
      <p:sp>
        <p:nvSpPr>
          <p:cNvPr id="31" name="Text 28"/>
          <p:cNvSpPr txBox="1"/>
          <p:nvPr/>
        </p:nvSpPr>
        <p:spPr>
          <a:xfrm>
            <a:off x="5166360" y="5047488"/>
            <a:ext cx="6172200" cy="60350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Questions were tested with real respondents to confirm people understood them as intended, before anyone was surveyed.</a:t>
            </a:r>
            <a:endParaRPr lang="en-US" sz="1150" dirty="0"/>
          </a:p>
        </p:txBody>
      </p:sp>
      <p:sp>
        <p:nvSpPr>
          <p:cNvPr id="32" name="Shape 29"/>
          <p:cNvSpPr/>
          <p:nvPr/>
        </p:nvSpPr>
        <p:spPr>
          <a:xfrm>
            <a:off x="640080" y="5815584"/>
            <a:ext cx="10908792" cy="420624"/>
          </a:xfrm>
          <a:prstGeom prst="roundRect">
            <a:avLst>
              <a:gd name="adj" fmla="val 10870"/>
            </a:avLst>
          </a:prstGeom>
          <a:solidFill>
            <a:srgbClr val="D2E9FF"/>
          </a:solidFill>
          <a:ln w="12700">
            <a:solidFill>
              <a:srgbClr val="D2E9FF"/>
            </a:solidFill>
            <a:prstDash val="solid"/>
          </a:ln>
        </p:spPr>
        <p:txBody>
          <a:bodyPr/>
          <a:lstStyle/>
          <a:p>
            <a:endParaRPr lang="en-US"/>
          </a:p>
        </p:txBody>
      </p:sp>
      <p:sp>
        <p:nvSpPr>
          <p:cNvPr id="33" name="Text 30"/>
          <p:cNvSpPr txBox="1"/>
          <p:nvPr/>
        </p:nvSpPr>
        <p:spPr>
          <a:xfrm>
            <a:off x="914400" y="5815584"/>
            <a:ext cx="10332720" cy="420624"/>
          </a:xfrm>
          <a:prstGeom prst="rect">
            <a:avLst/>
          </a:prstGeom>
          <a:noFill/>
          <a:ln/>
        </p:spPr>
        <p:txBody>
          <a:bodyPr wrap="square" lIns="0" tIns="0" rIns="0" bIns="0" rtlCol="0" anchor="ctr"/>
          <a:lstStyle/>
          <a:p>
            <a:pPr marL="0" indent="0">
              <a:buNone/>
            </a:pPr>
            <a:r>
              <a:rPr lang="en-US" sz="1200" b="1" dirty="0">
                <a:solidFill>
                  <a:srgbClr val="27277C"/>
                </a:solidFill>
                <a:latin typeface="Outfit" pitchFamily="34" charset="0"/>
                <a:ea typeface="Outfit" pitchFamily="34" charset="-122"/>
                <a:cs typeface="Outfit" pitchFamily="34" charset="-120"/>
              </a:rPr>
              <a:t>The order matters: define the pillar, then decide what would count as evidence, then write the question. Not the reverse.</a:t>
            </a:r>
            <a:endParaRPr lang="en-US" sz="1200" dirty="0"/>
          </a:p>
        </p:txBody>
      </p:sp>
      <p:sp>
        <p:nvSpPr>
          <p:cNvPr id="34" name="Text 31"/>
          <p:cNvSpPr txBox="1"/>
          <p:nvPr/>
        </p:nvSpPr>
        <p:spPr>
          <a:xfrm>
            <a:off x="640080" y="6400800"/>
            <a:ext cx="10241280" cy="256032"/>
          </a:xfrm>
          <a:prstGeom prst="rect">
            <a:avLst/>
          </a:prstGeom>
          <a:noFill/>
          <a:ln/>
        </p:spPr>
        <p:txBody>
          <a:bodyPr wrap="square" lIns="0" tIns="0" rIns="0" bIns="0" rtlCol="0" anchor="ctr"/>
          <a:lstStyle/>
          <a:p>
            <a:pPr marL="0" indent="0">
              <a:buNone/>
            </a:pPr>
            <a:r>
              <a:rPr lang="en-US" sz="800" dirty="0">
                <a:solidFill>
                  <a:srgbClr val="A0AEC0"/>
                </a:solidFill>
                <a:latin typeface="Outfit" pitchFamily="34" charset="0"/>
                <a:ea typeface="Outfit" pitchFamily="34" charset="-122"/>
                <a:cs typeface="Outfit" pitchFamily="34" charset="-120"/>
              </a:rPr>
              <a:t>Source: Jewish Federations of North America, on the development of the Flourishing Community Pulse Survey. Question development and cognitive testing with Rosov Consulting.</a:t>
            </a:r>
            <a:endParaRPr lang="en-US" sz="800"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
    <p:bg>
      <p:bgPr>
        <a:solidFill>
          <a:srgbClr val="27277C"/>
        </a:solidFill>
        <a:effectLst/>
      </p:bgPr>
    </p:bg>
    <p:spTree>
      <p:nvGrpSpPr>
        <p:cNvPr id="1" name=""/>
        <p:cNvGrpSpPr/>
        <p:nvPr/>
      </p:nvGrpSpPr>
      <p:grpSpPr>
        <a:xfrm>
          <a:off x="0" y="0"/>
          <a:ext cx="0" cy="0"/>
          <a:chOff x="0" y="0"/>
          <a:chExt cx="0" cy="0"/>
        </a:xfrm>
      </p:grpSpPr>
      <p:pic>
        <p:nvPicPr>
          <p:cNvPr id="2" name="Image 0" descr="/tmp/henri/assets/2022_Rebrand_Bug RGB_White.png"/>
          <p:cNvPicPr>
            <a:picLocks noChangeAspect="1"/>
          </p:cNvPicPr>
          <p:nvPr/>
        </p:nvPicPr>
        <p:blipFill>
          <a:blip r:embed="rId2"/>
          <a:stretch>
            <a:fillRect/>
          </a:stretch>
        </p:blipFill>
        <p:spPr>
          <a:xfrm>
            <a:off x="11430000" y="6163056"/>
            <a:ext cx="420624" cy="420624"/>
          </a:xfrm>
          <a:prstGeom prst="rect">
            <a:avLst/>
          </a:prstGeom>
        </p:spPr>
      </p:pic>
      <p:sp>
        <p:nvSpPr>
          <p:cNvPr id="3" name="Text 0"/>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4" name="Text 1"/>
          <p:cNvSpPr txBox="1"/>
          <p:nvPr/>
        </p:nvSpPr>
        <p:spPr>
          <a:xfrm>
            <a:off x="868680" y="2286000"/>
            <a:ext cx="10058400" cy="292608"/>
          </a:xfrm>
          <a:prstGeom prst="rect">
            <a:avLst/>
          </a:prstGeom>
          <a:noFill/>
          <a:ln/>
        </p:spPr>
        <p:txBody>
          <a:bodyPr wrap="square" lIns="0" tIns="0" rIns="0" bIns="0" rtlCol="0" anchor="ctr"/>
          <a:lstStyle/>
          <a:p>
            <a:pPr marL="0" indent="0">
              <a:buNone/>
            </a:pPr>
            <a:r>
              <a:rPr lang="en-US" sz="1200" b="1" kern="0" spc="200" dirty="0">
                <a:solidFill>
                  <a:srgbClr val="1C88ED"/>
                </a:solidFill>
                <a:latin typeface="Outfit" pitchFamily="34" charset="0"/>
                <a:ea typeface="Outfit" pitchFamily="34" charset="-122"/>
                <a:cs typeface="Outfit" pitchFamily="34" charset="-120"/>
              </a:rPr>
              <a:t>APPENDIX B</a:t>
            </a:r>
            <a:endParaRPr lang="en-US" sz="1200" dirty="0"/>
          </a:p>
        </p:txBody>
      </p:sp>
      <p:sp>
        <p:nvSpPr>
          <p:cNvPr id="5" name="Text 2"/>
          <p:cNvSpPr txBox="1"/>
          <p:nvPr/>
        </p:nvSpPr>
        <p:spPr>
          <a:xfrm>
            <a:off x="868680" y="2697480"/>
            <a:ext cx="10241280" cy="1005840"/>
          </a:xfrm>
          <a:prstGeom prst="rect">
            <a:avLst/>
          </a:prstGeom>
          <a:noFill/>
          <a:ln/>
        </p:spPr>
        <p:txBody>
          <a:bodyPr wrap="square" lIns="0" tIns="0" rIns="0" bIns="0" rtlCol="0" anchor="t"/>
          <a:lstStyle/>
          <a:p>
            <a:pPr marL="0" indent="0">
              <a:lnSpc>
                <a:spcPts val="4600"/>
              </a:lnSpc>
              <a:buNone/>
            </a:pPr>
            <a:r>
              <a:rPr lang="en-US" sz="3800" b="1" dirty="0">
                <a:solidFill>
                  <a:srgbClr val="FFFFFF"/>
                </a:solidFill>
                <a:latin typeface="Outfit" pitchFamily="34" charset="0"/>
                <a:ea typeface="Outfit" pitchFamily="34" charset="-122"/>
                <a:cs typeface="Outfit" pitchFamily="34" charset="-120"/>
              </a:rPr>
              <a:t>The questions behind each pillar</a:t>
            </a:r>
            <a:endParaRPr lang="en-US" sz="3800" dirty="0"/>
          </a:p>
        </p:txBody>
      </p:sp>
      <p:sp>
        <p:nvSpPr>
          <p:cNvPr id="6" name="Text 3"/>
          <p:cNvSpPr txBox="1"/>
          <p:nvPr/>
        </p:nvSpPr>
        <p:spPr>
          <a:xfrm>
            <a:off x="868680" y="3840480"/>
            <a:ext cx="8778240" cy="822960"/>
          </a:xfrm>
          <a:prstGeom prst="rect">
            <a:avLst/>
          </a:prstGeom>
          <a:noFill/>
          <a:ln/>
        </p:spPr>
        <p:txBody>
          <a:bodyPr wrap="square" lIns="0" tIns="0" rIns="0" bIns="0" rtlCol="0" anchor="t"/>
          <a:lstStyle/>
          <a:p>
            <a:pPr marL="0" indent="0">
              <a:lnSpc>
                <a:spcPts val="2200"/>
              </a:lnSpc>
              <a:buNone/>
            </a:pPr>
            <a:r>
              <a:rPr lang="en-US" sz="1450" dirty="0">
                <a:solidFill>
                  <a:srgbClr val="D2E9FF"/>
                </a:solidFill>
                <a:latin typeface="Outfit" pitchFamily="34" charset="0"/>
                <a:ea typeface="Outfit" pitchFamily="34" charset="-122"/>
                <a:cs typeface="Outfit" pitchFamily="34" charset="-120"/>
              </a:rPr>
              <a:t>Every pillar score is the average agreement across the statements listed on the following pages, as published by Burson.</a:t>
            </a:r>
            <a:endParaRPr lang="en-US" sz="14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APPENDIX B  ·  ATTRIBUTES USED FOR SCORING  ·  1 OF 2</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800" b="1" dirty="0">
                <a:solidFill>
                  <a:srgbClr val="1E3EAF"/>
                </a:solidFill>
                <a:latin typeface="Outfit" pitchFamily="34" charset="0"/>
                <a:ea typeface="Outfit" pitchFamily="34" charset="-122"/>
                <a:cs typeface="Outfit" pitchFamily="34" charset="-120"/>
              </a:rPr>
              <a:t>Engaged, Educated, Belonging, Safety</a:t>
            </a:r>
            <a:endParaRPr lang="en-US" sz="2800" dirty="0"/>
          </a:p>
        </p:txBody>
      </p:sp>
      <p:pic>
        <p:nvPicPr>
          <p:cNvPr id="4" name="Image 0" descr="/tmp/henri/assets/Fed Bug PNG.png"/>
          <p:cNvPicPr>
            <a:picLocks noChangeAspect="1"/>
          </p:cNvPicPr>
          <p:nvPr/>
        </p:nvPicPr>
        <p:blipFill>
          <a:blip r:embed="rId2"/>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pic>
        <p:nvPicPr>
          <p:cNvPr id="6" name="Image 1" descr="/tmp/henri/assets/burson1.png"/>
          <p:cNvPicPr>
            <a:picLocks noChangeAspect="1"/>
          </p:cNvPicPr>
          <p:nvPr/>
        </p:nvPicPr>
        <p:blipFill>
          <a:blip r:embed="rId3"/>
          <a:srcRect/>
          <a:stretch/>
        </p:blipFill>
        <p:spPr>
          <a:xfrm>
            <a:off x="640080" y="1298448"/>
            <a:ext cx="10908792" cy="4434840"/>
          </a:xfrm>
          <a:prstGeom prst="rect">
            <a:avLst/>
          </a:prstGeom>
        </p:spPr>
      </p:pic>
      <p:sp>
        <p:nvSpPr>
          <p:cNvPr id="7" name="Text 3"/>
          <p:cNvSpPr txBox="1"/>
          <p:nvPr/>
        </p:nvSpPr>
        <p:spPr>
          <a:xfrm>
            <a:off x="640080" y="5925312"/>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Burson for Jewish Federations of North America, Community Pulse Survey Benchmarks. Pillar scores are the average NET agreement (a score of 5, 6 or 7 on the 7-point scale) across the statements within each pillar. Scores were derived from questions that remained consistent across communities in all three waves.</a:t>
            </a:r>
            <a:endParaRPr lang="en-US" sz="8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5">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APPENDIX B  ·  ATTRIBUTES USED FOR SCORING  ·  2 OF 2</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800" b="1" dirty="0">
                <a:solidFill>
                  <a:srgbClr val="1E3EAF"/>
                </a:solidFill>
                <a:latin typeface="Outfit" pitchFamily="34" charset="0"/>
                <a:ea typeface="Outfit" pitchFamily="34" charset="-122"/>
                <a:cs typeface="Outfit" pitchFamily="34" charset="-120"/>
              </a:rPr>
              <a:t>Active, Health, Caring, Connected</a:t>
            </a:r>
            <a:endParaRPr lang="en-US" sz="2800" dirty="0"/>
          </a:p>
        </p:txBody>
      </p:sp>
      <p:pic>
        <p:nvPicPr>
          <p:cNvPr id="4" name="Image 0" descr="/tmp/henri/assets/Fed Bug PNG.png"/>
          <p:cNvPicPr>
            <a:picLocks noChangeAspect="1"/>
          </p:cNvPicPr>
          <p:nvPr/>
        </p:nvPicPr>
        <p:blipFill>
          <a:blip r:embed="rId2"/>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pic>
        <p:nvPicPr>
          <p:cNvPr id="6" name="Image 1" descr="/tmp/henri/assets/burson2.png"/>
          <p:cNvPicPr>
            <a:picLocks noChangeAspect="1"/>
          </p:cNvPicPr>
          <p:nvPr/>
        </p:nvPicPr>
        <p:blipFill>
          <a:blip r:embed="rId3"/>
          <a:srcRect/>
          <a:stretch/>
        </p:blipFill>
        <p:spPr>
          <a:xfrm>
            <a:off x="640080" y="1298448"/>
            <a:ext cx="10908792" cy="4434840"/>
          </a:xfrm>
          <a:prstGeom prst="rect">
            <a:avLst/>
          </a:prstGeom>
        </p:spPr>
      </p:pic>
      <p:sp>
        <p:nvSpPr>
          <p:cNvPr id="7" name="Text 3"/>
          <p:cNvSpPr txBox="1"/>
          <p:nvPr/>
        </p:nvSpPr>
        <p:spPr>
          <a:xfrm>
            <a:off x="640080" y="5925312"/>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Burson for Jewish Federations of North America, Community Pulse Survey Benchmarks. Pillar scores are the average NET agreement (a score of 5, 6 or 7 on the 7-point scale) across the statements within each pillar. Scores were derived from questions that remained consistent across communities in all three waves.</a:t>
            </a:r>
            <a:endParaRPr lang="en-US" sz="85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6">
    <p:bg>
      <p:bgPr>
        <a:solidFill>
          <a:srgbClr val="27277C"/>
        </a:solidFill>
        <a:effectLst/>
      </p:bgPr>
    </p:bg>
    <p:spTree>
      <p:nvGrpSpPr>
        <p:cNvPr id="1" name=""/>
        <p:cNvGrpSpPr/>
        <p:nvPr/>
      </p:nvGrpSpPr>
      <p:grpSpPr>
        <a:xfrm>
          <a:off x="0" y="0"/>
          <a:ext cx="0" cy="0"/>
          <a:chOff x="0" y="0"/>
          <a:chExt cx="0" cy="0"/>
        </a:xfrm>
      </p:grpSpPr>
      <p:pic>
        <p:nvPicPr>
          <p:cNvPr id="2" name="Image 0" descr="/tmp/henri/assets/2022_Rebrand_Bug RGB_White.png"/>
          <p:cNvPicPr>
            <a:picLocks noChangeAspect="1"/>
          </p:cNvPicPr>
          <p:nvPr/>
        </p:nvPicPr>
        <p:blipFill>
          <a:blip r:embed="rId2"/>
          <a:stretch>
            <a:fillRect/>
          </a:stretch>
        </p:blipFill>
        <p:spPr>
          <a:xfrm>
            <a:off x="11430000" y="6163056"/>
            <a:ext cx="420624" cy="420624"/>
          </a:xfrm>
          <a:prstGeom prst="rect">
            <a:avLst/>
          </a:prstGeom>
        </p:spPr>
      </p:pic>
      <p:sp>
        <p:nvSpPr>
          <p:cNvPr id="3" name="Text 0"/>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4" name="Text 1"/>
          <p:cNvSpPr txBox="1"/>
          <p:nvPr/>
        </p:nvSpPr>
        <p:spPr>
          <a:xfrm>
            <a:off x="868680" y="2286000"/>
            <a:ext cx="10058400" cy="292608"/>
          </a:xfrm>
          <a:prstGeom prst="rect">
            <a:avLst/>
          </a:prstGeom>
          <a:noFill/>
          <a:ln/>
        </p:spPr>
        <p:txBody>
          <a:bodyPr wrap="square" lIns="0" tIns="0" rIns="0" bIns="0" rtlCol="0" anchor="ctr"/>
          <a:lstStyle/>
          <a:p>
            <a:pPr marL="0" indent="0">
              <a:buNone/>
            </a:pPr>
            <a:r>
              <a:rPr lang="en-US" sz="1200" b="1" kern="0" spc="200" dirty="0">
                <a:solidFill>
                  <a:srgbClr val="1C88ED"/>
                </a:solidFill>
                <a:latin typeface="Outfit" pitchFamily="34" charset="0"/>
                <a:ea typeface="Outfit" pitchFamily="34" charset="-122"/>
                <a:cs typeface="Outfit" pitchFamily="34" charset="-120"/>
              </a:rPr>
              <a:t>APPENDIX C</a:t>
            </a:r>
            <a:endParaRPr lang="en-US" sz="1200" dirty="0"/>
          </a:p>
        </p:txBody>
      </p:sp>
      <p:sp>
        <p:nvSpPr>
          <p:cNvPr id="5" name="Text 2"/>
          <p:cNvSpPr txBox="1"/>
          <p:nvPr/>
        </p:nvSpPr>
        <p:spPr>
          <a:xfrm>
            <a:off x="868680" y="2697480"/>
            <a:ext cx="10241280" cy="1005840"/>
          </a:xfrm>
          <a:prstGeom prst="rect">
            <a:avLst/>
          </a:prstGeom>
          <a:noFill/>
          <a:ln/>
        </p:spPr>
        <p:txBody>
          <a:bodyPr wrap="square" lIns="0" tIns="0" rIns="0" bIns="0" rtlCol="0" anchor="t"/>
          <a:lstStyle/>
          <a:p>
            <a:pPr marL="0" indent="0">
              <a:lnSpc>
                <a:spcPts val="4600"/>
              </a:lnSpc>
              <a:buNone/>
            </a:pPr>
            <a:r>
              <a:rPr lang="en-US" sz="3800" b="1" dirty="0">
                <a:solidFill>
                  <a:srgbClr val="FFFFFF"/>
                </a:solidFill>
                <a:latin typeface="Outfit" pitchFamily="34" charset="0"/>
                <a:ea typeface="Outfit" pitchFamily="34" charset="-122"/>
                <a:cs typeface="Outfit" pitchFamily="34" charset="-120"/>
              </a:rPr>
              <a:t>The six takeaways in full</a:t>
            </a:r>
            <a:endParaRPr lang="en-US" sz="3800" dirty="0"/>
          </a:p>
        </p:txBody>
      </p:sp>
      <p:sp>
        <p:nvSpPr>
          <p:cNvPr id="6" name="Text 3"/>
          <p:cNvSpPr txBox="1"/>
          <p:nvPr/>
        </p:nvSpPr>
        <p:spPr>
          <a:xfrm>
            <a:off x="868680" y="3840480"/>
            <a:ext cx="8778240" cy="822960"/>
          </a:xfrm>
          <a:prstGeom prst="rect">
            <a:avLst/>
          </a:prstGeom>
          <a:noFill/>
          <a:ln/>
        </p:spPr>
        <p:txBody>
          <a:bodyPr wrap="square" lIns="0" tIns="0" rIns="0" bIns="0" rtlCol="0" anchor="t"/>
          <a:lstStyle/>
          <a:p>
            <a:pPr marL="0" indent="0">
              <a:lnSpc>
                <a:spcPts val="2200"/>
              </a:lnSpc>
              <a:buNone/>
            </a:pPr>
            <a:r>
              <a:rPr lang="en-US" sz="1450" dirty="0">
                <a:solidFill>
                  <a:srgbClr val="D2E9FF"/>
                </a:solidFill>
                <a:latin typeface="Outfit" pitchFamily="34" charset="0"/>
                <a:ea typeface="Outfit" pitchFamily="34" charset="-122"/>
                <a:cs typeface="Outfit" pitchFamily="34" charset="-120"/>
              </a:rPr>
              <a:t>Each of the six findings from the summary slide, with the evidence behind it and, where a fair comparison exists, the 2022 Blueprint contrast.</a:t>
            </a:r>
            <a:endParaRPr lang="en-US" sz="1450"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1E3EAF"/>
        </a:solidFill>
        <a:effectLst/>
      </p:bgPr>
    </p:bg>
    <p:spTree>
      <p:nvGrpSpPr>
        <p:cNvPr id="1" name=""/>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p:cNvPicPr>
            <a:picLocks noChangeAspect="1"/>
          </p:cNvPicPr>
          <p:nvPr/>
        </p:nvPicPr>
        <p:blipFill>
          <a:blip r:embed="rId3"/>
          <a:stretch>
            <a:fillRect/>
          </a:stretch>
        </p:blipFill>
        <p:spPr>
          <a:xfrm>
            <a:off x="11430000" y="6163056"/>
            <a:ext cx="420624" cy="420624"/>
          </a:xfrm>
          <a:prstGeom prst="rect">
            <a:avLst/>
          </a:prstGeom>
        </p:spPr>
      </p:pic>
      <p:sp>
        <p:nvSpPr>
          <p:cNvPr id="3" name="Shape 0"/>
          <p:cNvSpPr/>
          <p:nvPr/>
        </p:nvSpPr>
        <p:spPr>
          <a:xfrm>
            <a:off x="868680" y="2331720"/>
            <a:ext cx="1051560" cy="1051560"/>
          </a:xfrm>
          <a:prstGeom prst="ellipse">
            <a:avLst/>
          </a:prstGeom>
          <a:solidFill>
            <a:srgbClr val="1C88ED"/>
          </a:solidFill>
          <a:ln w="12700">
            <a:solidFill>
              <a:srgbClr val="1C88ED"/>
            </a:solidFill>
            <a:prstDash val="solid"/>
          </a:ln>
        </p:spPr>
        <p:txBody>
          <a:bodyPr/>
          <a:lstStyle/>
          <a:p>
            <a:endParaRPr lang="en-US"/>
          </a:p>
        </p:txBody>
      </p:sp>
      <p:sp>
        <p:nvSpPr>
          <p:cNvPr id="4" name="Text 1"/>
          <p:cNvSpPr txBox="1"/>
          <p:nvPr/>
        </p:nvSpPr>
        <p:spPr>
          <a:xfrm>
            <a:off x="868680" y="2331720"/>
            <a:ext cx="1051560" cy="1051560"/>
          </a:xfrm>
          <a:prstGeom prst="rect">
            <a:avLst/>
          </a:prstGeom>
          <a:noFill/>
          <a:ln/>
        </p:spPr>
        <p:txBody>
          <a:bodyPr wrap="square" lIns="0" tIns="0" rIns="0" bIns="0" rtlCol="0" anchor="ctr"/>
          <a:lstStyle/>
          <a:p>
            <a:pPr marL="0" indent="0" algn="ctr">
              <a:buNone/>
            </a:pPr>
            <a:r>
              <a:rPr lang="en-US" sz="4400" b="1" dirty="0">
                <a:solidFill>
                  <a:srgbClr val="FFFFFF"/>
                </a:solidFill>
                <a:latin typeface="Outfit" pitchFamily="34" charset="0"/>
                <a:ea typeface="Outfit" pitchFamily="34" charset="-122"/>
                <a:cs typeface="Outfit" pitchFamily="34" charset="-120"/>
              </a:rPr>
              <a:t>1</a:t>
            </a:r>
            <a:endParaRPr lang="en-US" sz="4400" dirty="0"/>
          </a:p>
        </p:txBody>
      </p:sp>
      <p:sp>
        <p:nvSpPr>
          <p:cNvPr id="5" name="Text 2"/>
          <p:cNvSpPr txBox="1"/>
          <p:nvPr/>
        </p:nvSpPr>
        <p:spPr>
          <a:xfrm>
            <a:off x="2240280" y="2304288"/>
            <a:ext cx="8778240" cy="274320"/>
          </a:xfrm>
          <a:prstGeom prst="rect">
            <a:avLst/>
          </a:prstGeom>
          <a:noFill/>
          <a:ln/>
        </p:spPr>
        <p:txBody>
          <a:bodyPr wrap="square" lIns="0" tIns="0" rIns="0" bIns="0" rtlCol="0" anchor="ctr"/>
          <a:lstStyle/>
          <a:p>
            <a:pPr marL="0" indent="0">
              <a:buNone/>
            </a:pPr>
            <a:r>
              <a:rPr lang="en-US" sz="1100" b="1" kern="0" spc="180" dirty="0">
                <a:solidFill>
                  <a:srgbClr val="D2E9FF"/>
                </a:solidFill>
                <a:latin typeface="Outfit" pitchFamily="34" charset="0"/>
                <a:ea typeface="Outfit" pitchFamily="34" charset="-122"/>
                <a:cs typeface="Outfit" pitchFamily="34" charset="-120"/>
              </a:rPr>
              <a:t>TAKEAWAY 1 OF 6</a:t>
            </a:r>
            <a:endParaRPr lang="en-US" sz="1100" dirty="0"/>
          </a:p>
        </p:txBody>
      </p:sp>
      <p:sp>
        <p:nvSpPr>
          <p:cNvPr id="6" name="Text 3"/>
          <p:cNvSpPr txBox="1"/>
          <p:nvPr/>
        </p:nvSpPr>
        <p:spPr>
          <a:xfrm>
            <a:off x="2240280" y="2615184"/>
            <a:ext cx="8778240" cy="1371600"/>
          </a:xfrm>
          <a:prstGeom prst="rect">
            <a:avLst/>
          </a:prstGeom>
          <a:noFill/>
          <a:ln/>
        </p:spPr>
        <p:txBody>
          <a:bodyPr wrap="square" lIns="0" tIns="0" rIns="0" bIns="0" rtlCol="0" anchor="t"/>
          <a:lstStyle/>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We are warm with each other,</a:t>
            </a:r>
            <a:endParaRPr lang="en-US" sz="3400" dirty="0"/>
          </a:p>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but not held by each other</a:t>
            </a:r>
            <a:endParaRPr lang="en-US" sz="3400" dirty="0"/>
          </a:p>
        </p:txBody>
      </p:sp>
      <p:sp>
        <p:nvSpPr>
          <p:cNvPr id="7" name="Text 4"/>
          <p:cNvSpPr txBox="1"/>
          <p:nvPr/>
        </p:nvSpPr>
        <p:spPr>
          <a:xfrm>
            <a:off x="2240280" y="4078224"/>
            <a:ext cx="8595360" cy="914400"/>
          </a:xfrm>
          <a:prstGeom prst="rect">
            <a:avLst/>
          </a:prstGeom>
          <a:noFill/>
          <a:ln/>
        </p:spPr>
        <p:txBody>
          <a:bodyPr wrap="square" lIns="0" tIns="0" rIns="0" bIns="0" rtlCol="0" anchor="t"/>
          <a:lstStyle/>
          <a:p>
            <a:pPr marL="0" indent="0">
              <a:lnSpc>
                <a:spcPts val="2200"/>
              </a:lnSpc>
              <a:buNone/>
            </a:pPr>
            <a:r>
              <a:rPr lang="en-US" sz="1450" dirty="0">
                <a:solidFill>
                  <a:srgbClr val="D2E9FF"/>
                </a:solidFill>
                <a:latin typeface="Outfit" pitchFamily="34" charset="0"/>
                <a:ea typeface="Outfit" pitchFamily="34" charset="-122"/>
                <a:cs typeface="Outfit" pitchFamily="34" charset="-120"/>
              </a:rPr>
              <a:t>Comfort among other Jews is one of our highest scores. </a:t>
            </a:r>
          </a:p>
          <a:p>
            <a:pPr marL="0" indent="0">
              <a:lnSpc>
                <a:spcPts val="2200"/>
              </a:lnSpc>
              <a:buNone/>
            </a:pPr>
            <a:r>
              <a:rPr lang="en-US" sz="1450" dirty="0">
                <a:solidFill>
                  <a:srgbClr val="D2E9FF"/>
                </a:solidFill>
                <a:latin typeface="Outfit" pitchFamily="34" charset="0"/>
                <a:ea typeface="Outfit" pitchFamily="34" charset="-122"/>
                <a:cs typeface="Outfit" pitchFamily="34" charset="-120"/>
              </a:rPr>
              <a:t>Feeling connected to a community, and feeling that anyone would notice your absence, are among our lowest.</a:t>
            </a:r>
            <a:endParaRPr lang="en-US" sz="145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1  ·  THE EVIDENCE</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Comfortable, and still on the outside</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720840" y="1417320"/>
            <a:ext cx="1280160" cy="256032"/>
          </a:xfrm>
          <a:prstGeom prst="rect">
            <a:avLst/>
          </a:prstGeom>
          <a:noFill/>
          <a:ln/>
        </p:spPr>
        <p:txBody>
          <a:bodyPr wrap="square" lIns="0" tIns="0" rIns="0" bIns="0" rtlCol="0" anchor="ctr"/>
          <a:lstStyle/>
          <a:p>
            <a:pPr marL="0" indent="0">
              <a:buNone/>
            </a:pPr>
            <a:r>
              <a:rPr lang="en-US" sz="1000" b="1" kern="0" spc="120" dirty="0">
                <a:solidFill>
                  <a:srgbClr val="1C88ED"/>
                </a:solidFill>
                <a:latin typeface="Outfit" pitchFamily="34" charset="0"/>
                <a:ea typeface="Outfit" pitchFamily="34" charset="-122"/>
                <a:cs typeface="Outfit" pitchFamily="34" charset="-120"/>
              </a:rPr>
              <a:t>AGREE</a:t>
            </a:r>
            <a:endParaRPr lang="en-US" sz="1000" dirty="0"/>
          </a:p>
        </p:txBody>
      </p:sp>
      <p:sp>
        <p:nvSpPr>
          <p:cNvPr id="7" name="Text 4"/>
          <p:cNvSpPr txBox="1"/>
          <p:nvPr/>
        </p:nvSpPr>
        <p:spPr>
          <a:xfrm>
            <a:off x="10241280" y="1417320"/>
            <a:ext cx="1325880" cy="256032"/>
          </a:xfrm>
          <a:prstGeom prst="rect">
            <a:avLst/>
          </a:prstGeom>
          <a:noFill/>
          <a:ln/>
        </p:spPr>
        <p:txBody>
          <a:bodyPr wrap="square" lIns="0" tIns="0" rIns="0" bIns="0" rtlCol="0" anchor="ctr"/>
          <a:lstStyle/>
          <a:p>
            <a:pPr marL="0" indent="0" algn="r">
              <a:buNone/>
            </a:pPr>
            <a:r>
              <a:rPr lang="en-US" sz="1000" b="1" kern="0" spc="120" dirty="0">
                <a:solidFill>
                  <a:srgbClr val="718096"/>
                </a:solidFill>
                <a:latin typeface="Outfit" pitchFamily="34" charset="0"/>
                <a:ea typeface="Outfit" pitchFamily="34" charset="-122"/>
                <a:cs typeface="Outfit" pitchFamily="34" charset="-120"/>
              </a:rPr>
              <a:t>DISAGREE</a:t>
            </a:r>
            <a:endParaRPr lang="en-US" sz="1000" dirty="0"/>
          </a:p>
        </p:txBody>
      </p:sp>
      <p:sp>
        <p:nvSpPr>
          <p:cNvPr id="8" name="Text 5"/>
          <p:cNvSpPr txBox="1"/>
          <p:nvPr/>
        </p:nvSpPr>
        <p:spPr>
          <a:xfrm>
            <a:off x="640080" y="1682496"/>
            <a:ext cx="5943600" cy="566928"/>
          </a:xfrm>
          <a:prstGeom prst="rect">
            <a:avLst/>
          </a:prstGeom>
          <a:noFill/>
          <a:ln/>
        </p:spPr>
        <p:txBody>
          <a:bodyPr wrap="square" lIns="0" tIns="0" rIns="0" bIns="0" rtlCol="0" anchor="ctr"/>
          <a:lstStyle/>
          <a:p>
            <a:pPr marL="0" indent="0">
              <a:lnSpc>
                <a:spcPts val="1500"/>
              </a:lnSpc>
              <a:buNone/>
            </a:pPr>
            <a:r>
              <a:rPr lang="en-US" sz="1250" dirty="0">
                <a:solidFill>
                  <a:srgbClr val="2D3748"/>
                </a:solidFill>
                <a:latin typeface="Outfit" pitchFamily="34" charset="0"/>
                <a:ea typeface="Outfit" pitchFamily="34" charset="-122"/>
                <a:cs typeface="Outfit" pitchFamily="34" charset="-120"/>
              </a:rPr>
              <a:t>I feel especially comfortable being with other Jews</a:t>
            </a:r>
            <a:endParaRPr lang="en-US" sz="1250" dirty="0"/>
          </a:p>
        </p:txBody>
      </p:sp>
      <p:sp>
        <p:nvSpPr>
          <p:cNvPr id="9" name="Shape 6"/>
          <p:cNvSpPr/>
          <p:nvPr/>
        </p:nvSpPr>
        <p:spPr>
          <a:xfrm>
            <a:off x="6720840" y="1828800"/>
            <a:ext cx="329184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10" name="Shape 7"/>
          <p:cNvSpPr/>
          <p:nvPr/>
        </p:nvSpPr>
        <p:spPr>
          <a:xfrm>
            <a:off x="6720840" y="1828800"/>
            <a:ext cx="2501798" cy="274320"/>
          </a:xfrm>
          <a:prstGeom prst="roundRect">
            <a:avLst>
              <a:gd name="adj" fmla="val 13333"/>
            </a:avLst>
          </a:prstGeom>
          <a:solidFill>
            <a:srgbClr val="1C88ED"/>
          </a:solidFill>
          <a:ln w="12700">
            <a:solidFill>
              <a:srgbClr val="1C88ED"/>
            </a:solidFill>
            <a:prstDash val="solid"/>
          </a:ln>
        </p:spPr>
        <p:txBody>
          <a:bodyPr/>
          <a:lstStyle/>
          <a:p>
            <a:endParaRPr lang="en-US"/>
          </a:p>
        </p:txBody>
      </p:sp>
      <p:sp>
        <p:nvSpPr>
          <p:cNvPr id="11" name="Text 8"/>
          <p:cNvSpPr txBox="1"/>
          <p:nvPr/>
        </p:nvSpPr>
        <p:spPr>
          <a:xfrm>
            <a:off x="10104120" y="1783080"/>
            <a:ext cx="658368"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76%</a:t>
            </a:r>
            <a:endParaRPr lang="en-US" sz="1300" dirty="0"/>
          </a:p>
        </p:txBody>
      </p:sp>
      <p:sp>
        <p:nvSpPr>
          <p:cNvPr id="12" name="Text 9"/>
          <p:cNvSpPr txBox="1"/>
          <p:nvPr/>
        </p:nvSpPr>
        <p:spPr>
          <a:xfrm>
            <a:off x="10881360" y="1783080"/>
            <a:ext cx="667512" cy="365760"/>
          </a:xfrm>
          <a:prstGeom prst="rect">
            <a:avLst/>
          </a:prstGeom>
          <a:noFill/>
          <a:ln/>
        </p:spPr>
        <p:txBody>
          <a:bodyPr wrap="square" lIns="0" tIns="0" rIns="0" bIns="0" rtlCol="0" anchor="ctr"/>
          <a:lstStyle/>
          <a:p>
            <a:pPr marL="0" indent="0" algn="r">
              <a:buNone/>
            </a:pPr>
            <a:r>
              <a:rPr lang="en-US" sz="1200" dirty="0">
                <a:solidFill>
                  <a:srgbClr val="718096"/>
                </a:solidFill>
                <a:latin typeface="Outfit" pitchFamily="34" charset="0"/>
                <a:ea typeface="Outfit" pitchFamily="34" charset="-122"/>
                <a:cs typeface="Outfit" pitchFamily="34" charset="-120"/>
              </a:rPr>
              <a:t>10%</a:t>
            </a:r>
            <a:endParaRPr lang="en-US" sz="1200" dirty="0"/>
          </a:p>
        </p:txBody>
      </p:sp>
      <p:sp>
        <p:nvSpPr>
          <p:cNvPr id="13" name="Text 10"/>
          <p:cNvSpPr txBox="1"/>
          <p:nvPr/>
        </p:nvSpPr>
        <p:spPr>
          <a:xfrm>
            <a:off x="640080" y="2304288"/>
            <a:ext cx="5943600" cy="566928"/>
          </a:xfrm>
          <a:prstGeom prst="rect">
            <a:avLst/>
          </a:prstGeom>
          <a:noFill/>
          <a:ln/>
        </p:spPr>
        <p:txBody>
          <a:bodyPr wrap="square" lIns="0" tIns="0" rIns="0" bIns="0" rtlCol="0" anchor="ctr"/>
          <a:lstStyle/>
          <a:p>
            <a:pPr marL="0" indent="0">
              <a:lnSpc>
                <a:spcPts val="1500"/>
              </a:lnSpc>
              <a:buNone/>
            </a:pPr>
            <a:r>
              <a:rPr lang="en-US" sz="1250" dirty="0">
                <a:solidFill>
                  <a:srgbClr val="2D3748"/>
                </a:solidFill>
                <a:latin typeface="Outfit" pitchFamily="34" charset="0"/>
                <a:ea typeface="Outfit" pitchFamily="34" charset="-122"/>
                <a:cs typeface="Outfit" pitchFamily="34" charset="-120"/>
              </a:rPr>
              <a:t>I have a group of people I can count on in a time of need</a:t>
            </a:r>
            <a:endParaRPr lang="en-US" sz="1250" dirty="0"/>
          </a:p>
        </p:txBody>
      </p:sp>
      <p:sp>
        <p:nvSpPr>
          <p:cNvPr id="14" name="Shape 11"/>
          <p:cNvSpPr/>
          <p:nvPr/>
        </p:nvSpPr>
        <p:spPr>
          <a:xfrm>
            <a:off x="6720840" y="2450592"/>
            <a:ext cx="329184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15" name="Shape 12"/>
          <p:cNvSpPr/>
          <p:nvPr/>
        </p:nvSpPr>
        <p:spPr>
          <a:xfrm>
            <a:off x="6720840" y="2450592"/>
            <a:ext cx="2403043" cy="274320"/>
          </a:xfrm>
          <a:prstGeom prst="roundRect">
            <a:avLst>
              <a:gd name="adj" fmla="val 13333"/>
            </a:avLst>
          </a:prstGeom>
          <a:solidFill>
            <a:srgbClr val="1C88ED"/>
          </a:solidFill>
          <a:ln w="12700">
            <a:solidFill>
              <a:srgbClr val="1C88ED"/>
            </a:solidFill>
            <a:prstDash val="solid"/>
          </a:ln>
        </p:spPr>
        <p:txBody>
          <a:bodyPr/>
          <a:lstStyle/>
          <a:p>
            <a:endParaRPr lang="en-US"/>
          </a:p>
        </p:txBody>
      </p:sp>
      <p:sp>
        <p:nvSpPr>
          <p:cNvPr id="16" name="Text 13"/>
          <p:cNvSpPr txBox="1"/>
          <p:nvPr/>
        </p:nvSpPr>
        <p:spPr>
          <a:xfrm>
            <a:off x="10104120" y="2404872"/>
            <a:ext cx="658368"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73%</a:t>
            </a:r>
            <a:endParaRPr lang="en-US" sz="1300" dirty="0"/>
          </a:p>
        </p:txBody>
      </p:sp>
      <p:sp>
        <p:nvSpPr>
          <p:cNvPr id="17" name="Text 14"/>
          <p:cNvSpPr txBox="1"/>
          <p:nvPr/>
        </p:nvSpPr>
        <p:spPr>
          <a:xfrm>
            <a:off x="10881360" y="2404872"/>
            <a:ext cx="667512" cy="365760"/>
          </a:xfrm>
          <a:prstGeom prst="rect">
            <a:avLst/>
          </a:prstGeom>
          <a:noFill/>
          <a:ln/>
        </p:spPr>
        <p:txBody>
          <a:bodyPr wrap="square" lIns="0" tIns="0" rIns="0" bIns="0" rtlCol="0" anchor="ctr"/>
          <a:lstStyle/>
          <a:p>
            <a:pPr marL="0" indent="0" algn="r">
              <a:buNone/>
            </a:pPr>
            <a:r>
              <a:rPr lang="en-US" sz="1200" dirty="0">
                <a:solidFill>
                  <a:srgbClr val="718096"/>
                </a:solidFill>
                <a:latin typeface="Outfit" pitchFamily="34" charset="0"/>
                <a:ea typeface="Outfit" pitchFamily="34" charset="-122"/>
                <a:cs typeface="Outfit" pitchFamily="34" charset="-120"/>
              </a:rPr>
              <a:t>14%</a:t>
            </a:r>
            <a:endParaRPr lang="en-US" sz="1200" dirty="0"/>
          </a:p>
        </p:txBody>
      </p:sp>
      <p:sp>
        <p:nvSpPr>
          <p:cNvPr id="18" name="Text 15"/>
          <p:cNvSpPr txBox="1"/>
          <p:nvPr/>
        </p:nvSpPr>
        <p:spPr>
          <a:xfrm>
            <a:off x="640080" y="2926080"/>
            <a:ext cx="5943600" cy="566928"/>
          </a:xfrm>
          <a:prstGeom prst="rect">
            <a:avLst/>
          </a:prstGeom>
          <a:noFill/>
          <a:ln/>
        </p:spPr>
        <p:txBody>
          <a:bodyPr wrap="square" lIns="0" tIns="0" rIns="0" bIns="0" rtlCol="0" anchor="ctr"/>
          <a:lstStyle/>
          <a:p>
            <a:pPr marL="0" indent="0">
              <a:lnSpc>
                <a:spcPts val="1500"/>
              </a:lnSpc>
              <a:buNone/>
            </a:pPr>
            <a:r>
              <a:rPr lang="en-US" sz="1250" dirty="0">
                <a:solidFill>
                  <a:srgbClr val="2D3748"/>
                </a:solidFill>
                <a:latin typeface="Outfit" pitchFamily="34" charset="0"/>
                <a:ea typeface="Outfit" pitchFamily="34" charset="-122"/>
                <a:cs typeface="Outfit" pitchFamily="34" charset="-120"/>
              </a:rPr>
              <a:t>I can be my authentic self when I engage in Jewish life</a:t>
            </a:r>
            <a:endParaRPr lang="en-US" sz="1250" dirty="0"/>
          </a:p>
        </p:txBody>
      </p:sp>
      <p:sp>
        <p:nvSpPr>
          <p:cNvPr id="19" name="Shape 16"/>
          <p:cNvSpPr/>
          <p:nvPr/>
        </p:nvSpPr>
        <p:spPr>
          <a:xfrm>
            <a:off x="6720840" y="3072384"/>
            <a:ext cx="329184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20" name="Shape 17"/>
          <p:cNvSpPr/>
          <p:nvPr/>
        </p:nvSpPr>
        <p:spPr>
          <a:xfrm>
            <a:off x="6720840" y="3072384"/>
            <a:ext cx="1876349" cy="274320"/>
          </a:xfrm>
          <a:prstGeom prst="roundRect">
            <a:avLst>
              <a:gd name="adj" fmla="val 13333"/>
            </a:avLst>
          </a:prstGeom>
          <a:solidFill>
            <a:srgbClr val="1C88ED"/>
          </a:solidFill>
          <a:ln w="12700">
            <a:solidFill>
              <a:srgbClr val="1C88ED"/>
            </a:solidFill>
            <a:prstDash val="solid"/>
          </a:ln>
        </p:spPr>
        <p:txBody>
          <a:bodyPr/>
          <a:lstStyle/>
          <a:p>
            <a:endParaRPr lang="en-US"/>
          </a:p>
        </p:txBody>
      </p:sp>
      <p:sp>
        <p:nvSpPr>
          <p:cNvPr id="21" name="Text 18"/>
          <p:cNvSpPr txBox="1"/>
          <p:nvPr/>
        </p:nvSpPr>
        <p:spPr>
          <a:xfrm>
            <a:off x="10104120" y="3026664"/>
            <a:ext cx="658368"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57%</a:t>
            </a:r>
            <a:endParaRPr lang="en-US" sz="1300" dirty="0"/>
          </a:p>
        </p:txBody>
      </p:sp>
      <p:sp>
        <p:nvSpPr>
          <p:cNvPr id="22" name="Text 19"/>
          <p:cNvSpPr txBox="1"/>
          <p:nvPr/>
        </p:nvSpPr>
        <p:spPr>
          <a:xfrm>
            <a:off x="10881360" y="3026664"/>
            <a:ext cx="667512" cy="365760"/>
          </a:xfrm>
          <a:prstGeom prst="rect">
            <a:avLst/>
          </a:prstGeom>
          <a:noFill/>
          <a:ln/>
        </p:spPr>
        <p:txBody>
          <a:bodyPr wrap="square" lIns="0" tIns="0" rIns="0" bIns="0" rtlCol="0" anchor="ctr"/>
          <a:lstStyle/>
          <a:p>
            <a:pPr marL="0" indent="0" algn="r">
              <a:buNone/>
            </a:pPr>
            <a:r>
              <a:rPr lang="en-US" sz="1200" dirty="0">
                <a:solidFill>
                  <a:srgbClr val="718096"/>
                </a:solidFill>
                <a:latin typeface="Outfit" pitchFamily="34" charset="0"/>
                <a:ea typeface="Outfit" pitchFamily="34" charset="-122"/>
                <a:cs typeface="Outfit" pitchFamily="34" charset="-120"/>
              </a:rPr>
              <a:t>18%</a:t>
            </a:r>
            <a:endParaRPr lang="en-US" sz="1200" dirty="0"/>
          </a:p>
        </p:txBody>
      </p:sp>
      <p:sp>
        <p:nvSpPr>
          <p:cNvPr id="23" name="Text 20"/>
          <p:cNvSpPr txBox="1"/>
          <p:nvPr/>
        </p:nvSpPr>
        <p:spPr>
          <a:xfrm>
            <a:off x="640080" y="3547872"/>
            <a:ext cx="5943600" cy="566928"/>
          </a:xfrm>
          <a:prstGeom prst="rect">
            <a:avLst/>
          </a:prstGeom>
          <a:noFill/>
          <a:ln/>
        </p:spPr>
        <p:txBody>
          <a:bodyPr wrap="square" lIns="0" tIns="0" rIns="0" bIns="0" rtlCol="0" anchor="ctr"/>
          <a:lstStyle/>
          <a:p>
            <a:pPr marL="0" indent="0">
              <a:lnSpc>
                <a:spcPts val="1500"/>
              </a:lnSpc>
              <a:buNone/>
            </a:pPr>
            <a:r>
              <a:rPr lang="en-US" sz="1250" b="1" dirty="0">
                <a:solidFill>
                  <a:srgbClr val="1E3EAF"/>
                </a:solidFill>
                <a:latin typeface="Outfit" pitchFamily="34" charset="0"/>
                <a:ea typeface="Outfit" pitchFamily="34" charset="-122"/>
                <a:cs typeface="Outfit" pitchFamily="34" charset="-120"/>
              </a:rPr>
              <a:t>I feel connected to a local Jewish community</a:t>
            </a:r>
            <a:endParaRPr lang="en-US" sz="1250" dirty="0"/>
          </a:p>
        </p:txBody>
      </p:sp>
      <p:sp>
        <p:nvSpPr>
          <p:cNvPr id="24" name="Shape 21"/>
          <p:cNvSpPr/>
          <p:nvPr/>
        </p:nvSpPr>
        <p:spPr>
          <a:xfrm>
            <a:off x="6720840" y="3694176"/>
            <a:ext cx="329184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25" name="Shape 22"/>
          <p:cNvSpPr/>
          <p:nvPr/>
        </p:nvSpPr>
        <p:spPr>
          <a:xfrm>
            <a:off x="6720840" y="3694176"/>
            <a:ext cx="1382573" cy="274320"/>
          </a:xfrm>
          <a:prstGeom prst="roundRect">
            <a:avLst>
              <a:gd name="adj" fmla="val 13333"/>
            </a:avLst>
          </a:prstGeom>
          <a:solidFill>
            <a:srgbClr val="27277C"/>
          </a:solidFill>
          <a:ln w="12700">
            <a:solidFill>
              <a:srgbClr val="27277C"/>
            </a:solidFill>
            <a:prstDash val="solid"/>
          </a:ln>
        </p:spPr>
        <p:txBody>
          <a:bodyPr/>
          <a:lstStyle/>
          <a:p>
            <a:endParaRPr lang="en-US"/>
          </a:p>
        </p:txBody>
      </p:sp>
      <p:sp>
        <p:nvSpPr>
          <p:cNvPr id="26" name="Text 23"/>
          <p:cNvSpPr txBox="1"/>
          <p:nvPr/>
        </p:nvSpPr>
        <p:spPr>
          <a:xfrm>
            <a:off x="10104120" y="3648456"/>
            <a:ext cx="658368"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42%</a:t>
            </a:r>
            <a:endParaRPr lang="en-US" sz="1300" dirty="0"/>
          </a:p>
        </p:txBody>
      </p:sp>
      <p:sp>
        <p:nvSpPr>
          <p:cNvPr id="27" name="Text 24"/>
          <p:cNvSpPr txBox="1"/>
          <p:nvPr/>
        </p:nvSpPr>
        <p:spPr>
          <a:xfrm>
            <a:off x="10881360" y="3648456"/>
            <a:ext cx="667512" cy="365760"/>
          </a:xfrm>
          <a:prstGeom prst="rect">
            <a:avLst/>
          </a:prstGeom>
          <a:noFill/>
          <a:ln/>
        </p:spPr>
        <p:txBody>
          <a:bodyPr wrap="square" lIns="0" tIns="0" rIns="0" bIns="0" rtlCol="0" anchor="ctr"/>
          <a:lstStyle/>
          <a:p>
            <a:pPr marL="0" indent="0" algn="r">
              <a:buNone/>
            </a:pPr>
            <a:r>
              <a:rPr lang="en-US" sz="1200" dirty="0">
                <a:solidFill>
                  <a:srgbClr val="718096"/>
                </a:solidFill>
                <a:latin typeface="Outfit" pitchFamily="34" charset="0"/>
                <a:ea typeface="Outfit" pitchFamily="34" charset="-122"/>
                <a:cs typeface="Outfit" pitchFamily="34" charset="-120"/>
              </a:rPr>
              <a:t>44%</a:t>
            </a:r>
            <a:endParaRPr lang="en-US" sz="1200" dirty="0"/>
          </a:p>
        </p:txBody>
      </p:sp>
      <p:sp>
        <p:nvSpPr>
          <p:cNvPr id="28" name="Text 25"/>
          <p:cNvSpPr txBox="1"/>
          <p:nvPr/>
        </p:nvSpPr>
        <p:spPr>
          <a:xfrm>
            <a:off x="640080" y="4169664"/>
            <a:ext cx="5943600" cy="566928"/>
          </a:xfrm>
          <a:prstGeom prst="rect">
            <a:avLst/>
          </a:prstGeom>
          <a:noFill/>
          <a:ln/>
        </p:spPr>
        <p:txBody>
          <a:bodyPr wrap="square" lIns="0" tIns="0" rIns="0" bIns="0" rtlCol="0" anchor="ctr"/>
          <a:lstStyle/>
          <a:p>
            <a:pPr marL="0" indent="0">
              <a:lnSpc>
                <a:spcPts val="1500"/>
              </a:lnSpc>
              <a:buNone/>
            </a:pPr>
            <a:r>
              <a:rPr lang="en-US" sz="1250" b="1" dirty="0">
                <a:solidFill>
                  <a:srgbClr val="1E3EAF"/>
                </a:solidFill>
                <a:latin typeface="Outfit" pitchFamily="34" charset="0"/>
                <a:ea typeface="Outfit" pitchFamily="34" charset="-122"/>
                <a:cs typeface="Outfit" pitchFamily="34" charset="-120"/>
              </a:rPr>
              <a:t>I have found a place in a Jewish community where I feel comfortable</a:t>
            </a:r>
            <a:endParaRPr lang="en-US" sz="1250" dirty="0"/>
          </a:p>
        </p:txBody>
      </p:sp>
      <p:sp>
        <p:nvSpPr>
          <p:cNvPr id="29" name="Shape 26"/>
          <p:cNvSpPr/>
          <p:nvPr/>
        </p:nvSpPr>
        <p:spPr>
          <a:xfrm>
            <a:off x="6720840" y="4315968"/>
            <a:ext cx="329184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30" name="Shape 27"/>
          <p:cNvSpPr/>
          <p:nvPr/>
        </p:nvSpPr>
        <p:spPr>
          <a:xfrm>
            <a:off x="6720840" y="4315968"/>
            <a:ext cx="1382573" cy="274320"/>
          </a:xfrm>
          <a:prstGeom prst="roundRect">
            <a:avLst>
              <a:gd name="adj" fmla="val 13333"/>
            </a:avLst>
          </a:prstGeom>
          <a:solidFill>
            <a:srgbClr val="27277C"/>
          </a:solidFill>
          <a:ln w="12700">
            <a:solidFill>
              <a:srgbClr val="27277C"/>
            </a:solidFill>
            <a:prstDash val="solid"/>
          </a:ln>
        </p:spPr>
        <p:txBody>
          <a:bodyPr/>
          <a:lstStyle/>
          <a:p>
            <a:endParaRPr lang="en-US"/>
          </a:p>
        </p:txBody>
      </p:sp>
      <p:sp>
        <p:nvSpPr>
          <p:cNvPr id="31" name="Text 28"/>
          <p:cNvSpPr txBox="1"/>
          <p:nvPr/>
        </p:nvSpPr>
        <p:spPr>
          <a:xfrm>
            <a:off x="10104120" y="4270248"/>
            <a:ext cx="658368"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42%</a:t>
            </a:r>
            <a:endParaRPr lang="en-US" sz="1300" dirty="0"/>
          </a:p>
        </p:txBody>
      </p:sp>
      <p:sp>
        <p:nvSpPr>
          <p:cNvPr id="32" name="Text 29"/>
          <p:cNvSpPr txBox="1"/>
          <p:nvPr/>
        </p:nvSpPr>
        <p:spPr>
          <a:xfrm>
            <a:off x="10881360" y="4270248"/>
            <a:ext cx="667512" cy="365760"/>
          </a:xfrm>
          <a:prstGeom prst="rect">
            <a:avLst/>
          </a:prstGeom>
          <a:noFill/>
          <a:ln/>
        </p:spPr>
        <p:txBody>
          <a:bodyPr wrap="square" lIns="0" tIns="0" rIns="0" bIns="0" rtlCol="0" anchor="ctr"/>
          <a:lstStyle/>
          <a:p>
            <a:pPr marL="0" indent="0" algn="r">
              <a:buNone/>
            </a:pPr>
            <a:r>
              <a:rPr lang="en-US" sz="1200" dirty="0">
                <a:solidFill>
                  <a:srgbClr val="718096"/>
                </a:solidFill>
                <a:latin typeface="Outfit" pitchFamily="34" charset="0"/>
                <a:ea typeface="Outfit" pitchFamily="34" charset="-122"/>
                <a:cs typeface="Outfit" pitchFamily="34" charset="-120"/>
              </a:rPr>
              <a:t>31%</a:t>
            </a:r>
            <a:endParaRPr lang="en-US" sz="1200" dirty="0"/>
          </a:p>
        </p:txBody>
      </p:sp>
      <p:sp>
        <p:nvSpPr>
          <p:cNvPr id="33" name="Text 30"/>
          <p:cNvSpPr txBox="1"/>
          <p:nvPr/>
        </p:nvSpPr>
        <p:spPr>
          <a:xfrm>
            <a:off x="640080" y="4791456"/>
            <a:ext cx="5943600" cy="566928"/>
          </a:xfrm>
          <a:prstGeom prst="rect">
            <a:avLst/>
          </a:prstGeom>
          <a:noFill/>
          <a:ln/>
        </p:spPr>
        <p:txBody>
          <a:bodyPr wrap="square" lIns="0" tIns="0" rIns="0" bIns="0" rtlCol="0" anchor="ctr"/>
          <a:lstStyle/>
          <a:p>
            <a:pPr marL="0" indent="0">
              <a:lnSpc>
                <a:spcPts val="1500"/>
              </a:lnSpc>
              <a:buNone/>
            </a:pPr>
            <a:r>
              <a:rPr lang="en-US" sz="1250" b="1" dirty="0">
                <a:solidFill>
                  <a:srgbClr val="1E3EAF"/>
                </a:solidFill>
                <a:latin typeface="Outfit" pitchFamily="34" charset="0"/>
                <a:ea typeface="Outfit" pitchFamily="34" charset="-122"/>
                <a:cs typeface="Outfit" pitchFamily="34" charset="-120"/>
              </a:rPr>
              <a:t>Someone would notice if I did not show up where I usually do</a:t>
            </a:r>
            <a:endParaRPr lang="en-US" sz="1250" dirty="0"/>
          </a:p>
        </p:txBody>
      </p:sp>
      <p:sp>
        <p:nvSpPr>
          <p:cNvPr id="34" name="Shape 31"/>
          <p:cNvSpPr/>
          <p:nvPr/>
        </p:nvSpPr>
        <p:spPr>
          <a:xfrm>
            <a:off x="6720840" y="4937760"/>
            <a:ext cx="3291840" cy="274320"/>
          </a:xfrm>
          <a:prstGeom prst="roundRect">
            <a:avLst>
              <a:gd name="adj" fmla="val 13333"/>
            </a:avLst>
          </a:prstGeom>
          <a:solidFill>
            <a:srgbClr val="EDF2F7"/>
          </a:solidFill>
          <a:ln w="12700">
            <a:solidFill>
              <a:srgbClr val="EDF2F7"/>
            </a:solidFill>
            <a:prstDash val="solid"/>
          </a:ln>
        </p:spPr>
        <p:txBody>
          <a:bodyPr/>
          <a:lstStyle/>
          <a:p>
            <a:endParaRPr lang="en-US"/>
          </a:p>
        </p:txBody>
      </p:sp>
      <p:sp>
        <p:nvSpPr>
          <p:cNvPr id="35" name="Shape 32"/>
          <p:cNvSpPr/>
          <p:nvPr/>
        </p:nvSpPr>
        <p:spPr>
          <a:xfrm>
            <a:off x="6720840" y="4937760"/>
            <a:ext cx="1020470" cy="274320"/>
          </a:xfrm>
          <a:prstGeom prst="roundRect">
            <a:avLst>
              <a:gd name="adj" fmla="val 13333"/>
            </a:avLst>
          </a:prstGeom>
          <a:solidFill>
            <a:srgbClr val="27277C"/>
          </a:solidFill>
          <a:ln w="12700">
            <a:solidFill>
              <a:srgbClr val="27277C"/>
            </a:solidFill>
            <a:prstDash val="solid"/>
          </a:ln>
        </p:spPr>
        <p:txBody>
          <a:bodyPr/>
          <a:lstStyle/>
          <a:p>
            <a:endParaRPr lang="en-US"/>
          </a:p>
        </p:txBody>
      </p:sp>
      <p:sp>
        <p:nvSpPr>
          <p:cNvPr id="36" name="Text 33"/>
          <p:cNvSpPr txBox="1"/>
          <p:nvPr/>
        </p:nvSpPr>
        <p:spPr>
          <a:xfrm>
            <a:off x="10104120" y="4892040"/>
            <a:ext cx="658368"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31%</a:t>
            </a:r>
            <a:endParaRPr lang="en-US" sz="1300" dirty="0"/>
          </a:p>
        </p:txBody>
      </p:sp>
      <p:sp>
        <p:nvSpPr>
          <p:cNvPr id="37" name="Text 34"/>
          <p:cNvSpPr txBox="1"/>
          <p:nvPr/>
        </p:nvSpPr>
        <p:spPr>
          <a:xfrm>
            <a:off x="10881360" y="4892040"/>
            <a:ext cx="667512" cy="365760"/>
          </a:xfrm>
          <a:prstGeom prst="rect">
            <a:avLst/>
          </a:prstGeom>
          <a:noFill/>
          <a:ln/>
        </p:spPr>
        <p:txBody>
          <a:bodyPr wrap="square" lIns="0" tIns="0" rIns="0" bIns="0" rtlCol="0" anchor="ctr"/>
          <a:lstStyle/>
          <a:p>
            <a:pPr marL="0" indent="0" algn="r">
              <a:buNone/>
            </a:pPr>
            <a:r>
              <a:rPr lang="en-US" sz="1200" dirty="0">
                <a:solidFill>
                  <a:srgbClr val="718096"/>
                </a:solidFill>
                <a:latin typeface="Outfit" pitchFamily="34" charset="0"/>
                <a:ea typeface="Outfit" pitchFamily="34" charset="-122"/>
                <a:cs typeface="Outfit" pitchFamily="34" charset="-120"/>
              </a:rPr>
              <a:t>38%</a:t>
            </a:r>
            <a:endParaRPr lang="en-US" sz="1200" dirty="0"/>
          </a:p>
        </p:txBody>
      </p:sp>
      <p:sp>
        <p:nvSpPr>
          <p:cNvPr id="38" name="Shape 35"/>
          <p:cNvSpPr/>
          <p:nvPr/>
        </p:nvSpPr>
        <p:spPr>
          <a:xfrm>
            <a:off x="640080" y="5449824"/>
            <a:ext cx="10908792" cy="420624"/>
          </a:xfrm>
          <a:prstGeom prst="roundRect">
            <a:avLst>
              <a:gd name="adj" fmla="val 10870"/>
            </a:avLst>
          </a:prstGeom>
          <a:solidFill>
            <a:srgbClr val="D2E9FF"/>
          </a:solidFill>
          <a:ln w="12700">
            <a:solidFill>
              <a:srgbClr val="D2E9FF"/>
            </a:solidFill>
            <a:prstDash val="solid"/>
          </a:ln>
        </p:spPr>
        <p:txBody>
          <a:bodyPr/>
          <a:lstStyle/>
          <a:p>
            <a:endParaRPr lang="en-US"/>
          </a:p>
        </p:txBody>
      </p:sp>
      <p:sp>
        <p:nvSpPr>
          <p:cNvPr id="39" name="Text 36"/>
          <p:cNvSpPr txBox="1"/>
          <p:nvPr/>
        </p:nvSpPr>
        <p:spPr>
          <a:xfrm>
            <a:off x="914400" y="5449824"/>
            <a:ext cx="10332720" cy="420624"/>
          </a:xfrm>
          <a:prstGeom prst="rect">
            <a:avLst/>
          </a:prstGeom>
          <a:noFill/>
          <a:ln/>
        </p:spPr>
        <p:txBody>
          <a:bodyPr wrap="square" lIns="0" tIns="0" rIns="0" bIns="0" rtlCol="0" anchor="ctr"/>
          <a:lstStyle/>
          <a:p>
            <a:pPr marL="0" indent="0">
              <a:buNone/>
            </a:pPr>
            <a:r>
              <a:rPr lang="en-US" sz="1200" b="1" dirty="0">
                <a:solidFill>
                  <a:srgbClr val="27277C"/>
                </a:solidFill>
                <a:latin typeface="Outfit" pitchFamily="34" charset="0"/>
                <a:ea typeface="Outfit" pitchFamily="34" charset="-122"/>
                <a:cs typeface="Outfit" pitchFamily="34" charset="-120"/>
              </a:rPr>
              <a:t>Read the gap between the top three lines and the bottom three. Warmth is not the problem. Being woven in (actual connection) is.</a:t>
            </a:r>
            <a:endParaRPr lang="en-US" sz="1200" dirty="0"/>
          </a:p>
        </p:txBody>
      </p:sp>
      <p:sp>
        <p:nvSpPr>
          <p:cNvPr id="40" name="Text 37"/>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Q16 and Q17 series, 1-to-7 scale. Agree = 5, 6, 7. Disagree = 1, 2, 3. Remainder is neutral or don't know.</a:t>
            </a:r>
            <a:endParaRPr lang="en-US" sz="85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1  ·  BEING MISSED</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The simplest and easiest place to start</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10881360" cy="50292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Of every statement in this survey, the one that tracks most tightly with whether a person feels they belong is not about programs, money, or observance. It is this:</a:t>
            </a:r>
            <a:endParaRPr lang="en-US" sz="1300" dirty="0"/>
          </a:p>
        </p:txBody>
      </p:sp>
      <p:sp>
        <p:nvSpPr>
          <p:cNvPr id="7" name="Shape 4"/>
          <p:cNvSpPr/>
          <p:nvPr/>
        </p:nvSpPr>
        <p:spPr>
          <a:xfrm>
            <a:off x="640080" y="1993392"/>
            <a:ext cx="10908792" cy="1143000"/>
          </a:xfrm>
          <a:prstGeom prst="roundRect">
            <a:avLst>
              <a:gd name="adj" fmla="val 6400"/>
            </a:avLst>
          </a:prstGeom>
          <a:solidFill>
            <a:srgbClr val="1E3EAF"/>
          </a:solidFill>
          <a:ln w="12700">
            <a:solidFill>
              <a:srgbClr val="1E3EAF"/>
            </a:solidFill>
            <a:prstDash val="solid"/>
          </a:ln>
        </p:spPr>
        <p:txBody>
          <a:bodyPr/>
          <a:lstStyle/>
          <a:p>
            <a:endParaRPr lang="en-US"/>
          </a:p>
        </p:txBody>
      </p:sp>
      <p:sp>
        <p:nvSpPr>
          <p:cNvPr id="8" name="Text 5"/>
          <p:cNvSpPr txBox="1"/>
          <p:nvPr/>
        </p:nvSpPr>
        <p:spPr>
          <a:xfrm>
            <a:off x="1005840" y="1993392"/>
            <a:ext cx="10149840" cy="1143000"/>
          </a:xfrm>
          <a:prstGeom prst="rect">
            <a:avLst/>
          </a:prstGeom>
          <a:noFill/>
          <a:ln/>
        </p:spPr>
        <p:txBody>
          <a:bodyPr wrap="square" lIns="0" tIns="0" rIns="0" bIns="0" rtlCol="0" anchor="ctr"/>
          <a:lstStyle/>
          <a:p>
            <a:pPr marL="0" indent="0">
              <a:lnSpc>
                <a:spcPts val="2900"/>
              </a:lnSpc>
              <a:buNone/>
            </a:pPr>
            <a:r>
              <a:rPr lang="en-US" sz="2000" b="1" dirty="0">
                <a:solidFill>
                  <a:srgbClr val="FFFFFF"/>
                </a:solidFill>
                <a:latin typeface="Outfit" pitchFamily="34" charset="0"/>
                <a:ea typeface="Outfit" pitchFamily="34" charset="-122"/>
                <a:cs typeface="Outfit" pitchFamily="34" charset="-120"/>
              </a:rPr>
              <a:t>“Someone in the Jewish community would notice if I did not show up in the places where I usually do.”</a:t>
            </a:r>
            <a:endParaRPr lang="en-US" sz="2000" dirty="0"/>
          </a:p>
        </p:txBody>
      </p:sp>
      <p:sp>
        <p:nvSpPr>
          <p:cNvPr id="9" name="Shape 6"/>
          <p:cNvSpPr/>
          <p:nvPr/>
        </p:nvSpPr>
        <p:spPr>
          <a:xfrm>
            <a:off x="640080" y="3364992"/>
            <a:ext cx="3520440" cy="1481328"/>
          </a:xfrm>
          <a:prstGeom prst="roundRect">
            <a:avLst>
              <a:gd name="adj" fmla="val 4938"/>
            </a:avLst>
          </a:prstGeom>
          <a:solidFill>
            <a:srgbClr val="EDF2F7"/>
          </a:solidFill>
          <a:ln w="12700">
            <a:solidFill>
              <a:srgbClr val="EDF2F7"/>
            </a:solidFill>
            <a:prstDash val="solid"/>
          </a:ln>
        </p:spPr>
        <p:txBody>
          <a:bodyPr/>
          <a:lstStyle/>
          <a:p>
            <a:endParaRPr lang="en-US"/>
          </a:p>
        </p:txBody>
      </p:sp>
      <p:sp>
        <p:nvSpPr>
          <p:cNvPr id="10" name="Text 7"/>
          <p:cNvSpPr txBox="1"/>
          <p:nvPr/>
        </p:nvSpPr>
        <p:spPr>
          <a:xfrm>
            <a:off x="841248" y="3511296"/>
            <a:ext cx="3118104" cy="731520"/>
          </a:xfrm>
          <a:prstGeom prst="rect">
            <a:avLst/>
          </a:prstGeom>
          <a:noFill/>
          <a:ln/>
        </p:spPr>
        <p:txBody>
          <a:bodyPr wrap="square" lIns="0" tIns="0" rIns="0" bIns="0" rtlCol="0" anchor="ctr"/>
          <a:lstStyle/>
          <a:p>
            <a:pPr marL="0" indent="0" algn="ctr">
              <a:buNone/>
            </a:pPr>
            <a:r>
              <a:rPr lang="en-US" sz="4000" b="1" dirty="0">
                <a:solidFill>
                  <a:srgbClr val="1E3EAF"/>
                </a:solidFill>
                <a:latin typeface="Outfit" pitchFamily="34" charset="0"/>
                <a:ea typeface="Outfit" pitchFamily="34" charset="-122"/>
                <a:cs typeface="Outfit" pitchFamily="34" charset="-120"/>
              </a:rPr>
              <a:t>31%</a:t>
            </a:r>
            <a:endParaRPr lang="en-US" sz="4000" dirty="0"/>
          </a:p>
        </p:txBody>
      </p:sp>
      <p:sp>
        <p:nvSpPr>
          <p:cNvPr id="11" name="Text 8"/>
          <p:cNvSpPr txBox="1"/>
          <p:nvPr/>
        </p:nvSpPr>
        <p:spPr>
          <a:xfrm>
            <a:off x="841248" y="4261104"/>
            <a:ext cx="3118104" cy="420624"/>
          </a:xfrm>
          <a:prstGeom prst="rect">
            <a:avLst/>
          </a:prstGeom>
          <a:noFill/>
          <a:ln/>
        </p:spPr>
        <p:txBody>
          <a:bodyPr wrap="square" lIns="0" tIns="0" rIns="0" bIns="0" rtlCol="0" anchor="t"/>
          <a:lstStyle/>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agree that someone would notice</a:t>
            </a:r>
            <a:endParaRPr lang="en-US" sz="1200" dirty="0"/>
          </a:p>
        </p:txBody>
      </p:sp>
      <p:sp>
        <p:nvSpPr>
          <p:cNvPr id="12" name="Shape 9"/>
          <p:cNvSpPr/>
          <p:nvPr/>
        </p:nvSpPr>
        <p:spPr>
          <a:xfrm>
            <a:off x="4334256" y="3364992"/>
            <a:ext cx="3520440" cy="1481328"/>
          </a:xfrm>
          <a:prstGeom prst="roundRect">
            <a:avLst>
              <a:gd name="adj" fmla="val 4938"/>
            </a:avLst>
          </a:prstGeom>
          <a:solidFill>
            <a:srgbClr val="D2E9FF"/>
          </a:solidFill>
          <a:ln w="12700">
            <a:solidFill>
              <a:srgbClr val="D2E9FF"/>
            </a:solidFill>
            <a:prstDash val="solid"/>
          </a:ln>
        </p:spPr>
        <p:txBody>
          <a:bodyPr/>
          <a:lstStyle/>
          <a:p>
            <a:endParaRPr lang="en-US"/>
          </a:p>
        </p:txBody>
      </p:sp>
      <p:sp>
        <p:nvSpPr>
          <p:cNvPr id="13" name="Text 10"/>
          <p:cNvSpPr txBox="1"/>
          <p:nvPr/>
        </p:nvSpPr>
        <p:spPr>
          <a:xfrm>
            <a:off x="4535424" y="3511296"/>
            <a:ext cx="3118104" cy="731520"/>
          </a:xfrm>
          <a:prstGeom prst="rect">
            <a:avLst/>
          </a:prstGeom>
          <a:noFill/>
          <a:ln/>
        </p:spPr>
        <p:txBody>
          <a:bodyPr wrap="square" lIns="0" tIns="0" rIns="0" bIns="0" rtlCol="0" anchor="ctr"/>
          <a:lstStyle/>
          <a:p>
            <a:pPr marL="0" indent="0" algn="ctr">
              <a:buNone/>
            </a:pPr>
            <a:r>
              <a:rPr lang="en-US" sz="4000" b="1" dirty="0">
                <a:solidFill>
                  <a:srgbClr val="27277C"/>
                </a:solidFill>
                <a:latin typeface="Outfit" pitchFamily="34" charset="0"/>
                <a:ea typeface="Outfit" pitchFamily="34" charset="-122"/>
                <a:cs typeface="Outfit" pitchFamily="34" charset="-120"/>
              </a:rPr>
              <a:t>38%</a:t>
            </a:r>
            <a:endParaRPr lang="en-US" sz="4000" dirty="0"/>
          </a:p>
        </p:txBody>
      </p:sp>
      <p:sp>
        <p:nvSpPr>
          <p:cNvPr id="14" name="Text 11"/>
          <p:cNvSpPr txBox="1"/>
          <p:nvPr/>
        </p:nvSpPr>
        <p:spPr>
          <a:xfrm>
            <a:off x="4535424" y="4261104"/>
            <a:ext cx="3118104" cy="420624"/>
          </a:xfrm>
          <a:prstGeom prst="rect">
            <a:avLst/>
          </a:prstGeom>
          <a:noFill/>
          <a:ln/>
        </p:spPr>
        <p:txBody>
          <a:bodyPr wrap="square" lIns="0" tIns="0" rIns="0" bIns="0" rtlCol="0" anchor="t"/>
          <a:lstStyle/>
          <a:p>
            <a:pPr marL="0" indent="0" algn="ctr">
              <a:lnSpc>
                <a:spcPts val="1600"/>
              </a:lnSpc>
              <a:buNone/>
            </a:pPr>
            <a:r>
              <a:rPr lang="en-US" sz="1200" dirty="0">
                <a:solidFill>
                  <a:srgbClr val="27277C"/>
                </a:solidFill>
                <a:latin typeface="Outfit" pitchFamily="34" charset="0"/>
                <a:ea typeface="Outfit" pitchFamily="34" charset="-122"/>
                <a:cs typeface="Outfit" pitchFamily="34" charset="-120"/>
              </a:rPr>
              <a:t>say no one would</a:t>
            </a:r>
            <a:endParaRPr lang="en-US" sz="1200" dirty="0"/>
          </a:p>
        </p:txBody>
      </p:sp>
      <p:sp>
        <p:nvSpPr>
          <p:cNvPr id="15" name="Shape 12"/>
          <p:cNvSpPr/>
          <p:nvPr/>
        </p:nvSpPr>
        <p:spPr>
          <a:xfrm>
            <a:off x="8028432" y="3364992"/>
            <a:ext cx="3520440" cy="1481328"/>
          </a:xfrm>
          <a:prstGeom prst="roundRect">
            <a:avLst>
              <a:gd name="adj" fmla="val 4938"/>
            </a:avLst>
          </a:prstGeom>
          <a:solidFill>
            <a:srgbClr val="D2E9FF"/>
          </a:solidFill>
          <a:ln w="12700">
            <a:solidFill>
              <a:srgbClr val="D2E9FF"/>
            </a:solidFill>
            <a:prstDash val="solid"/>
          </a:ln>
        </p:spPr>
        <p:txBody>
          <a:bodyPr/>
          <a:lstStyle/>
          <a:p>
            <a:endParaRPr lang="en-US"/>
          </a:p>
        </p:txBody>
      </p:sp>
      <p:sp>
        <p:nvSpPr>
          <p:cNvPr id="16" name="Text 13"/>
          <p:cNvSpPr txBox="1"/>
          <p:nvPr/>
        </p:nvSpPr>
        <p:spPr>
          <a:xfrm>
            <a:off x="8229600" y="3511296"/>
            <a:ext cx="3118104" cy="731520"/>
          </a:xfrm>
          <a:prstGeom prst="rect">
            <a:avLst/>
          </a:prstGeom>
          <a:noFill/>
          <a:ln/>
        </p:spPr>
        <p:txBody>
          <a:bodyPr wrap="square" lIns="0" tIns="0" rIns="0" bIns="0" rtlCol="0" anchor="ctr"/>
          <a:lstStyle/>
          <a:p>
            <a:pPr marL="0" indent="0" algn="ctr">
              <a:buNone/>
            </a:pPr>
            <a:r>
              <a:rPr lang="en-US" sz="4000" b="1" dirty="0">
                <a:solidFill>
                  <a:srgbClr val="27277C"/>
                </a:solidFill>
                <a:latin typeface="Outfit" pitchFamily="34" charset="0"/>
                <a:ea typeface="Outfit" pitchFamily="34" charset="-122"/>
                <a:cs typeface="Outfit" pitchFamily="34" charset="-120"/>
              </a:rPr>
              <a:t>27%</a:t>
            </a:r>
            <a:endParaRPr lang="en-US" sz="4000" dirty="0"/>
          </a:p>
        </p:txBody>
      </p:sp>
      <p:sp>
        <p:nvSpPr>
          <p:cNvPr id="17" name="Text 14"/>
          <p:cNvSpPr txBox="1"/>
          <p:nvPr/>
        </p:nvSpPr>
        <p:spPr>
          <a:xfrm>
            <a:off x="8229600" y="4261104"/>
            <a:ext cx="3118104" cy="420624"/>
          </a:xfrm>
          <a:prstGeom prst="rect">
            <a:avLst/>
          </a:prstGeom>
          <a:noFill/>
          <a:ln/>
        </p:spPr>
        <p:txBody>
          <a:bodyPr wrap="square" lIns="0" tIns="0" rIns="0" bIns="0" rtlCol="0" anchor="t"/>
          <a:lstStyle/>
          <a:p>
            <a:pPr marL="0" indent="0" algn="ctr">
              <a:lnSpc>
                <a:spcPts val="1600"/>
              </a:lnSpc>
              <a:buNone/>
            </a:pPr>
            <a:r>
              <a:rPr lang="en-US" sz="1200" dirty="0">
                <a:solidFill>
                  <a:srgbClr val="27277C"/>
                </a:solidFill>
                <a:latin typeface="Outfit" pitchFamily="34" charset="0"/>
                <a:ea typeface="Outfit" pitchFamily="34" charset="-122"/>
                <a:cs typeface="Outfit" pitchFamily="34" charset="-120"/>
              </a:rPr>
              <a:t>answered “don’t know,” which is its own answer</a:t>
            </a:r>
            <a:endParaRPr lang="en-US" sz="1200" dirty="0"/>
          </a:p>
        </p:txBody>
      </p:sp>
      <p:sp>
        <p:nvSpPr>
          <p:cNvPr id="18" name="Shape 15"/>
          <p:cNvSpPr/>
          <p:nvPr/>
        </p:nvSpPr>
        <p:spPr>
          <a:xfrm>
            <a:off x="640080" y="5074920"/>
            <a:ext cx="10908792" cy="777240"/>
          </a:xfrm>
          <a:prstGeom prst="roundRect">
            <a:avLst>
              <a:gd name="adj" fmla="val 7059"/>
            </a:avLst>
          </a:prstGeom>
          <a:solidFill>
            <a:srgbClr val="EDF2F7"/>
          </a:solidFill>
          <a:ln w="12700">
            <a:solidFill>
              <a:srgbClr val="EDF2F7"/>
            </a:solidFill>
            <a:prstDash val="solid"/>
          </a:ln>
        </p:spPr>
        <p:txBody>
          <a:bodyPr/>
          <a:lstStyle/>
          <a:p>
            <a:endParaRPr lang="en-US"/>
          </a:p>
        </p:txBody>
      </p:sp>
      <p:sp>
        <p:nvSpPr>
          <p:cNvPr id="19" name="Text 16"/>
          <p:cNvSpPr txBox="1"/>
          <p:nvPr/>
        </p:nvSpPr>
        <p:spPr>
          <a:xfrm>
            <a:off x="914400" y="5074920"/>
            <a:ext cx="10332720" cy="777240"/>
          </a:xfrm>
          <a:prstGeom prst="rect">
            <a:avLst/>
          </a:prstGeom>
          <a:noFill/>
          <a:ln/>
        </p:spPr>
        <p:txBody>
          <a:bodyPr wrap="square" lIns="0" tIns="0" rIns="0" bIns="0" rtlCol="0" anchor="ctr"/>
          <a:lstStyle/>
          <a:p>
            <a:pPr marL="0" indent="0">
              <a:lnSpc>
                <a:spcPts val="1800"/>
              </a:lnSpc>
              <a:buNone/>
            </a:pPr>
            <a:r>
              <a:rPr lang="en-US" sz="1250" dirty="0">
                <a:solidFill>
                  <a:srgbClr val="2D3748"/>
                </a:solidFill>
                <a:latin typeface="Outfit" pitchFamily="34" charset="0"/>
                <a:ea typeface="Outfit" pitchFamily="34" charset="-122"/>
                <a:cs typeface="Outfit" pitchFamily="34" charset="-120"/>
              </a:rPr>
              <a:t>Noticing someone costs nothing. It needs no budget line, no new building, and no committee. It is the single most available thing this community could decide to get better at, and it is the thing we currently do least.</a:t>
            </a:r>
            <a:endParaRPr lang="en-US" sz="1250" dirty="0"/>
          </a:p>
        </p:txBody>
      </p:sp>
      <p:sp>
        <p:nvSpPr>
          <p:cNvPr id="20" name="Text 17"/>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Q17R7. Correlation with felt belonging across engagement types: r = 0.98.</a:t>
            </a:r>
            <a:endParaRPr lang="en-US" sz="850" dirty="0"/>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1  ·  2022 AND 2026</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The movable middle: same gap, four years apart</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3566160" y="1417320"/>
            <a:ext cx="3886200" cy="292608"/>
          </a:xfrm>
          <a:prstGeom prst="rect">
            <a:avLst/>
          </a:prstGeom>
          <a:noFill/>
          <a:ln/>
        </p:spPr>
        <p:txBody>
          <a:bodyPr wrap="square" lIns="0" tIns="0" rIns="0" bIns="0" rtlCol="0" anchor="ctr"/>
          <a:lstStyle/>
          <a:p>
            <a:pPr marL="0" indent="0" algn="ctr">
              <a:buNone/>
            </a:pPr>
            <a:r>
              <a:rPr lang="en-US" sz="1100" b="1" kern="0" spc="60" dirty="0">
                <a:solidFill>
                  <a:srgbClr val="718096"/>
                </a:solidFill>
                <a:latin typeface="Outfit" pitchFamily="34" charset="0"/>
                <a:ea typeface="Outfit" pitchFamily="34" charset="-122"/>
                <a:cs typeface="Outfit" pitchFamily="34" charset="-120"/>
              </a:rPr>
              <a:t>2022  ·  Blueprint for Our Future</a:t>
            </a:r>
            <a:endParaRPr lang="en-US" sz="1100" dirty="0"/>
          </a:p>
        </p:txBody>
      </p:sp>
      <p:sp>
        <p:nvSpPr>
          <p:cNvPr id="7" name="Text 4"/>
          <p:cNvSpPr txBox="1"/>
          <p:nvPr/>
        </p:nvSpPr>
        <p:spPr>
          <a:xfrm>
            <a:off x="7635240" y="1417320"/>
            <a:ext cx="3913632" cy="292608"/>
          </a:xfrm>
          <a:prstGeom prst="rect">
            <a:avLst/>
          </a:prstGeom>
          <a:noFill/>
          <a:ln/>
        </p:spPr>
        <p:txBody>
          <a:bodyPr wrap="square" lIns="0" tIns="0" rIns="0" bIns="0" rtlCol="0" anchor="ctr"/>
          <a:lstStyle/>
          <a:p>
            <a:pPr marL="0" indent="0" algn="ctr">
              <a:buNone/>
            </a:pPr>
            <a:r>
              <a:rPr lang="en-US" sz="1100" b="1" kern="0" spc="60" dirty="0">
                <a:solidFill>
                  <a:srgbClr val="1C88ED"/>
                </a:solidFill>
                <a:latin typeface="Outfit" pitchFamily="34" charset="0"/>
                <a:ea typeface="Outfit" pitchFamily="34" charset="-122"/>
                <a:cs typeface="Outfit" pitchFamily="34" charset="-120"/>
              </a:rPr>
              <a:t>2026  ·  Community Pulse</a:t>
            </a:r>
            <a:endParaRPr lang="en-US" sz="1100" dirty="0"/>
          </a:p>
        </p:txBody>
      </p:sp>
      <p:sp>
        <p:nvSpPr>
          <p:cNvPr id="8" name="Text 5"/>
          <p:cNvSpPr txBox="1"/>
          <p:nvPr/>
        </p:nvSpPr>
        <p:spPr>
          <a:xfrm>
            <a:off x="640080" y="1783080"/>
            <a:ext cx="2788920" cy="82296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Belonging to the San Diego Jewish community</a:t>
            </a:r>
            <a:endParaRPr lang="en-US" sz="1200" dirty="0"/>
          </a:p>
        </p:txBody>
      </p:sp>
      <p:sp>
        <p:nvSpPr>
          <p:cNvPr id="9" name="Shape 6"/>
          <p:cNvSpPr/>
          <p:nvPr/>
        </p:nvSpPr>
        <p:spPr>
          <a:xfrm>
            <a:off x="3566160" y="1783080"/>
            <a:ext cx="3886200" cy="822960"/>
          </a:xfrm>
          <a:prstGeom prst="roundRect">
            <a:avLst>
              <a:gd name="adj" fmla="val 5556"/>
            </a:avLst>
          </a:prstGeom>
          <a:solidFill>
            <a:srgbClr val="EDF2F7"/>
          </a:solidFill>
          <a:ln w="12700">
            <a:solidFill>
              <a:srgbClr val="EDF2F7"/>
            </a:solidFill>
            <a:prstDash val="solid"/>
          </a:ln>
        </p:spPr>
        <p:txBody>
          <a:bodyPr/>
          <a:lstStyle/>
          <a:p>
            <a:endParaRPr lang="en-US"/>
          </a:p>
        </p:txBody>
      </p:sp>
      <p:sp>
        <p:nvSpPr>
          <p:cNvPr id="10" name="Text 7"/>
          <p:cNvSpPr txBox="1"/>
          <p:nvPr/>
        </p:nvSpPr>
        <p:spPr>
          <a:xfrm>
            <a:off x="3730752" y="1783080"/>
            <a:ext cx="3566160" cy="82296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70% felt at least some sense of belonging, but only 11% felt it a great deal</a:t>
            </a:r>
            <a:endParaRPr lang="en-US" sz="1100" dirty="0"/>
          </a:p>
        </p:txBody>
      </p:sp>
      <p:sp>
        <p:nvSpPr>
          <p:cNvPr id="11" name="Shape 8"/>
          <p:cNvSpPr/>
          <p:nvPr/>
        </p:nvSpPr>
        <p:spPr>
          <a:xfrm>
            <a:off x="7635240" y="1783080"/>
            <a:ext cx="3913632" cy="822960"/>
          </a:xfrm>
          <a:prstGeom prst="roundRect">
            <a:avLst>
              <a:gd name="adj" fmla="val 5556"/>
            </a:avLst>
          </a:prstGeom>
          <a:solidFill>
            <a:srgbClr val="D2E9FF"/>
          </a:solidFill>
          <a:ln w="12700">
            <a:solidFill>
              <a:srgbClr val="D2E9FF"/>
            </a:solidFill>
            <a:prstDash val="solid"/>
          </a:ln>
        </p:spPr>
        <p:txBody>
          <a:bodyPr/>
          <a:lstStyle/>
          <a:p>
            <a:endParaRPr lang="en-US"/>
          </a:p>
        </p:txBody>
      </p:sp>
      <p:sp>
        <p:nvSpPr>
          <p:cNvPr id="12" name="Text 9"/>
          <p:cNvSpPr txBox="1"/>
          <p:nvPr/>
        </p:nvSpPr>
        <p:spPr>
          <a:xfrm>
            <a:off x="7799832" y="1783080"/>
            <a:ext cx="3584448" cy="82296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42% agree they feel connected to a local Jewish community; 44% disagree</a:t>
            </a:r>
            <a:endParaRPr lang="en-US" sz="1100" dirty="0"/>
          </a:p>
        </p:txBody>
      </p:sp>
      <p:sp>
        <p:nvSpPr>
          <p:cNvPr id="13" name="Text 10"/>
          <p:cNvSpPr txBox="1"/>
          <p:nvPr/>
        </p:nvSpPr>
        <p:spPr>
          <a:xfrm>
            <a:off x="640080" y="2679192"/>
            <a:ext cx="2788920" cy="82296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Jewish friendship</a:t>
            </a:r>
            <a:endParaRPr lang="en-US" sz="1200" dirty="0"/>
          </a:p>
        </p:txBody>
      </p:sp>
      <p:sp>
        <p:nvSpPr>
          <p:cNvPr id="14" name="Shape 11"/>
          <p:cNvSpPr/>
          <p:nvPr/>
        </p:nvSpPr>
        <p:spPr>
          <a:xfrm>
            <a:off x="3566160" y="2679192"/>
            <a:ext cx="3886200" cy="822960"/>
          </a:xfrm>
          <a:prstGeom prst="roundRect">
            <a:avLst>
              <a:gd name="adj" fmla="val 5556"/>
            </a:avLst>
          </a:prstGeom>
          <a:solidFill>
            <a:srgbClr val="EDF2F7"/>
          </a:solidFill>
          <a:ln w="12700">
            <a:solidFill>
              <a:srgbClr val="EDF2F7"/>
            </a:solidFill>
            <a:prstDash val="solid"/>
          </a:ln>
        </p:spPr>
        <p:txBody>
          <a:bodyPr/>
          <a:lstStyle/>
          <a:p>
            <a:endParaRPr lang="en-US"/>
          </a:p>
        </p:txBody>
      </p:sp>
      <p:sp>
        <p:nvSpPr>
          <p:cNvPr id="15" name="Text 12"/>
          <p:cNvSpPr txBox="1"/>
          <p:nvPr/>
        </p:nvSpPr>
        <p:spPr>
          <a:xfrm>
            <a:off x="3730752" y="2679192"/>
            <a:ext cx="3566160" cy="82296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51% had at least some close Jewish friends; </a:t>
            </a:r>
          </a:p>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19% said most or all</a:t>
            </a:r>
            <a:endParaRPr lang="en-US" sz="1100" dirty="0"/>
          </a:p>
        </p:txBody>
      </p:sp>
      <p:sp>
        <p:nvSpPr>
          <p:cNvPr id="16" name="Shape 13"/>
          <p:cNvSpPr/>
          <p:nvPr/>
        </p:nvSpPr>
        <p:spPr>
          <a:xfrm>
            <a:off x="7635240" y="2679192"/>
            <a:ext cx="3913632" cy="822960"/>
          </a:xfrm>
          <a:prstGeom prst="roundRect">
            <a:avLst>
              <a:gd name="adj" fmla="val 5556"/>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799832" y="2679192"/>
            <a:ext cx="3584448" cy="82296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76% are comfortable with other Jews; </a:t>
            </a:r>
          </a:p>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73% have people they can count on</a:t>
            </a:r>
            <a:endParaRPr lang="en-US" sz="1100" dirty="0"/>
          </a:p>
        </p:txBody>
      </p:sp>
      <p:sp>
        <p:nvSpPr>
          <p:cNvPr id="18" name="Text 15"/>
          <p:cNvSpPr txBox="1"/>
          <p:nvPr/>
        </p:nvSpPr>
        <p:spPr>
          <a:xfrm>
            <a:off x="640080" y="3575304"/>
            <a:ext cx="2788920" cy="82296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Being known</a:t>
            </a:r>
            <a:endParaRPr lang="en-US" sz="1200" dirty="0"/>
          </a:p>
        </p:txBody>
      </p:sp>
      <p:sp>
        <p:nvSpPr>
          <p:cNvPr id="19" name="Shape 16"/>
          <p:cNvSpPr/>
          <p:nvPr/>
        </p:nvSpPr>
        <p:spPr>
          <a:xfrm>
            <a:off x="3566160" y="3575304"/>
            <a:ext cx="3886200" cy="822960"/>
          </a:xfrm>
          <a:prstGeom prst="roundRect">
            <a:avLst>
              <a:gd name="adj" fmla="val 5556"/>
            </a:avLst>
          </a:prstGeom>
          <a:solidFill>
            <a:srgbClr val="EDF2F7"/>
          </a:solidFill>
          <a:ln w="12700">
            <a:solidFill>
              <a:srgbClr val="EDF2F7"/>
            </a:solidFill>
            <a:prstDash val="solid"/>
          </a:ln>
        </p:spPr>
        <p:txBody>
          <a:bodyPr/>
          <a:lstStyle/>
          <a:p>
            <a:endParaRPr lang="en-US"/>
          </a:p>
        </p:txBody>
      </p:sp>
      <p:sp>
        <p:nvSpPr>
          <p:cNvPr id="20" name="Text 17"/>
          <p:cNvSpPr txBox="1"/>
          <p:nvPr/>
        </p:nvSpPr>
        <p:spPr>
          <a:xfrm>
            <a:off x="3730752" y="3575304"/>
            <a:ext cx="3566160" cy="82296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Not asked</a:t>
            </a:r>
            <a:endParaRPr lang="en-US" sz="1100" dirty="0"/>
          </a:p>
        </p:txBody>
      </p:sp>
      <p:sp>
        <p:nvSpPr>
          <p:cNvPr id="21" name="Shape 18"/>
          <p:cNvSpPr/>
          <p:nvPr/>
        </p:nvSpPr>
        <p:spPr>
          <a:xfrm>
            <a:off x="7635240" y="3575304"/>
            <a:ext cx="3913632" cy="822960"/>
          </a:xfrm>
          <a:prstGeom prst="roundRect">
            <a:avLst>
              <a:gd name="adj" fmla="val 5556"/>
            </a:avLst>
          </a:prstGeom>
          <a:solidFill>
            <a:srgbClr val="D2E9FF"/>
          </a:solidFill>
          <a:ln w="12700">
            <a:solidFill>
              <a:srgbClr val="D2E9FF"/>
            </a:solidFill>
            <a:prstDash val="solid"/>
          </a:ln>
        </p:spPr>
        <p:txBody>
          <a:bodyPr/>
          <a:lstStyle/>
          <a:p>
            <a:endParaRPr lang="en-US"/>
          </a:p>
        </p:txBody>
      </p:sp>
      <p:sp>
        <p:nvSpPr>
          <p:cNvPr id="22" name="Text 19"/>
          <p:cNvSpPr txBox="1"/>
          <p:nvPr/>
        </p:nvSpPr>
        <p:spPr>
          <a:xfrm>
            <a:off x="7799832" y="3575304"/>
            <a:ext cx="3584448" cy="82296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31% think someone would notice their absence; </a:t>
            </a:r>
          </a:p>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38% say no one would</a:t>
            </a:r>
            <a:endParaRPr lang="en-US" sz="1100" dirty="0"/>
          </a:p>
        </p:txBody>
      </p:sp>
      <p:sp>
        <p:nvSpPr>
          <p:cNvPr id="23" name="Text 20"/>
          <p:cNvSpPr txBox="1"/>
          <p:nvPr/>
        </p:nvSpPr>
        <p:spPr>
          <a:xfrm>
            <a:off x="640080" y="4471416"/>
            <a:ext cx="2788920" cy="82296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Satisfaction with Jewish life here</a:t>
            </a:r>
            <a:endParaRPr lang="en-US" sz="1200" dirty="0"/>
          </a:p>
        </p:txBody>
      </p:sp>
      <p:sp>
        <p:nvSpPr>
          <p:cNvPr id="24" name="Shape 21"/>
          <p:cNvSpPr/>
          <p:nvPr/>
        </p:nvSpPr>
        <p:spPr>
          <a:xfrm>
            <a:off x="3566160" y="4471416"/>
            <a:ext cx="3886200" cy="822960"/>
          </a:xfrm>
          <a:prstGeom prst="roundRect">
            <a:avLst>
              <a:gd name="adj" fmla="val 5556"/>
            </a:avLst>
          </a:prstGeom>
          <a:solidFill>
            <a:srgbClr val="EDF2F7"/>
          </a:solidFill>
          <a:ln w="12700">
            <a:solidFill>
              <a:srgbClr val="EDF2F7"/>
            </a:solidFill>
            <a:prstDash val="solid"/>
          </a:ln>
        </p:spPr>
        <p:txBody>
          <a:bodyPr/>
          <a:lstStyle/>
          <a:p>
            <a:endParaRPr lang="en-US"/>
          </a:p>
        </p:txBody>
      </p:sp>
      <p:sp>
        <p:nvSpPr>
          <p:cNvPr id="25" name="Text 22"/>
          <p:cNvSpPr txBox="1"/>
          <p:nvPr/>
        </p:nvSpPr>
        <p:spPr>
          <a:xfrm>
            <a:off x="3730752" y="4471416"/>
            <a:ext cx="3566160" cy="82296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63% at least somewhat satisfied; </a:t>
            </a:r>
          </a:p>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24% very satisfied</a:t>
            </a:r>
            <a:endParaRPr lang="en-US" sz="1100" dirty="0"/>
          </a:p>
        </p:txBody>
      </p:sp>
      <p:sp>
        <p:nvSpPr>
          <p:cNvPr id="26" name="Shape 23"/>
          <p:cNvSpPr/>
          <p:nvPr/>
        </p:nvSpPr>
        <p:spPr>
          <a:xfrm>
            <a:off x="7635240" y="4471416"/>
            <a:ext cx="3913632" cy="822960"/>
          </a:xfrm>
          <a:prstGeom prst="roundRect">
            <a:avLst>
              <a:gd name="adj" fmla="val 5556"/>
            </a:avLst>
          </a:prstGeom>
          <a:solidFill>
            <a:srgbClr val="D2E9FF"/>
          </a:solidFill>
          <a:ln w="12700">
            <a:solidFill>
              <a:srgbClr val="D2E9FF"/>
            </a:solidFill>
            <a:prstDash val="solid"/>
          </a:ln>
        </p:spPr>
        <p:txBody>
          <a:bodyPr/>
          <a:lstStyle/>
          <a:p>
            <a:endParaRPr lang="en-US"/>
          </a:p>
        </p:txBody>
      </p:sp>
      <p:sp>
        <p:nvSpPr>
          <p:cNvPr id="27" name="Text 24"/>
          <p:cNvSpPr txBox="1"/>
          <p:nvPr/>
        </p:nvSpPr>
        <p:spPr>
          <a:xfrm>
            <a:off x="7799832" y="4471416"/>
            <a:ext cx="3584448" cy="82296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46% satisfied; 35% neither satisfied nor unsatisfied; </a:t>
            </a:r>
          </a:p>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19% unsatisfied</a:t>
            </a:r>
            <a:endParaRPr lang="en-US" sz="1100" dirty="0"/>
          </a:p>
        </p:txBody>
      </p:sp>
      <p:sp>
        <p:nvSpPr>
          <p:cNvPr id="28" name="Shape 25"/>
          <p:cNvSpPr/>
          <p:nvPr/>
        </p:nvSpPr>
        <p:spPr>
          <a:xfrm>
            <a:off x="640080" y="5440680"/>
            <a:ext cx="10908792" cy="457200"/>
          </a:xfrm>
          <a:prstGeom prst="roundRect">
            <a:avLst>
              <a:gd name="adj" fmla="val 10000"/>
            </a:avLst>
          </a:prstGeom>
          <a:solidFill>
            <a:srgbClr val="1E3EAF"/>
          </a:solidFill>
          <a:ln w="12700">
            <a:solidFill>
              <a:srgbClr val="1E3EAF"/>
            </a:solidFill>
            <a:prstDash val="solid"/>
          </a:ln>
        </p:spPr>
        <p:txBody>
          <a:bodyPr/>
          <a:lstStyle/>
          <a:p>
            <a:endParaRPr lang="en-US"/>
          </a:p>
        </p:txBody>
      </p:sp>
      <p:sp>
        <p:nvSpPr>
          <p:cNvPr id="29" name="Text 26"/>
          <p:cNvSpPr txBox="1"/>
          <p:nvPr/>
        </p:nvSpPr>
        <p:spPr>
          <a:xfrm>
            <a:off x="914400" y="5440680"/>
            <a:ext cx="10332720" cy="457200"/>
          </a:xfrm>
          <a:prstGeom prst="rect">
            <a:avLst/>
          </a:prstGeom>
          <a:noFill/>
          <a:ln/>
        </p:spPr>
        <p:txBody>
          <a:bodyPr wrap="square" lIns="0" tIns="0" rIns="0" bIns="0" rtlCol="0" anchor="ctr"/>
          <a:lstStyle/>
          <a:p>
            <a:pPr marL="0" indent="0">
              <a:buNone/>
            </a:pPr>
            <a:r>
              <a:rPr lang="en-US" sz="1250" b="1" dirty="0">
                <a:solidFill>
                  <a:srgbClr val="FFFFFF"/>
                </a:solidFill>
                <a:latin typeface="Outfit" pitchFamily="34" charset="0"/>
                <a:ea typeface="Outfit" pitchFamily="34" charset="-122"/>
                <a:cs typeface="Outfit" pitchFamily="34" charset="-120"/>
              </a:rPr>
              <a:t>What is new is the middle: a third of the community now sits at neither satisfied nor unsatisfied.</a:t>
            </a:r>
            <a:endParaRPr lang="en-US" sz="1250" dirty="0"/>
          </a:p>
        </p:txBody>
      </p:sp>
      <p:sp>
        <p:nvSpPr>
          <p:cNvPr id="30" name="Text 27"/>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Sources: Blueprint for Our Future (2022) and Flourishing Community Pulse (2026). Scales and question wording differ; compare directionally.</a:t>
            </a:r>
            <a:endParaRPr lang="en-US" sz="850" dirty="0"/>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1E3EAF"/>
        </a:solidFill>
        <a:effectLst/>
      </p:bgPr>
    </p:bg>
    <p:spTree>
      <p:nvGrpSpPr>
        <p:cNvPr id="1" name=""/>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p:cNvPicPr>
            <a:picLocks noChangeAspect="1"/>
          </p:cNvPicPr>
          <p:nvPr/>
        </p:nvPicPr>
        <p:blipFill>
          <a:blip r:embed="rId3"/>
          <a:stretch>
            <a:fillRect/>
          </a:stretch>
        </p:blipFill>
        <p:spPr>
          <a:xfrm>
            <a:off x="11430000" y="6163056"/>
            <a:ext cx="420624" cy="420624"/>
          </a:xfrm>
          <a:prstGeom prst="rect">
            <a:avLst/>
          </a:prstGeom>
        </p:spPr>
      </p:pic>
      <p:sp>
        <p:nvSpPr>
          <p:cNvPr id="3" name="Shape 0"/>
          <p:cNvSpPr/>
          <p:nvPr/>
        </p:nvSpPr>
        <p:spPr>
          <a:xfrm>
            <a:off x="868680" y="2331720"/>
            <a:ext cx="1051560" cy="1051560"/>
          </a:xfrm>
          <a:prstGeom prst="ellipse">
            <a:avLst/>
          </a:prstGeom>
          <a:solidFill>
            <a:srgbClr val="1C88ED"/>
          </a:solidFill>
          <a:ln w="12700">
            <a:solidFill>
              <a:srgbClr val="1C88ED"/>
            </a:solidFill>
            <a:prstDash val="solid"/>
          </a:ln>
        </p:spPr>
        <p:txBody>
          <a:bodyPr/>
          <a:lstStyle/>
          <a:p>
            <a:endParaRPr lang="en-US"/>
          </a:p>
        </p:txBody>
      </p:sp>
      <p:sp>
        <p:nvSpPr>
          <p:cNvPr id="4" name="Text 1"/>
          <p:cNvSpPr txBox="1"/>
          <p:nvPr/>
        </p:nvSpPr>
        <p:spPr>
          <a:xfrm>
            <a:off x="868680" y="2331720"/>
            <a:ext cx="1051560" cy="1051560"/>
          </a:xfrm>
          <a:prstGeom prst="rect">
            <a:avLst/>
          </a:prstGeom>
          <a:noFill/>
          <a:ln/>
        </p:spPr>
        <p:txBody>
          <a:bodyPr wrap="square" lIns="0" tIns="0" rIns="0" bIns="0" rtlCol="0" anchor="ctr"/>
          <a:lstStyle/>
          <a:p>
            <a:pPr marL="0" indent="0" algn="ctr">
              <a:buNone/>
            </a:pPr>
            <a:r>
              <a:rPr lang="en-US" sz="4400" b="1" dirty="0">
                <a:solidFill>
                  <a:srgbClr val="FFFFFF"/>
                </a:solidFill>
                <a:latin typeface="Outfit" pitchFamily="34" charset="0"/>
                <a:ea typeface="Outfit" pitchFamily="34" charset="-122"/>
                <a:cs typeface="Outfit" pitchFamily="34" charset="-120"/>
              </a:rPr>
              <a:t>2</a:t>
            </a:r>
            <a:endParaRPr lang="en-US" sz="4400" dirty="0"/>
          </a:p>
        </p:txBody>
      </p:sp>
      <p:sp>
        <p:nvSpPr>
          <p:cNvPr id="5" name="Text 2"/>
          <p:cNvSpPr txBox="1"/>
          <p:nvPr/>
        </p:nvSpPr>
        <p:spPr>
          <a:xfrm>
            <a:off x="2240280" y="2304288"/>
            <a:ext cx="8778240" cy="274320"/>
          </a:xfrm>
          <a:prstGeom prst="rect">
            <a:avLst/>
          </a:prstGeom>
          <a:noFill/>
          <a:ln/>
        </p:spPr>
        <p:txBody>
          <a:bodyPr wrap="square" lIns="0" tIns="0" rIns="0" bIns="0" rtlCol="0" anchor="ctr"/>
          <a:lstStyle/>
          <a:p>
            <a:pPr marL="0" indent="0">
              <a:buNone/>
            </a:pPr>
            <a:r>
              <a:rPr lang="en-US" sz="1100" b="1" kern="0" spc="180" dirty="0">
                <a:solidFill>
                  <a:srgbClr val="D2E9FF"/>
                </a:solidFill>
                <a:latin typeface="Outfit" pitchFamily="34" charset="0"/>
                <a:ea typeface="Outfit" pitchFamily="34" charset="-122"/>
                <a:cs typeface="Outfit" pitchFamily="34" charset="-120"/>
              </a:rPr>
              <a:t>TAKEAWAY 2 OF 6</a:t>
            </a:r>
            <a:endParaRPr lang="en-US" sz="1100" dirty="0"/>
          </a:p>
        </p:txBody>
      </p:sp>
      <p:sp>
        <p:nvSpPr>
          <p:cNvPr id="6" name="Text 3"/>
          <p:cNvSpPr txBox="1"/>
          <p:nvPr/>
        </p:nvSpPr>
        <p:spPr>
          <a:xfrm>
            <a:off x="2240280" y="2615184"/>
            <a:ext cx="8778240" cy="1371600"/>
          </a:xfrm>
          <a:prstGeom prst="rect">
            <a:avLst/>
          </a:prstGeom>
          <a:noFill/>
          <a:ln/>
        </p:spPr>
        <p:txBody>
          <a:bodyPr wrap="square" lIns="0" tIns="0" rIns="0" bIns="0" rtlCol="0" anchor="t"/>
          <a:lstStyle/>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A large group wants in</a:t>
            </a:r>
            <a:endParaRPr lang="en-US" sz="3400" dirty="0"/>
          </a:p>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and cannot find the door</a:t>
            </a:r>
            <a:endParaRPr lang="en-US" sz="3400" dirty="0"/>
          </a:p>
        </p:txBody>
      </p:sp>
      <p:sp>
        <p:nvSpPr>
          <p:cNvPr id="7" name="Text 4"/>
          <p:cNvSpPr txBox="1"/>
          <p:nvPr/>
        </p:nvSpPr>
        <p:spPr>
          <a:xfrm>
            <a:off x="2240280" y="4078224"/>
            <a:ext cx="8595360" cy="914400"/>
          </a:xfrm>
          <a:prstGeom prst="rect">
            <a:avLst/>
          </a:prstGeom>
          <a:noFill/>
          <a:ln/>
        </p:spPr>
        <p:txBody>
          <a:bodyPr wrap="square" lIns="0" tIns="0" rIns="0" bIns="0" rtlCol="0" anchor="t"/>
          <a:lstStyle/>
          <a:p>
            <a:pPr marL="0" indent="0">
              <a:lnSpc>
                <a:spcPts val="2200"/>
              </a:lnSpc>
              <a:buNone/>
            </a:pPr>
            <a:r>
              <a:rPr lang="en-US" sz="1450" dirty="0">
                <a:solidFill>
                  <a:srgbClr val="D2E9FF"/>
                </a:solidFill>
                <a:latin typeface="Outfit" pitchFamily="34" charset="0"/>
                <a:ea typeface="Outfit" pitchFamily="34" charset="-122"/>
                <a:cs typeface="Outfit" pitchFamily="34" charset="-120"/>
              </a:rPr>
              <a:t>More than half the community wants to be more engaged than they are. </a:t>
            </a:r>
          </a:p>
          <a:p>
            <a:pPr marL="0" indent="0">
              <a:lnSpc>
                <a:spcPts val="2200"/>
              </a:lnSpc>
              <a:buNone/>
            </a:pPr>
            <a:r>
              <a:rPr lang="en-US" sz="1450" dirty="0">
                <a:solidFill>
                  <a:srgbClr val="D2E9FF"/>
                </a:solidFill>
                <a:latin typeface="Outfit" pitchFamily="34" charset="0"/>
                <a:ea typeface="Outfit" pitchFamily="34" charset="-122"/>
                <a:cs typeface="Outfit" pitchFamily="34" charset="-120"/>
              </a:rPr>
              <a:t>For most of them, what is missing is not desire, money, or belief. It is information and an invitation.</a:t>
            </a:r>
            <a:endParaRPr lang="en-US" sz="1450"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2  ·  THE EVIDENCE</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The most hopeful number in the survey</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508760"/>
            <a:ext cx="3520440" cy="1691640"/>
          </a:xfrm>
          <a:prstGeom prst="roundRect">
            <a:avLst>
              <a:gd name="adj" fmla="val 4324"/>
            </a:avLst>
          </a:prstGeom>
          <a:solidFill>
            <a:srgbClr val="EDF2F7"/>
          </a:solidFill>
          <a:ln w="12700">
            <a:solidFill>
              <a:srgbClr val="EDF2F7"/>
            </a:solidFill>
            <a:prstDash val="solid"/>
          </a:ln>
        </p:spPr>
        <p:txBody>
          <a:bodyPr/>
          <a:lstStyle/>
          <a:p>
            <a:endParaRPr lang="en-US"/>
          </a:p>
        </p:txBody>
      </p:sp>
      <p:sp>
        <p:nvSpPr>
          <p:cNvPr id="7" name="Text 4"/>
          <p:cNvSpPr txBox="1"/>
          <p:nvPr/>
        </p:nvSpPr>
        <p:spPr>
          <a:xfrm>
            <a:off x="841248" y="1655064"/>
            <a:ext cx="3118104" cy="731520"/>
          </a:xfrm>
          <a:prstGeom prst="rect">
            <a:avLst/>
          </a:prstGeom>
          <a:noFill/>
          <a:ln/>
        </p:spPr>
        <p:txBody>
          <a:bodyPr wrap="square" lIns="0" tIns="0" rIns="0" bIns="0" rtlCol="0" anchor="ctr"/>
          <a:lstStyle/>
          <a:p>
            <a:pPr marL="0" indent="0" algn="ctr">
              <a:buNone/>
            </a:pPr>
            <a:r>
              <a:rPr lang="en-US" sz="4600" b="1" dirty="0">
                <a:solidFill>
                  <a:srgbClr val="1E3EAF"/>
                </a:solidFill>
                <a:latin typeface="Outfit" pitchFamily="34" charset="0"/>
                <a:ea typeface="Outfit" pitchFamily="34" charset="-122"/>
                <a:cs typeface="Outfit" pitchFamily="34" charset="-120"/>
              </a:rPr>
              <a:t>53%</a:t>
            </a:r>
            <a:endParaRPr lang="en-US" sz="4600" dirty="0"/>
          </a:p>
        </p:txBody>
      </p:sp>
      <p:sp>
        <p:nvSpPr>
          <p:cNvPr id="8" name="Text 5"/>
          <p:cNvSpPr txBox="1"/>
          <p:nvPr/>
        </p:nvSpPr>
        <p:spPr>
          <a:xfrm>
            <a:off x="841248" y="2404872"/>
            <a:ext cx="3118104" cy="630936"/>
          </a:xfrm>
          <a:prstGeom prst="rect">
            <a:avLst/>
          </a:prstGeom>
          <a:noFill/>
          <a:ln/>
        </p:spPr>
        <p:txBody>
          <a:bodyPr wrap="square" lIns="0" tIns="0" rIns="0" bIns="0" rtlCol="0" anchor="t"/>
          <a:lstStyle/>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want to be more engaged with Jewish life than they are today</a:t>
            </a:r>
            <a:endParaRPr lang="en-US" sz="1200" dirty="0"/>
          </a:p>
        </p:txBody>
      </p:sp>
      <p:sp>
        <p:nvSpPr>
          <p:cNvPr id="9" name="Shape 6"/>
          <p:cNvSpPr/>
          <p:nvPr/>
        </p:nvSpPr>
        <p:spPr>
          <a:xfrm>
            <a:off x="4334256" y="1508760"/>
            <a:ext cx="3520440" cy="1691640"/>
          </a:xfrm>
          <a:prstGeom prst="roundRect">
            <a:avLst>
              <a:gd name="adj" fmla="val 4324"/>
            </a:avLst>
          </a:prstGeom>
          <a:solidFill>
            <a:srgbClr val="D2E9FF"/>
          </a:solidFill>
          <a:ln w="12700">
            <a:solidFill>
              <a:srgbClr val="D2E9FF"/>
            </a:solidFill>
            <a:prstDash val="solid"/>
          </a:ln>
        </p:spPr>
        <p:txBody>
          <a:bodyPr/>
          <a:lstStyle/>
          <a:p>
            <a:endParaRPr lang="en-US"/>
          </a:p>
        </p:txBody>
      </p:sp>
      <p:sp>
        <p:nvSpPr>
          <p:cNvPr id="10" name="Text 7"/>
          <p:cNvSpPr txBox="1"/>
          <p:nvPr/>
        </p:nvSpPr>
        <p:spPr>
          <a:xfrm>
            <a:off x="4535424" y="1655064"/>
            <a:ext cx="3118104" cy="731520"/>
          </a:xfrm>
          <a:prstGeom prst="rect">
            <a:avLst/>
          </a:prstGeom>
          <a:noFill/>
          <a:ln/>
        </p:spPr>
        <p:txBody>
          <a:bodyPr wrap="square" lIns="0" tIns="0" rIns="0" bIns="0" rtlCol="0" anchor="ctr"/>
          <a:lstStyle/>
          <a:p>
            <a:pPr marL="0" indent="0" algn="ctr">
              <a:buNone/>
            </a:pPr>
            <a:r>
              <a:rPr lang="en-US" sz="4600" b="1" dirty="0">
                <a:solidFill>
                  <a:srgbClr val="27277C"/>
                </a:solidFill>
                <a:latin typeface="Outfit" pitchFamily="34" charset="0"/>
                <a:ea typeface="Outfit" pitchFamily="34" charset="-122"/>
                <a:cs typeface="Outfit" pitchFamily="34" charset="-120"/>
              </a:rPr>
              <a:t>28%</a:t>
            </a:r>
            <a:endParaRPr lang="en-US" sz="4600" dirty="0"/>
          </a:p>
        </p:txBody>
      </p:sp>
      <p:sp>
        <p:nvSpPr>
          <p:cNvPr id="11" name="Text 8"/>
          <p:cNvSpPr txBox="1"/>
          <p:nvPr/>
        </p:nvSpPr>
        <p:spPr>
          <a:xfrm>
            <a:off x="4535424" y="2404872"/>
            <a:ext cx="3118104" cy="630936"/>
          </a:xfrm>
          <a:prstGeom prst="rect">
            <a:avLst/>
          </a:prstGeom>
          <a:noFill/>
          <a:ln/>
        </p:spPr>
        <p:txBody>
          <a:bodyPr wrap="square" lIns="0" tIns="0" rIns="0" bIns="0" rtlCol="0" anchor="t"/>
          <a:lstStyle/>
          <a:p>
            <a:pPr marL="0" indent="0" algn="ctr">
              <a:lnSpc>
                <a:spcPts val="1600"/>
              </a:lnSpc>
              <a:buNone/>
            </a:pPr>
            <a:r>
              <a:rPr lang="en-US" sz="1200" dirty="0">
                <a:solidFill>
                  <a:srgbClr val="27277C"/>
                </a:solidFill>
                <a:latin typeface="Outfit" pitchFamily="34" charset="0"/>
                <a:ea typeface="Outfit" pitchFamily="34" charset="-122"/>
                <a:cs typeface="Outfit" pitchFamily="34" charset="-120"/>
              </a:rPr>
              <a:t>are both not engaged and want to be: </a:t>
            </a:r>
          </a:p>
          <a:p>
            <a:pPr marL="0" indent="0" algn="ctr">
              <a:lnSpc>
                <a:spcPts val="1600"/>
              </a:lnSpc>
              <a:buNone/>
            </a:pPr>
            <a:r>
              <a:rPr lang="en-US" sz="1200" dirty="0">
                <a:solidFill>
                  <a:srgbClr val="27277C"/>
                </a:solidFill>
                <a:latin typeface="Outfit" pitchFamily="34" charset="0"/>
                <a:ea typeface="Outfit" pitchFamily="34" charset="-122"/>
                <a:cs typeface="Outfit" pitchFamily="34" charset="-120"/>
              </a:rPr>
              <a:t>roughly one in four of us</a:t>
            </a:r>
            <a:endParaRPr lang="en-US" sz="1200" dirty="0"/>
          </a:p>
        </p:txBody>
      </p:sp>
      <p:sp>
        <p:nvSpPr>
          <p:cNvPr id="12" name="Shape 9"/>
          <p:cNvSpPr/>
          <p:nvPr/>
        </p:nvSpPr>
        <p:spPr>
          <a:xfrm>
            <a:off x="8028432" y="1508760"/>
            <a:ext cx="3520440" cy="1691640"/>
          </a:xfrm>
          <a:prstGeom prst="roundRect">
            <a:avLst>
              <a:gd name="adj" fmla="val 4324"/>
            </a:avLst>
          </a:prstGeom>
          <a:solidFill>
            <a:srgbClr val="EDF2F7"/>
          </a:solidFill>
          <a:ln w="12700">
            <a:solidFill>
              <a:srgbClr val="EDF2F7"/>
            </a:solidFill>
            <a:prstDash val="solid"/>
          </a:ln>
        </p:spPr>
        <p:txBody>
          <a:bodyPr/>
          <a:lstStyle/>
          <a:p>
            <a:endParaRPr lang="en-US"/>
          </a:p>
        </p:txBody>
      </p:sp>
      <p:sp>
        <p:nvSpPr>
          <p:cNvPr id="13" name="Text 10"/>
          <p:cNvSpPr txBox="1"/>
          <p:nvPr/>
        </p:nvSpPr>
        <p:spPr>
          <a:xfrm>
            <a:off x="8229600" y="1655064"/>
            <a:ext cx="3118104" cy="731520"/>
          </a:xfrm>
          <a:prstGeom prst="rect">
            <a:avLst/>
          </a:prstGeom>
          <a:noFill/>
          <a:ln/>
        </p:spPr>
        <p:txBody>
          <a:bodyPr wrap="square" lIns="0" tIns="0" rIns="0" bIns="0" rtlCol="0" anchor="ctr"/>
          <a:lstStyle/>
          <a:p>
            <a:pPr marL="0" indent="0" algn="ctr">
              <a:buNone/>
            </a:pPr>
            <a:r>
              <a:rPr lang="en-US" sz="4600" b="1" dirty="0">
                <a:solidFill>
                  <a:srgbClr val="1E3EAF"/>
                </a:solidFill>
                <a:latin typeface="Outfit" pitchFamily="34" charset="0"/>
                <a:ea typeface="Outfit" pitchFamily="34" charset="-122"/>
                <a:cs typeface="Outfit" pitchFamily="34" charset="-120"/>
              </a:rPr>
              <a:t>61%</a:t>
            </a:r>
            <a:endParaRPr lang="en-US" sz="4600" dirty="0"/>
          </a:p>
        </p:txBody>
      </p:sp>
      <p:sp>
        <p:nvSpPr>
          <p:cNvPr id="14" name="Text 11"/>
          <p:cNvSpPr txBox="1"/>
          <p:nvPr/>
        </p:nvSpPr>
        <p:spPr>
          <a:xfrm>
            <a:off x="8229600" y="2404872"/>
            <a:ext cx="3118104" cy="630936"/>
          </a:xfrm>
          <a:prstGeom prst="rect">
            <a:avLst/>
          </a:prstGeom>
          <a:noFill/>
          <a:ln/>
        </p:spPr>
        <p:txBody>
          <a:bodyPr wrap="square" lIns="0" tIns="0" rIns="0" bIns="0" rtlCol="0" anchor="t"/>
          <a:lstStyle/>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describe themselves as not engaged with </a:t>
            </a:r>
          </a:p>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Jewish organizations</a:t>
            </a:r>
            <a:endParaRPr lang="en-US" sz="1200" dirty="0"/>
          </a:p>
        </p:txBody>
      </p:sp>
      <p:sp>
        <p:nvSpPr>
          <p:cNvPr id="15" name="Text 12"/>
          <p:cNvSpPr txBox="1"/>
          <p:nvPr/>
        </p:nvSpPr>
        <p:spPr>
          <a:xfrm>
            <a:off x="640080" y="3474720"/>
            <a:ext cx="10881360" cy="411480"/>
          </a:xfrm>
          <a:prstGeom prst="rect">
            <a:avLst/>
          </a:prstGeom>
          <a:noFill/>
          <a:ln/>
        </p:spPr>
        <p:txBody>
          <a:bodyPr wrap="square" lIns="0" tIns="0" rIns="0" bIns="0" rtlCol="0" anchor="ctr"/>
          <a:lstStyle/>
          <a:p>
            <a:pPr marL="0" indent="0">
              <a:buNone/>
            </a:pPr>
            <a:r>
              <a:rPr lang="en-US" sz="1800" b="1" dirty="0">
                <a:solidFill>
                  <a:srgbClr val="1E3EAF"/>
                </a:solidFill>
                <a:latin typeface="Outfit" pitchFamily="34" charset="0"/>
                <a:ea typeface="Outfit" pitchFamily="34" charset="-122"/>
                <a:cs typeface="Outfit" pitchFamily="34" charset="-120"/>
              </a:rPr>
              <a:t>The group in the middle is the one to build for</a:t>
            </a:r>
            <a:endParaRPr lang="en-US" sz="1800" dirty="0"/>
          </a:p>
        </p:txBody>
      </p:sp>
      <p:sp>
        <p:nvSpPr>
          <p:cNvPr id="16" name="Shape 13"/>
          <p:cNvSpPr/>
          <p:nvPr/>
        </p:nvSpPr>
        <p:spPr>
          <a:xfrm>
            <a:off x="640080" y="3977640"/>
            <a:ext cx="5394960" cy="1737360"/>
          </a:xfrm>
          <a:prstGeom prst="roundRect">
            <a:avLst>
              <a:gd name="adj" fmla="val 3158"/>
            </a:avLst>
          </a:prstGeom>
          <a:solidFill>
            <a:srgbClr val="EDF2F7"/>
          </a:solidFill>
          <a:ln w="12700">
            <a:solidFill>
              <a:srgbClr val="EDF2F7"/>
            </a:solidFill>
            <a:prstDash val="solid"/>
          </a:ln>
        </p:spPr>
        <p:txBody>
          <a:bodyPr/>
          <a:lstStyle/>
          <a:p>
            <a:endParaRPr lang="en-US"/>
          </a:p>
        </p:txBody>
      </p:sp>
      <p:sp>
        <p:nvSpPr>
          <p:cNvPr id="17" name="Text 14"/>
          <p:cNvSpPr txBox="1"/>
          <p:nvPr/>
        </p:nvSpPr>
        <p:spPr>
          <a:xfrm>
            <a:off x="859536" y="4105656"/>
            <a:ext cx="495604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What they are not</a:t>
            </a:r>
            <a:endParaRPr lang="en-US" sz="1400" dirty="0"/>
          </a:p>
        </p:txBody>
      </p:sp>
      <p:sp>
        <p:nvSpPr>
          <p:cNvPr id="18" name="Text 15"/>
          <p:cNvSpPr txBox="1"/>
          <p:nvPr/>
        </p:nvSpPr>
        <p:spPr>
          <a:xfrm>
            <a:off x="859536" y="4489704"/>
            <a:ext cx="4956048" cy="1078992"/>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They are not skeptics and they are not lapsed. They have not rejected Jewish life here. They told us plainly that they want more of it.</a:t>
            </a:r>
            <a:endParaRPr lang="en-US" sz="1150" dirty="0"/>
          </a:p>
        </p:txBody>
      </p:sp>
      <p:sp>
        <p:nvSpPr>
          <p:cNvPr id="19" name="Shape 16"/>
          <p:cNvSpPr/>
          <p:nvPr/>
        </p:nvSpPr>
        <p:spPr>
          <a:xfrm>
            <a:off x="6199632" y="3977640"/>
            <a:ext cx="5349240" cy="1737360"/>
          </a:xfrm>
          <a:prstGeom prst="roundRect">
            <a:avLst>
              <a:gd name="adj" fmla="val 3158"/>
            </a:avLst>
          </a:prstGeom>
          <a:solidFill>
            <a:srgbClr val="D2E9FF"/>
          </a:solidFill>
          <a:ln w="12700">
            <a:solidFill>
              <a:srgbClr val="D2E9FF"/>
            </a:solidFill>
            <a:prstDash val="solid"/>
          </a:ln>
        </p:spPr>
        <p:txBody>
          <a:bodyPr/>
          <a:lstStyle/>
          <a:p>
            <a:endParaRPr lang="en-US"/>
          </a:p>
        </p:txBody>
      </p:sp>
      <p:sp>
        <p:nvSpPr>
          <p:cNvPr id="20" name="Text 17"/>
          <p:cNvSpPr txBox="1"/>
          <p:nvPr/>
        </p:nvSpPr>
        <p:spPr>
          <a:xfrm>
            <a:off x="6419088" y="4105656"/>
            <a:ext cx="49103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What they are missing</a:t>
            </a:r>
            <a:endParaRPr lang="en-US" sz="1400" dirty="0"/>
          </a:p>
        </p:txBody>
      </p:sp>
      <p:sp>
        <p:nvSpPr>
          <p:cNvPr id="21" name="Text 18"/>
          <p:cNvSpPr txBox="1"/>
          <p:nvPr/>
        </p:nvSpPr>
        <p:spPr>
          <a:xfrm>
            <a:off x="6419088" y="4489704"/>
            <a:ext cx="4910328" cy="107899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43% of them know where to find opportunities for involvement, against 90% of people who are already engaged. The gap is navigational, not spiritual.</a:t>
            </a:r>
            <a:endParaRPr lang="en-US" sz="1150" dirty="0"/>
          </a:p>
        </p:txBody>
      </p:sp>
      <p:sp>
        <p:nvSpPr>
          <p:cNvPr id="22" name="Text 19"/>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Q8A series and the engagement matrix. 323 of 1,106 respondents are both not engaged and want more engagement.</a:t>
            </a:r>
            <a:endParaRPr lang="en-US" sz="85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2  ·  HOW PEOPLE ACTUALLY GET IN</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Nobody found us through a search engine</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10881360" cy="365760"/>
          </a:xfrm>
          <a:prstGeom prst="rect">
            <a:avLst/>
          </a:prstGeom>
          <a:noFill/>
          <a:ln/>
        </p:spPr>
        <p:txBody>
          <a:bodyPr wrap="square" lIns="0" tIns="0" rIns="0" bIns="0" rtlCol="0" anchor="t"/>
          <a:lstStyle/>
          <a:p>
            <a:pPr marL="0" indent="0">
              <a:lnSpc>
                <a:spcPts val="1900"/>
              </a:lnSpc>
              <a:buNone/>
            </a:pPr>
            <a:r>
              <a:rPr lang="en-US" sz="1300" dirty="0">
                <a:solidFill>
                  <a:srgbClr val="718096"/>
                </a:solidFill>
                <a:latin typeface="Outfit" pitchFamily="34" charset="0"/>
                <a:ea typeface="Outfit" pitchFamily="34" charset="-122"/>
                <a:cs typeface="Outfit" pitchFamily="34" charset="-120"/>
              </a:rPr>
              <a:t>We asked people who found their way into Jewish life how it happened. The answer should change where we put our effort.</a:t>
            </a:r>
            <a:endParaRPr lang="en-US" sz="1300" dirty="0"/>
          </a:p>
        </p:txBody>
      </p:sp>
      <p:sp>
        <p:nvSpPr>
          <p:cNvPr id="7" name="Text 4"/>
          <p:cNvSpPr txBox="1"/>
          <p:nvPr/>
        </p:nvSpPr>
        <p:spPr>
          <a:xfrm>
            <a:off x="640080" y="1965960"/>
            <a:ext cx="4754880" cy="64008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Through a friend</a:t>
            </a:r>
            <a:endParaRPr lang="en-US" sz="1400" dirty="0"/>
          </a:p>
        </p:txBody>
      </p:sp>
      <p:sp>
        <p:nvSpPr>
          <p:cNvPr id="8" name="Shape 5"/>
          <p:cNvSpPr/>
          <p:nvPr/>
        </p:nvSpPr>
        <p:spPr>
          <a:xfrm>
            <a:off x="5577840" y="2130552"/>
            <a:ext cx="4937760" cy="310896"/>
          </a:xfrm>
          <a:prstGeom prst="roundRect">
            <a:avLst>
              <a:gd name="adj" fmla="val 11765"/>
            </a:avLst>
          </a:prstGeom>
          <a:solidFill>
            <a:srgbClr val="EDF2F7"/>
          </a:solidFill>
          <a:ln w="12700">
            <a:solidFill>
              <a:srgbClr val="EDF2F7"/>
            </a:solidFill>
            <a:prstDash val="solid"/>
          </a:ln>
        </p:spPr>
        <p:txBody>
          <a:bodyPr/>
          <a:lstStyle/>
          <a:p>
            <a:endParaRPr lang="en-US"/>
          </a:p>
        </p:txBody>
      </p:sp>
      <p:sp>
        <p:nvSpPr>
          <p:cNvPr id="9" name="Shape 6"/>
          <p:cNvSpPr/>
          <p:nvPr/>
        </p:nvSpPr>
        <p:spPr>
          <a:xfrm>
            <a:off x="5577840" y="2130552"/>
            <a:ext cx="4542739" cy="310896"/>
          </a:xfrm>
          <a:prstGeom prst="roundRect">
            <a:avLst>
              <a:gd name="adj" fmla="val 11765"/>
            </a:avLst>
          </a:prstGeom>
          <a:solidFill>
            <a:srgbClr val="1C88ED"/>
          </a:solidFill>
          <a:ln w="12700">
            <a:solidFill>
              <a:srgbClr val="1C88ED"/>
            </a:solidFill>
            <a:prstDash val="solid"/>
          </a:ln>
        </p:spPr>
        <p:txBody>
          <a:bodyPr/>
          <a:lstStyle/>
          <a:p>
            <a:endParaRPr lang="en-US"/>
          </a:p>
        </p:txBody>
      </p:sp>
      <p:sp>
        <p:nvSpPr>
          <p:cNvPr id="10" name="Text 7"/>
          <p:cNvSpPr txBox="1"/>
          <p:nvPr/>
        </p:nvSpPr>
        <p:spPr>
          <a:xfrm>
            <a:off x="10698480" y="2084832"/>
            <a:ext cx="850392" cy="402336"/>
          </a:xfrm>
          <a:prstGeom prst="rect">
            <a:avLst/>
          </a:prstGeom>
          <a:noFill/>
          <a:ln/>
        </p:spPr>
        <p:txBody>
          <a:bodyPr wrap="square" lIns="0" tIns="0" rIns="0" bIns="0" rtlCol="0" anchor="ctr"/>
          <a:lstStyle/>
          <a:p>
            <a:pPr marL="0" indent="0">
              <a:buNone/>
            </a:pPr>
            <a:r>
              <a:rPr lang="en-US" sz="1600" b="1" dirty="0">
                <a:solidFill>
                  <a:srgbClr val="1E3EAF"/>
                </a:solidFill>
                <a:latin typeface="Outfit" pitchFamily="34" charset="0"/>
                <a:ea typeface="Outfit" pitchFamily="34" charset="-122"/>
                <a:cs typeface="Outfit" pitchFamily="34" charset="-120"/>
              </a:rPr>
              <a:t>46%</a:t>
            </a:r>
            <a:endParaRPr lang="en-US" sz="1600" dirty="0"/>
          </a:p>
        </p:txBody>
      </p:sp>
      <p:sp>
        <p:nvSpPr>
          <p:cNvPr id="11" name="Text 8"/>
          <p:cNvSpPr txBox="1"/>
          <p:nvPr/>
        </p:nvSpPr>
        <p:spPr>
          <a:xfrm>
            <a:off x="640080" y="2834640"/>
            <a:ext cx="4754880" cy="64008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Through an organization they already knew</a:t>
            </a:r>
            <a:endParaRPr lang="en-US" sz="1400" dirty="0"/>
          </a:p>
        </p:txBody>
      </p:sp>
      <p:sp>
        <p:nvSpPr>
          <p:cNvPr id="12" name="Shape 9"/>
          <p:cNvSpPr/>
          <p:nvPr/>
        </p:nvSpPr>
        <p:spPr>
          <a:xfrm>
            <a:off x="5577840" y="2999232"/>
            <a:ext cx="4937760" cy="310896"/>
          </a:xfrm>
          <a:prstGeom prst="roundRect">
            <a:avLst>
              <a:gd name="adj" fmla="val 11765"/>
            </a:avLst>
          </a:prstGeom>
          <a:solidFill>
            <a:srgbClr val="EDF2F7"/>
          </a:solidFill>
          <a:ln w="12700">
            <a:solidFill>
              <a:srgbClr val="EDF2F7"/>
            </a:solidFill>
            <a:prstDash val="solid"/>
          </a:ln>
        </p:spPr>
        <p:txBody>
          <a:bodyPr/>
          <a:lstStyle/>
          <a:p>
            <a:endParaRPr lang="en-US"/>
          </a:p>
        </p:txBody>
      </p:sp>
      <p:sp>
        <p:nvSpPr>
          <p:cNvPr id="13" name="Shape 10"/>
          <p:cNvSpPr/>
          <p:nvPr/>
        </p:nvSpPr>
        <p:spPr>
          <a:xfrm>
            <a:off x="5577840" y="2999232"/>
            <a:ext cx="4542739" cy="310896"/>
          </a:xfrm>
          <a:prstGeom prst="roundRect">
            <a:avLst>
              <a:gd name="adj" fmla="val 11765"/>
            </a:avLst>
          </a:prstGeom>
          <a:solidFill>
            <a:srgbClr val="1C88ED"/>
          </a:solidFill>
          <a:ln w="12700">
            <a:solidFill>
              <a:srgbClr val="1C88ED"/>
            </a:solidFill>
            <a:prstDash val="solid"/>
          </a:ln>
        </p:spPr>
        <p:txBody>
          <a:bodyPr/>
          <a:lstStyle/>
          <a:p>
            <a:endParaRPr lang="en-US"/>
          </a:p>
        </p:txBody>
      </p:sp>
      <p:sp>
        <p:nvSpPr>
          <p:cNvPr id="14" name="Text 11"/>
          <p:cNvSpPr txBox="1"/>
          <p:nvPr/>
        </p:nvSpPr>
        <p:spPr>
          <a:xfrm>
            <a:off x="10698480" y="2953512"/>
            <a:ext cx="850392" cy="402336"/>
          </a:xfrm>
          <a:prstGeom prst="rect">
            <a:avLst/>
          </a:prstGeom>
          <a:noFill/>
          <a:ln/>
        </p:spPr>
        <p:txBody>
          <a:bodyPr wrap="square" lIns="0" tIns="0" rIns="0" bIns="0" rtlCol="0" anchor="ctr"/>
          <a:lstStyle/>
          <a:p>
            <a:pPr marL="0" indent="0">
              <a:buNone/>
            </a:pPr>
            <a:r>
              <a:rPr lang="en-US" sz="1600" b="1" dirty="0">
                <a:solidFill>
                  <a:srgbClr val="1E3EAF"/>
                </a:solidFill>
                <a:latin typeface="Outfit" pitchFamily="34" charset="0"/>
                <a:ea typeface="Outfit" pitchFamily="34" charset="-122"/>
                <a:cs typeface="Outfit" pitchFamily="34" charset="-120"/>
              </a:rPr>
              <a:t>46%</a:t>
            </a:r>
            <a:endParaRPr lang="en-US" sz="1600" dirty="0"/>
          </a:p>
        </p:txBody>
      </p:sp>
      <p:sp>
        <p:nvSpPr>
          <p:cNvPr id="15" name="Text 12"/>
          <p:cNvSpPr txBox="1"/>
          <p:nvPr/>
        </p:nvSpPr>
        <p:spPr>
          <a:xfrm>
            <a:off x="640080" y="3703320"/>
            <a:ext cx="4754880" cy="640080"/>
          </a:xfrm>
          <a:prstGeom prst="rect">
            <a:avLst/>
          </a:prstGeom>
          <a:noFill/>
          <a:ln/>
        </p:spPr>
        <p:txBody>
          <a:bodyPr wrap="square" lIns="0" tIns="0" rIns="0" bIns="0" rtlCol="0" anchor="ctr"/>
          <a:lstStyle/>
          <a:p>
            <a:pPr marL="0" indent="0">
              <a:buNone/>
            </a:pPr>
            <a:r>
              <a:rPr lang="en-US" sz="1400" dirty="0">
                <a:solidFill>
                  <a:srgbClr val="2D3748"/>
                </a:solidFill>
                <a:latin typeface="Outfit" pitchFamily="34" charset="0"/>
                <a:ea typeface="Outfit" pitchFamily="34" charset="-122"/>
                <a:cs typeface="Outfit" pitchFamily="34" charset="-120"/>
              </a:rPr>
              <a:t>Through searching for it</a:t>
            </a:r>
            <a:endParaRPr lang="en-US" sz="1400" dirty="0"/>
          </a:p>
        </p:txBody>
      </p:sp>
      <p:sp>
        <p:nvSpPr>
          <p:cNvPr id="16" name="Shape 13"/>
          <p:cNvSpPr/>
          <p:nvPr/>
        </p:nvSpPr>
        <p:spPr>
          <a:xfrm>
            <a:off x="5577840" y="3867912"/>
            <a:ext cx="4937760" cy="310896"/>
          </a:xfrm>
          <a:prstGeom prst="roundRect">
            <a:avLst>
              <a:gd name="adj" fmla="val 11765"/>
            </a:avLst>
          </a:prstGeom>
          <a:solidFill>
            <a:srgbClr val="EDF2F7"/>
          </a:solidFill>
          <a:ln w="12700">
            <a:solidFill>
              <a:srgbClr val="EDF2F7"/>
            </a:solidFill>
            <a:prstDash val="solid"/>
          </a:ln>
        </p:spPr>
        <p:txBody>
          <a:bodyPr/>
          <a:lstStyle/>
          <a:p>
            <a:endParaRPr lang="en-US"/>
          </a:p>
        </p:txBody>
      </p:sp>
      <p:sp>
        <p:nvSpPr>
          <p:cNvPr id="17" name="Shape 14"/>
          <p:cNvSpPr/>
          <p:nvPr/>
        </p:nvSpPr>
        <p:spPr>
          <a:xfrm>
            <a:off x="5577840" y="3867912"/>
            <a:ext cx="1382573" cy="310896"/>
          </a:xfrm>
          <a:prstGeom prst="roundRect">
            <a:avLst>
              <a:gd name="adj" fmla="val 11765"/>
            </a:avLst>
          </a:prstGeom>
          <a:solidFill>
            <a:srgbClr val="A0AEC0"/>
          </a:solidFill>
          <a:ln w="12700">
            <a:solidFill>
              <a:srgbClr val="A0AEC0"/>
            </a:solidFill>
            <a:prstDash val="solid"/>
          </a:ln>
        </p:spPr>
        <p:txBody>
          <a:bodyPr/>
          <a:lstStyle/>
          <a:p>
            <a:endParaRPr lang="en-US"/>
          </a:p>
        </p:txBody>
      </p:sp>
      <p:sp>
        <p:nvSpPr>
          <p:cNvPr id="18" name="Text 15"/>
          <p:cNvSpPr txBox="1"/>
          <p:nvPr/>
        </p:nvSpPr>
        <p:spPr>
          <a:xfrm>
            <a:off x="10698480" y="3822192"/>
            <a:ext cx="850392" cy="402336"/>
          </a:xfrm>
          <a:prstGeom prst="rect">
            <a:avLst/>
          </a:prstGeom>
          <a:noFill/>
          <a:ln/>
        </p:spPr>
        <p:txBody>
          <a:bodyPr wrap="square" lIns="0" tIns="0" rIns="0" bIns="0" rtlCol="0" anchor="ctr"/>
          <a:lstStyle/>
          <a:p>
            <a:pPr marL="0" indent="0">
              <a:buNone/>
            </a:pPr>
            <a:r>
              <a:rPr lang="en-US" sz="1600" b="1" dirty="0">
                <a:solidFill>
                  <a:srgbClr val="718096"/>
                </a:solidFill>
                <a:latin typeface="Outfit" pitchFamily="34" charset="0"/>
                <a:ea typeface="Outfit" pitchFamily="34" charset="-122"/>
                <a:cs typeface="Outfit" pitchFamily="34" charset="-120"/>
              </a:rPr>
              <a:t>14%</a:t>
            </a:r>
            <a:endParaRPr lang="en-US" sz="1600" dirty="0"/>
          </a:p>
        </p:txBody>
      </p:sp>
      <p:sp>
        <p:nvSpPr>
          <p:cNvPr id="19" name="Shape 16"/>
          <p:cNvSpPr/>
          <p:nvPr/>
        </p:nvSpPr>
        <p:spPr>
          <a:xfrm>
            <a:off x="640080" y="4617720"/>
            <a:ext cx="10908792" cy="1143000"/>
          </a:xfrm>
          <a:prstGeom prst="roundRect">
            <a:avLst>
              <a:gd name="adj" fmla="val 5600"/>
            </a:avLst>
          </a:prstGeom>
          <a:solidFill>
            <a:srgbClr val="1E3EAF"/>
          </a:solidFill>
          <a:ln w="12700">
            <a:solidFill>
              <a:srgbClr val="1E3EAF"/>
            </a:solidFill>
            <a:prstDash val="solid"/>
          </a:ln>
        </p:spPr>
        <p:txBody>
          <a:bodyPr/>
          <a:lstStyle/>
          <a:p>
            <a:endParaRPr lang="en-US"/>
          </a:p>
        </p:txBody>
      </p:sp>
      <p:sp>
        <p:nvSpPr>
          <p:cNvPr id="20" name="Text 17"/>
          <p:cNvSpPr txBox="1"/>
          <p:nvPr/>
        </p:nvSpPr>
        <p:spPr>
          <a:xfrm>
            <a:off x="914400" y="4754880"/>
            <a:ext cx="10332720" cy="384048"/>
          </a:xfrm>
          <a:prstGeom prst="rect">
            <a:avLst/>
          </a:prstGeom>
          <a:noFill/>
          <a:ln/>
        </p:spPr>
        <p:txBody>
          <a:bodyPr wrap="square" lIns="0" tIns="0" rIns="0" bIns="0" rtlCol="0" anchor="ctr"/>
          <a:lstStyle/>
          <a:p>
            <a:pPr marL="0" indent="0">
              <a:buNone/>
            </a:pPr>
            <a:r>
              <a:rPr lang="en-US" sz="1700" b="1" dirty="0">
                <a:solidFill>
                  <a:srgbClr val="FFFFFF"/>
                </a:solidFill>
                <a:latin typeface="Outfit" pitchFamily="34" charset="0"/>
                <a:ea typeface="Outfit" pitchFamily="34" charset="-122"/>
                <a:cs typeface="Outfit" pitchFamily="34" charset="-120"/>
              </a:rPr>
              <a:t>Invitation beats promotion, by more than three to one.</a:t>
            </a:r>
            <a:endParaRPr lang="en-US" sz="1700" dirty="0"/>
          </a:p>
        </p:txBody>
      </p:sp>
      <p:sp>
        <p:nvSpPr>
          <p:cNvPr id="21" name="Text 18"/>
          <p:cNvSpPr txBox="1"/>
          <p:nvPr/>
        </p:nvSpPr>
        <p:spPr>
          <a:xfrm>
            <a:off x="914400" y="5175504"/>
            <a:ext cx="10332720" cy="457200"/>
          </a:xfrm>
          <a:prstGeom prst="rect">
            <a:avLst/>
          </a:prstGeom>
          <a:noFill/>
          <a:ln/>
        </p:spPr>
        <p:txBody>
          <a:bodyPr wrap="square" lIns="0" tIns="0" rIns="0" bIns="0" rtlCol="0" anchor="ctr"/>
          <a:lstStyle/>
          <a:p>
            <a:pPr marL="0" indent="0">
              <a:buNone/>
            </a:pPr>
            <a:r>
              <a:rPr lang="en-US" sz="1250" dirty="0">
                <a:solidFill>
                  <a:srgbClr val="D2E9FF"/>
                </a:solidFill>
                <a:latin typeface="Outfit" pitchFamily="34" charset="0"/>
                <a:ea typeface="Outfit" pitchFamily="34" charset="-122"/>
                <a:cs typeface="Outfit" pitchFamily="34" charset="-120"/>
              </a:rPr>
              <a:t>We can buy another ad. We cannot buy what a friend saying “come with me” does. The 2022 study found exactly the same thing, and we have not yet built around it.</a:t>
            </a:r>
            <a:endParaRPr lang="en-US" sz="1250" dirty="0"/>
          </a:p>
        </p:txBody>
      </p:sp>
      <p:sp>
        <p:nvSpPr>
          <p:cNvPr id="22" name="Text 19"/>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Q8D, among those who found opportunities to engage in the past three years.</a:t>
            </a:r>
            <a:endParaRPr lang="en-US" sz="850"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2  ·  2022 AND 2026</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Both studies gave us the same answer</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3566160" y="1417320"/>
            <a:ext cx="3886200" cy="292608"/>
          </a:xfrm>
          <a:prstGeom prst="rect">
            <a:avLst/>
          </a:prstGeom>
          <a:noFill/>
          <a:ln/>
        </p:spPr>
        <p:txBody>
          <a:bodyPr wrap="square" lIns="0" tIns="0" rIns="0" bIns="0" rtlCol="0" anchor="ctr"/>
          <a:lstStyle/>
          <a:p>
            <a:pPr marL="0" indent="0" algn="ctr">
              <a:buNone/>
            </a:pPr>
            <a:r>
              <a:rPr lang="en-US" sz="1100" b="1" kern="0" spc="60" dirty="0">
                <a:solidFill>
                  <a:srgbClr val="718096"/>
                </a:solidFill>
                <a:latin typeface="Outfit" pitchFamily="34" charset="0"/>
                <a:ea typeface="Outfit" pitchFamily="34" charset="-122"/>
                <a:cs typeface="Outfit" pitchFamily="34" charset="-120"/>
              </a:rPr>
              <a:t>2022  ·  Blueprint for Our Future</a:t>
            </a:r>
            <a:endParaRPr lang="en-US" sz="1100" dirty="0"/>
          </a:p>
        </p:txBody>
      </p:sp>
      <p:sp>
        <p:nvSpPr>
          <p:cNvPr id="7" name="Text 4"/>
          <p:cNvSpPr txBox="1"/>
          <p:nvPr/>
        </p:nvSpPr>
        <p:spPr>
          <a:xfrm>
            <a:off x="7635240" y="1417320"/>
            <a:ext cx="3913632" cy="292608"/>
          </a:xfrm>
          <a:prstGeom prst="rect">
            <a:avLst/>
          </a:prstGeom>
          <a:noFill/>
          <a:ln/>
        </p:spPr>
        <p:txBody>
          <a:bodyPr wrap="square" lIns="0" tIns="0" rIns="0" bIns="0" rtlCol="0" anchor="ctr"/>
          <a:lstStyle/>
          <a:p>
            <a:pPr marL="0" indent="0" algn="ctr">
              <a:buNone/>
            </a:pPr>
            <a:r>
              <a:rPr lang="en-US" sz="1100" b="1" kern="0" spc="60" dirty="0">
                <a:solidFill>
                  <a:srgbClr val="1C88ED"/>
                </a:solidFill>
                <a:latin typeface="Outfit" pitchFamily="34" charset="0"/>
                <a:ea typeface="Outfit" pitchFamily="34" charset="-122"/>
                <a:cs typeface="Outfit" pitchFamily="34" charset="-120"/>
              </a:rPr>
              <a:t>2026  ·  Community Pulse</a:t>
            </a:r>
            <a:endParaRPr lang="en-US" sz="1100" dirty="0"/>
          </a:p>
        </p:txBody>
      </p:sp>
      <p:sp>
        <p:nvSpPr>
          <p:cNvPr id="8" name="Text 5"/>
          <p:cNvSpPr txBox="1"/>
          <p:nvPr/>
        </p:nvSpPr>
        <p:spPr>
          <a:xfrm>
            <a:off x="640080" y="1783080"/>
            <a:ext cx="2788920" cy="77724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The top barrier to taking part</a:t>
            </a:r>
            <a:endParaRPr lang="en-US" sz="1200" dirty="0"/>
          </a:p>
        </p:txBody>
      </p:sp>
      <p:sp>
        <p:nvSpPr>
          <p:cNvPr id="9" name="Shape 6"/>
          <p:cNvSpPr/>
          <p:nvPr/>
        </p:nvSpPr>
        <p:spPr>
          <a:xfrm>
            <a:off x="3566160" y="1783080"/>
            <a:ext cx="3886200" cy="777240"/>
          </a:xfrm>
          <a:prstGeom prst="roundRect">
            <a:avLst>
              <a:gd name="adj" fmla="val 5882"/>
            </a:avLst>
          </a:prstGeom>
          <a:solidFill>
            <a:srgbClr val="EDF2F7"/>
          </a:solidFill>
          <a:ln w="12700">
            <a:solidFill>
              <a:srgbClr val="EDF2F7"/>
            </a:solidFill>
            <a:prstDash val="solid"/>
          </a:ln>
        </p:spPr>
        <p:txBody>
          <a:bodyPr/>
          <a:lstStyle/>
          <a:p>
            <a:endParaRPr lang="en-US"/>
          </a:p>
        </p:txBody>
      </p:sp>
      <p:sp>
        <p:nvSpPr>
          <p:cNvPr id="10" name="Text 7"/>
          <p:cNvSpPr txBox="1"/>
          <p:nvPr/>
        </p:nvSpPr>
        <p:spPr>
          <a:xfrm>
            <a:off x="3721787" y="1792045"/>
            <a:ext cx="3566160" cy="77724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Not knowing many people: 43%, </a:t>
            </a:r>
          </a:p>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the single biggest barrier named</a:t>
            </a:r>
            <a:endParaRPr lang="en-US" sz="1100" dirty="0"/>
          </a:p>
        </p:txBody>
      </p:sp>
      <p:sp>
        <p:nvSpPr>
          <p:cNvPr id="11" name="Shape 8"/>
          <p:cNvSpPr/>
          <p:nvPr/>
        </p:nvSpPr>
        <p:spPr>
          <a:xfrm>
            <a:off x="7635240" y="1783080"/>
            <a:ext cx="3913632" cy="777240"/>
          </a:xfrm>
          <a:prstGeom prst="roundRect">
            <a:avLst>
              <a:gd name="adj" fmla="val 5882"/>
            </a:avLst>
          </a:prstGeom>
          <a:solidFill>
            <a:srgbClr val="D2E9FF"/>
          </a:solidFill>
          <a:ln w="12700">
            <a:solidFill>
              <a:srgbClr val="D2E9FF"/>
            </a:solidFill>
            <a:prstDash val="solid"/>
          </a:ln>
        </p:spPr>
        <p:txBody>
          <a:bodyPr/>
          <a:lstStyle/>
          <a:p>
            <a:endParaRPr lang="en-US"/>
          </a:p>
        </p:txBody>
      </p:sp>
      <p:sp>
        <p:nvSpPr>
          <p:cNvPr id="12" name="Text 9"/>
          <p:cNvSpPr txBox="1"/>
          <p:nvPr/>
        </p:nvSpPr>
        <p:spPr>
          <a:xfrm>
            <a:off x="7799832" y="1783080"/>
            <a:ext cx="3584448" cy="77724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Not knowing many Jewish people: 28%, </a:t>
            </a:r>
          </a:p>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tied for the biggest barrier</a:t>
            </a:r>
            <a:endParaRPr lang="en-US" sz="1100" dirty="0"/>
          </a:p>
        </p:txBody>
      </p:sp>
      <p:sp>
        <p:nvSpPr>
          <p:cNvPr id="13" name="Text 10"/>
          <p:cNvSpPr txBox="1"/>
          <p:nvPr/>
        </p:nvSpPr>
        <p:spPr>
          <a:xfrm>
            <a:off x="640080" y="2633472"/>
            <a:ext cx="2788920" cy="77724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What makes people feel welcome</a:t>
            </a:r>
            <a:endParaRPr lang="en-US" sz="1200" dirty="0"/>
          </a:p>
        </p:txBody>
      </p:sp>
      <p:sp>
        <p:nvSpPr>
          <p:cNvPr id="14" name="Shape 11"/>
          <p:cNvSpPr/>
          <p:nvPr/>
        </p:nvSpPr>
        <p:spPr>
          <a:xfrm>
            <a:off x="3566160" y="2633472"/>
            <a:ext cx="3886200" cy="777240"/>
          </a:xfrm>
          <a:prstGeom prst="roundRect">
            <a:avLst>
              <a:gd name="adj" fmla="val 5882"/>
            </a:avLst>
          </a:prstGeom>
          <a:solidFill>
            <a:srgbClr val="EDF2F7"/>
          </a:solidFill>
          <a:ln w="12700">
            <a:solidFill>
              <a:srgbClr val="EDF2F7"/>
            </a:solidFill>
            <a:prstDash val="solid"/>
          </a:ln>
        </p:spPr>
        <p:txBody>
          <a:bodyPr/>
          <a:lstStyle/>
          <a:p>
            <a:endParaRPr lang="en-US"/>
          </a:p>
        </p:txBody>
      </p:sp>
      <p:sp>
        <p:nvSpPr>
          <p:cNvPr id="15" name="Text 12"/>
          <p:cNvSpPr txBox="1"/>
          <p:nvPr/>
        </p:nvSpPr>
        <p:spPr>
          <a:xfrm>
            <a:off x="3730752" y="2633472"/>
            <a:ext cx="3566160" cy="77724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Knowing other people there: 74%. </a:t>
            </a:r>
          </a:p>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Being personally invited: 64%</a:t>
            </a:r>
            <a:endParaRPr lang="en-US" sz="1100" dirty="0"/>
          </a:p>
        </p:txBody>
      </p:sp>
      <p:sp>
        <p:nvSpPr>
          <p:cNvPr id="16" name="Shape 13"/>
          <p:cNvSpPr/>
          <p:nvPr/>
        </p:nvSpPr>
        <p:spPr>
          <a:xfrm>
            <a:off x="7635240" y="2633472"/>
            <a:ext cx="3913632" cy="777240"/>
          </a:xfrm>
          <a:prstGeom prst="roundRect">
            <a:avLst>
              <a:gd name="adj" fmla="val 5882"/>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799832" y="2633472"/>
            <a:ext cx="3584448" cy="77724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Being welcomed regardless of observance: 43%. </a:t>
            </a:r>
          </a:p>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Being personally invited: 20%</a:t>
            </a:r>
            <a:endParaRPr lang="en-US" sz="1100" dirty="0"/>
          </a:p>
        </p:txBody>
      </p:sp>
      <p:sp>
        <p:nvSpPr>
          <p:cNvPr id="18" name="Text 15"/>
          <p:cNvSpPr txBox="1"/>
          <p:nvPr/>
        </p:nvSpPr>
        <p:spPr>
          <a:xfrm>
            <a:off x="640080" y="3483864"/>
            <a:ext cx="2788920" cy="86868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People new to San Diego</a:t>
            </a:r>
            <a:endParaRPr lang="en-US" sz="1200" dirty="0"/>
          </a:p>
        </p:txBody>
      </p:sp>
      <p:sp>
        <p:nvSpPr>
          <p:cNvPr id="19" name="Shape 16"/>
          <p:cNvSpPr/>
          <p:nvPr/>
        </p:nvSpPr>
        <p:spPr>
          <a:xfrm>
            <a:off x="3566160" y="3483864"/>
            <a:ext cx="3886200" cy="868680"/>
          </a:xfrm>
          <a:prstGeom prst="roundRect">
            <a:avLst>
              <a:gd name="adj" fmla="val 5263"/>
            </a:avLst>
          </a:prstGeom>
          <a:solidFill>
            <a:srgbClr val="EDF2F7"/>
          </a:solidFill>
          <a:ln w="12700">
            <a:solidFill>
              <a:srgbClr val="EDF2F7"/>
            </a:solidFill>
            <a:prstDash val="solid"/>
          </a:ln>
        </p:spPr>
        <p:txBody>
          <a:bodyPr/>
          <a:lstStyle/>
          <a:p>
            <a:endParaRPr lang="en-US"/>
          </a:p>
        </p:txBody>
      </p:sp>
      <p:sp>
        <p:nvSpPr>
          <p:cNvPr id="20" name="Text 17"/>
          <p:cNvSpPr txBox="1"/>
          <p:nvPr/>
        </p:nvSpPr>
        <p:spPr>
          <a:xfrm>
            <a:off x="3730752" y="3483864"/>
            <a:ext cx="3566160" cy="86868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30% had lived here under ten years; </a:t>
            </a:r>
          </a:p>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66% of the newest said they knew few people</a:t>
            </a:r>
            <a:endParaRPr lang="en-US" sz="1100" dirty="0"/>
          </a:p>
        </p:txBody>
      </p:sp>
      <p:sp>
        <p:nvSpPr>
          <p:cNvPr id="21" name="Shape 18"/>
          <p:cNvSpPr/>
          <p:nvPr/>
        </p:nvSpPr>
        <p:spPr>
          <a:xfrm>
            <a:off x="7635240" y="3483864"/>
            <a:ext cx="3913632" cy="868680"/>
          </a:xfrm>
          <a:prstGeom prst="roundRect">
            <a:avLst>
              <a:gd name="adj" fmla="val 5263"/>
            </a:avLst>
          </a:prstGeom>
          <a:solidFill>
            <a:srgbClr val="D2E9FF"/>
          </a:solidFill>
          <a:ln w="12700">
            <a:solidFill>
              <a:srgbClr val="D2E9FF"/>
            </a:solidFill>
            <a:prstDash val="solid"/>
          </a:ln>
        </p:spPr>
        <p:txBody>
          <a:bodyPr/>
          <a:lstStyle/>
          <a:p>
            <a:endParaRPr lang="en-US"/>
          </a:p>
        </p:txBody>
      </p:sp>
      <p:sp>
        <p:nvSpPr>
          <p:cNvPr id="22" name="Text 19"/>
          <p:cNvSpPr txBox="1"/>
          <p:nvPr/>
        </p:nvSpPr>
        <p:spPr>
          <a:xfrm>
            <a:off x="7799832" y="3483864"/>
            <a:ext cx="3584448" cy="86868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Residents of under ten years are the least connected group and the most likely to want more</a:t>
            </a:r>
            <a:endParaRPr lang="en-US" sz="1100" dirty="0"/>
          </a:p>
        </p:txBody>
      </p:sp>
      <p:sp>
        <p:nvSpPr>
          <p:cNvPr id="23" name="Text 20"/>
          <p:cNvSpPr txBox="1"/>
          <p:nvPr/>
        </p:nvSpPr>
        <p:spPr>
          <a:xfrm>
            <a:off x="640080" y="4425696"/>
            <a:ext cx="2788920" cy="77724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Money not the obstacle we believe</a:t>
            </a:r>
            <a:endParaRPr lang="en-US" sz="1200" dirty="0"/>
          </a:p>
        </p:txBody>
      </p:sp>
      <p:sp>
        <p:nvSpPr>
          <p:cNvPr id="24" name="Shape 21"/>
          <p:cNvSpPr/>
          <p:nvPr/>
        </p:nvSpPr>
        <p:spPr>
          <a:xfrm>
            <a:off x="3566160" y="4425696"/>
            <a:ext cx="3886200" cy="777240"/>
          </a:xfrm>
          <a:prstGeom prst="roundRect">
            <a:avLst>
              <a:gd name="adj" fmla="val 5882"/>
            </a:avLst>
          </a:prstGeom>
          <a:solidFill>
            <a:srgbClr val="EDF2F7"/>
          </a:solidFill>
          <a:ln w="12700">
            <a:solidFill>
              <a:srgbClr val="EDF2F7"/>
            </a:solidFill>
            <a:prstDash val="solid"/>
          </a:ln>
        </p:spPr>
        <p:txBody>
          <a:bodyPr/>
          <a:lstStyle/>
          <a:p>
            <a:endParaRPr lang="en-US"/>
          </a:p>
        </p:txBody>
      </p:sp>
      <p:sp>
        <p:nvSpPr>
          <p:cNvPr id="25" name="Text 22"/>
          <p:cNvSpPr txBox="1"/>
          <p:nvPr/>
        </p:nvSpPr>
        <p:spPr>
          <a:xfrm>
            <a:off x="3730752" y="4425696"/>
            <a:ext cx="3566160" cy="77724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20% said Jewish activities were too expensive</a:t>
            </a:r>
            <a:endParaRPr lang="en-US" sz="1100" dirty="0"/>
          </a:p>
        </p:txBody>
      </p:sp>
      <p:sp>
        <p:nvSpPr>
          <p:cNvPr id="26" name="Shape 23"/>
          <p:cNvSpPr/>
          <p:nvPr/>
        </p:nvSpPr>
        <p:spPr>
          <a:xfrm>
            <a:off x="7635240" y="4425696"/>
            <a:ext cx="3913632" cy="777240"/>
          </a:xfrm>
          <a:prstGeom prst="roundRect">
            <a:avLst>
              <a:gd name="adj" fmla="val 5882"/>
            </a:avLst>
          </a:prstGeom>
          <a:solidFill>
            <a:srgbClr val="D2E9FF"/>
          </a:solidFill>
          <a:ln w="12700">
            <a:solidFill>
              <a:srgbClr val="D2E9FF"/>
            </a:solidFill>
            <a:prstDash val="solid"/>
          </a:ln>
        </p:spPr>
        <p:txBody>
          <a:bodyPr/>
          <a:lstStyle/>
          <a:p>
            <a:endParaRPr lang="en-US"/>
          </a:p>
        </p:txBody>
      </p:sp>
      <p:sp>
        <p:nvSpPr>
          <p:cNvPr id="27" name="Text 24"/>
          <p:cNvSpPr txBox="1"/>
          <p:nvPr/>
        </p:nvSpPr>
        <p:spPr>
          <a:xfrm>
            <a:off x="7799832" y="4425696"/>
            <a:ext cx="3584448" cy="77724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15% name cost and 15% name expected donations;</a:t>
            </a:r>
          </a:p>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 relational barriers rank higher</a:t>
            </a:r>
            <a:endParaRPr lang="en-US" sz="1100" dirty="0"/>
          </a:p>
        </p:txBody>
      </p:sp>
      <p:sp>
        <p:nvSpPr>
          <p:cNvPr id="28" name="Shape 25"/>
          <p:cNvSpPr/>
          <p:nvPr/>
        </p:nvSpPr>
        <p:spPr>
          <a:xfrm>
            <a:off x="640080" y="5303520"/>
            <a:ext cx="10908792" cy="566928"/>
          </a:xfrm>
          <a:prstGeom prst="roundRect">
            <a:avLst>
              <a:gd name="adj" fmla="val 9677"/>
            </a:avLst>
          </a:prstGeom>
          <a:solidFill>
            <a:srgbClr val="D2E9FF"/>
          </a:solidFill>
          <a:ln w="12700">
            <a:solidFill>
              <a:srgbClr val="D2E9FF"/>
            </a:solidFill>
            <a:prstDash val="solid"/>
          </a:ln>
        </p:spPr>
        <p:txBody>
          <a:bodyPr/>
          <a:lstStyle/>
          <a:p>
            <a:endParaRPr lang="en-US"/>
          </a:p>
        </p:txBody>
      </p:sp>
      <p:sp>
        <p:nvSpPr>
          <p:cNvPr id="29" name="Text 26"/>
          <p:cNvSpPr txBox="1"/>
          <p:nvPr/>
        </p:nvSpPr>
        <p:spPr>
          <a:xfrm>
            <a:off x="914400" y="5303520"/>
            <a:ext cx="10332720" cy="566928"/>
          </a:xfrm>
          <a:prstGeom prst="rect">
            <a:avLst/>
          </a:prstGeom>
          <a:noFill/>
          <a:ln/>
        </p:spPr>
        <p:txBody>
          <a:bodyPr wrap="square" lIns="0" tIns="0" rIns="0" bIns="0" rtlCol="0" anchor="ctr"/>
          <a:lstStyle/>
          <a:p>
            <a:pPr marL="0" indent="0">
              <a:lnSpc>
                <a:spcPts val="1800"/>
              </a:lnSpc>
              <a:buNone/>
            </a:pPr>
            <a:r>
              <a:rPr lang="en-US" sz="1250" b="1" dirty="0">
                <a:solidFill>
                  <a:srgbClr val="27277C"/>
                </a:solidFill>
                <a:latin typeface="Outfit" pitchFamily="34" charset="0"/>
                <a:ea typeface="Outfit" pitchFamily="34" charset="-122"/>
                <a:cs typeface="Outfit" pitchFamily="34" charset="-120"/>
              </a:rPr>
              <a:t>Four years, two research teams, two different instruments, one answer: people come because someone they know asks them to.</a:t>
            </a:r>
            <a:endParaRPr lang="en-US" sz="1250" dirty="0"/>
          </a:p>
        </p:txBody>
      </p:sp>
      <p:sp>
        <p:nvSpPr>
          <p:cNvPr id="30" name="Text 27"/>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Sources: Blueprint for Our Future (2022) and Flourishing Community Pulse (2026). Barrier lists and answer options differ between the two studies.</a:t>
            </a:r>
            <a:endParaRPr lang="en-US" sz="85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1E3EAF"/>
        </a:solidFill>
        <a:effectLst/>
      </p:bgPr>
    </p:bg>
    <p:spTree>
      <p:nvGrpSpPr>
        <p:cNvPr id="1" name=""/>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p:cNvPicPr>
            <a:picLocks noChangeAspect="1"/>
          </p:cNvPicPr>
          <p:nvPr/>
        </p:nvPicPr>
        <p:blipFill>
          <a:blip r:embed="rId3"/>
          <a:stretch>
            <a:fillRect/>
          </a:stretch>
        </p:blipFill>
        <p:spPr>
          <a:xfrm>
            <a:off x="11430000" y="6163056"/>
            <a:ext cx="420624" cy="420624"/>
          </a:xfrm>
          <a:prstGeom prst="rect">
            <a:avLst/>
          </a:prstGeom>
        </p:spPr>
      </p:pic>
      <p:sp>
        <p:nvSpPr>
          <p:cNvPr id="3" name="Shape 0"/>
          <p:cNvSpPr/>
          <p:nvPr/>
        </p:nvSpPr>
        <p:spPr>
          <a:xfrm>
            <a:off x="868680" y="2331720"/>
            <a:ext cx="1051560" cy="1051560"/>
          </a:xfrm>
          <a:prstGeom prst="ellipse">
            <a:avLst/>
          </a:prstGeom>
          <a:solidFill>
            <a:srgbClr val="1C88ED"/>
          </a:solidFill>
          <a:ln w="12700">
            <a:solidFill>
              <a:srgbClr val="1C88ED"/>
            </a:solidFill>
            <a:prstDash val="solid"/>
          </a:ln>
        </p:spPr>
        <p:txBody>
          <a:bodyPr/>
          <a:lstStyle/>
          <a:p>
            <a:endParaRPr lang="en-US"/>
          </a:p>
        </p:txBody>
      </p:sp>
      <p:sp>
        <p:nvSpPr>
          <p:cNvPr id="4" name="Text 1"/>
          <p:cNvSpPr txBox="1"/>
          <p:nvPr/>
        </p:nvSpPr>
        <p:spPr>
          <a:xfrm>
            <a:off x="868680" y="2331720"/>
            <a:ext cx="1051560" cy="1051560"/>
          </a:xfrm>
          <a:prstGeom prst="rect">
            <a:avLst/>
          </a:prstGeom>
          <a:noFill/>
          <a:ln/>
        </p:spPr>
        <p:txBody>
          <a:bodyPr wrap="square" lIns="0" tIns="0" rIns="0" bIns="0" rtlCol="0" anchor="ctr"/>
          <a:lstStyle/>
          <a:p>
            <a:pPr marL="0" indent="0" algn="ctr">
              <a:buNone/>
            </a:pPr>
            <a:r>
              <a:rPr lang="en-US" sz="4400" b="1" dirty="0">
                <a:solidFill>
                  <a:srgbClr val="FFFFFF"/>
                </a:solidFill>
                <a:latin typeface="Outfit" pitchFamily="34" charset="0"/>
                <a:ea typeface="Outfit" pitchFamily="34" charset="-122"/>
                <a:cs typeface="Outfit" pitchFamily="34" charset="-120"/>
              </a:rPr>
              <a:t>3</a:t>
            </a:r>
            <a:endParaRPr lang="en-US" sz="4400" dirty="0"/>
          </a:p>
        </p:txBody>
      </p:sp>
      <p:sp>
        <p:nvSpPr>
          <p:cNvPr id="5" name="Text 2"/>
          <p:cNvSpPr txBox="1"/>
          <p:nvPr/>
        </p:nvSpPr>
        <p:spPr>
          <a:xfrm>
            <a:off x="2240280" y="2304288"/>
            <a:ext cx="8778240" cy="274320"/>
          </a:xfrm>
          <a:prstGeom prst="rect">
            <a:avLst/>
          </a:prstGeom>
          <a:noFill/>
          <a:ln/>
        </p:spPr>
        <p:txBody>
          <a:bodyPr wrap="square" lIns="0" tIns="0" rIns="0" bIns="0" rtlCol="0" anchor="ctr"/>
          <a:lstStyle/>
          <a:p>
            <a:pPr marL="0" indent="0">
              <a:buNone/>
            </a:pPr>
            <a:r>
              <a:rPr lang="en-US" sz="1100" b="1" kern="0" spc="180" dirty="0">
                <a:solidFill>
                  <a:srgbClr val="D2E9FF"/>
                </a:solidFill>
                <a:latin typeface="Outfit" pitchFamily="34" charset="0"/>
                <a:ea typeface="Outfit" pitchFamily="34" charset="-122"/>
                <a:cs typeface="Outfit" pitchFamily="34" charset="-120"/>
              </a:rPr>
              <a:t>TAKEAWAY 3 OF 6</a:t>
            </a:r>
            <a:endParaRPr lang="en-US" sz="1100" dirty="0"/>
          </a:p>
        </p:txBody>
      </p:sp>
      <p:sp>
        <p:nvSpPr>
          <p:cNvPr id="6" name="Text 3"/>
          <p:cNvSpPr txBox="1"/>
          <p:nvPr/>
        </p:nvSpPr>
        <p:spPr>
          <a:xfrm>
            <a:off x="2240280" y="2615184"/>
            <a:ext cx="8778240" cy="1371600"/>
          </a:xfrm>
          <a:prstGeom prst="rect">
            <a:avLst/>
          </a:prstGeom>
          <a:noFill/>
          <a:ln/>
        </p:spPr>
        <p:txBody>
          <a:bodyPr wrap="square" lIns="0" tIns="0" rIns="0" bIns="0" rtlCol="0" anchor="t"/>
          <a:lstStyle/>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Belonging is built by personal connections</a:t>
            </a:r>
            <a:endParaRPr lang="en-US" sz="3400" dirty="0"/>
          </a:p>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and small circles, not bigger events</a:t>
            </a:r>
            <a:endParaRPr lang="en-US" sz="3400" dirty="0"/>
          </a:p>
        </p:txBody>
      </p:sp>
      <p:sp>
        <p:nvSpPr>
          <p:cNvPr id="7" name="Text 4"/>
          <p:cNvSpPr txBox="1"/>
          <p:nvPr/>
        </p:nvSpPr>
        <p:spPr>
          <a:xfrm>
            <a:off x="2240279" y="4078224"/>
            <a:ext cx="8778239" cy="914400"/>
          </a:xfrm>
          <a:prstGeom prst="rect">
            <a:avLst/>
          </a:prstGeom>
          <a:noFill/>
          <a:ln/>
        </p:spPr>
        <p:txBody>
          <a:bodyPr wrap="square" lIns="0" tIns="0" rIns="0" bIns="0" rtlCol="0" anchor="t"/>
          <a:lstStyle/>
          <a:p>
            <a:pPr marL="0" indent="0">
              <a:lnSpc>
                <a:spcPts val="2200"/>
              </a:lnSpc>
              <a:buNone/>
            </a:pPr>
            <a:r>
              <a:rPr lang="en-US" sz="1450" dirty="0">
                <a:solidFill>
                  <a:srgbClr val="D2E9FF"/>
                </a:solidFill>
                <a:latin typeface="Outfit" pitchFamily="34" charset="0"/>
                <a:ea typeface="Outfit" pitchFamily="34" charset="-122"/>
                <a:cs typeface="Outfit" pitchFamily="34" charset="-120"/>
              </a:rPr>
              <a:t>We asked what belonging is made of and what would create more of it. </a:t>
            </a:r>
          </a:p>
          <a:p>
            <a:pPr marL="0" indent="0">
              <a:lnSpc>
                <a:spcPts val="2200"/>
              </a:lnSpc>
              <a:buNone/>
            </a:pPr>
            <a:r>
              <a:rPr lang="en-US" sz="1450" dirty="0">
                <a:solidFill>
                  <a:srgbClr val="D2E9FF"/>
                </a:solidFill>
                <a:latin typeface="Outfit" pitchFamily="34" charset="0"/>
                <a:ea typeface="Outfit" pitchFamily="34" charset="-122"/>
                <a:cs typeface="Outfit" pitchFamily="34" charset="-120"/>
              </a:rPr>
              <a:t>People did not ask for more programming. They asked to be accepted as they are and to be known by a few people.</a:t>
            </a:r>
            <a:endParaRPr lang="en-US" sz="1450"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3  ·  THE MEANING</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What people mean when they say belonging</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10881360" cy="320040"/>
          </a:xfrm>
          <a:prstGeom prst="rect">
            <a:avLst/>
          </a:prstGeom>
          <a:noFill/>
          <a:ln/>
        </p:spPr>
        <p:txBody>
          <a:bodyPr wrap="square" lIns="0" tIns="0" rIns="0" bIns="0" rtlCol="0" anchor="t"/>
          <a:lstStyle/>
          <a:p>
            <a:pPr marL="0" indent="0">
              <a:buNone/>
            </a:pPr>
            <a:r>
              <a:rPr lang="en-US" sz="1300" dirty="0">
                <a:solidFill>
                  <a:srgbClr val="718096"/>
                </a:solidFill>
                <a:latin typeface="Outfit" pitchFamily="34" charset="0"/>
                <a:ea typeface="Outfit" pitchFamily="34" charset="-122"/>
                <a:cs typeface="Outfit" pitchFamily="34" charset="-120"/>
              </a:rPr>
              <a:t>Rated very or extremely important in creating a sense of belonging:</a:t>
            </a:r>
            <a:endParaRPr lang="en-US" sz="1300" dirty="0"/>
          </a:p>
        </p:txBody>
      </p:sp>
      <p:sp>
        <p:nvSpPr>
          <p:cNvPr id="7" name="Shape 4"/>
          <p:cNvSpPr/>
          <p:nvPr/>
        </p:nvSpPr>
        <p:spPr>
          <a:xfrm>
            <a:off x="640080" y="1737360"/>
            <a:ext cx="10908792" cy="694944"/>
          </a:xfrm>
          <a:prstGeom prst="roundRect">
            <a:avLst>
              <a:gd name="adj" fmla="val 6579"/>
            </a:avLst>
          </a:prstGeom>
          <a:solidFill>
            <a:srgbClr val="EDF2F7"/>
          </a:solidFill>
          <a:ln w="12700">
            <a:solidFill>
              <a:srgbClr val="EDF2F7"/>
            </a:solidFill>
            <a:prstDash val="solid"/>
          </a:ln>
        </p:spPr>
        <p:txBody>
          <a:bodyPr/>
          <a:lstStyle/>
          <a:p>
            <a:endParaRPr lang="en-US"/>
          </a:p>
        </p:txBody>
      </p:sp>
      <p:sp>
        <p:nvSpPr>
          <p:cNvPr id="8" name="Text 5"/>
          <p:cNvSpPr txBox="1"/>
          <p:nvPr/>
        </p:nvSpPr>
        <p:spPr>
          <a:xfrm>
            <a:off x="868680" y="1783080"/>
            <a:ext cx="2926080" cy="301752"/>
          </a:xfrm>
          <a:prstGeom prst="rect">
            <a:avLst/>
          </a:prstGeom>
          <a:noFill/>
          <a:ln/>
        </p:spPr>
        <p:txBody>
          <a:bodyPr wrap="square" lIns="0" tIns="0" rIns="0" bIns="0" rtlCol="0" anchor="ctr"/>
          <a:lstStyle/>
          <a:p>
            <a:pPr marL="0" indent="0">
              <a:buNone/>
            </a:pPr>
            <a:r>
              <a:rPr lang="en-US" sz="1350" b="1" dirty="0">
                <a:solidFill>
                  <a:srgbClr val="1E3EAF"/>
                </a:solidFill>
                <a:latin typeface="Outfit" pitchFamily="34" charset="0"/>
                <a:ea typeface="Outfit" pitchFamily="34" charset="-122"/>
                <a:cs typeface="Outfit" pitchFamily="34" charset="-120"/>
              </a:rPr>
              <a:t>Shared values and purpose</a:t>
            </a:r>
            <a:endParaRPr lang="en-US" sz="1350" dirty="0"/>
          </a:p>
        </p:txBody>
      </p:sp>
      <p:sp>
        <p:nvSpPr>
          <p:cNvPr id="9" name="Text 6"/>
          <p:cNvSpPr txBox="1"/>
          <p:nvPr/>
        </p:nvSpPr>
        <p:spPr>
          <a:xfrm>
            <a:off x="868680" y="2093976"/>
            <a:ext cx="9052560" cy="274320"/>
          </a:xfrm>
          <a:prstGeom prst="rect">
            <a:avLst/>
          </a:prstGeom>
          <a:noFill/>
          <a:ln/>
        </p:spPr>
        <p:txBody>
          <a:bodyPr wrap="square" lIns="0" tIns="0" rIns="0" bIns="0" rtlCol="0" anchor="ctr"/>
          <a:lstStyle/>
          <a:p>
            <a:pPr marL="0" indent="0">
              <a:buNone/>
            </a:pPr>
            <a:r>
              <a:rPr lang="en-US" sz="1100" dirty="0">
                <a:solidFill>
                  <a:srgbClr val="2D3748"/>
                </a:solidFill>
                <a:latin typeface="Outfit" pitchFamily="34" charset="0"/>
                <a:ea typeface="Outfit" pitchFamily="34" charset="-122"/>
                <a:cs typeface="Outfit" pitchFamily="34" charset="-120"/>
              </a:rPr>
              <a:t>Being part of a community that comes together around Jewish values and makes a difference</a:t>
            </a:r>
            <a:endParaRPr lang="en-US" sz="1100" dirty="0"/>
          </a:p>
        </p:txBody>
      </p:sp>
      <p:sp>
        <p:nvSpPr>
          <p:cNvPr id="10" name="Text 7"/>
          <p:cNvSpPr txBox="1"/>
          <p:nvPr/>
        </p:nvSpPr>
        <p:spPr>
          <a:xfrm>
            <a:off x="10241280" y="1737360"/>
            <a:ext cx="1280160" cy="694944"/>
          </a:xfrm>
          <a:prstGeom prst="rect">
            <a:avLst/>
          </a:prstGeom>
          <a:noFill/>
          <a:ln/>
        </p:spPr>
        <p:txBody>
          <a:bodyPr wrap="square" lIns="0" tIns="0" rIns="0" bIns="0" rtlCol="0" anchor="ctr"/>
          <a:lstStyle/>
          <a:p>
            <a:pPr marL="0" indent="0" algn="r">
              <a:buNone/>
            </a:pPr>
            <a:r>
              <a:rPr lang="en-US" sz="2500" b="1" dirty="0">
                <a:solidFill>
                  <a:srgbClr val="1E3EAF"/>
                </a:solidFill>
                <a:latin typeface="Outfit" pitchFamily="34" charset="0"/>
                <a:ea typeface="Outfit" pitchFamily="34" charset="-122"/>
                <a:cs typeface="Outfit" pitchFamily="34" charset="-120"/>
              </a:rPr>
              <a:t>61%</a:t>
            </a:r>
            <a:endParaRPr lang="en-US" sz="2500" dirty="0"/>
          </a:p>
        </p:txBody>
      </p:sp>
      <p:sp>
        <p:nvSpPr>
          <p:cNvPr id="11" name="Shape 8"/>
          <p:cNvSpPr/>
          <p:nvPr/>
        </p:nvSpPr>
        <p:spPr>
          <a:xfrm>
            <a:off x="640080" y="2487168"/>
            <a:ext cx="10908792" cy="694944"/>
          </a:xfrm>
          <a:prstGeom prst="roundRect">
            <a:avLst>
              <a:gd name="adj" fmla="val 6579"/>
            </a:avLst>
          </a:prstGeom>
          <a:solidFill>
            <a:srgbClr val="EDF2F7"/>
          </a:solidFill>
          <a:ln w="12700">
            <a:solidFill>
              <a:srgbClr val="EDF2F7"/>
            </a:solidFill>
            <a:prstDash val="solid"/>
          </a:ln>
        </p:spPr>
        <p:txBody>
          <a:bodyPr/>
          <a:lstStyle/>
          <a:p>
            <a:endParaRPr lang="en-US"/>
          </a:p>
        </p:txBody>
      </p:sp>
      <p:sp>
        <p:nvSpPr>
          <p:cNvPr id="12" name="Text 9"/>
          <p:cNvSpPr txBox="1"/>
          <p:nvPr/>
        </p:nvSpPr>
        <p:spPr>
          <a:xfrm>
            <a:off x="868680" y="2532888"/>
            <a:ext cx="2926080" cy="301752"/>
          </a:xfrm>
          <a:prstGeom prst="rect">
            <a:avLst/>
          </a:prstGeom>
          <a:noFill/>
          <a:ln/>
        </p:spPr>
        <p:txBody>
          <a:bodyPr wrap="square" lIns="0" tIns="0" rIns="0" bIns="0" rtlCol="0" anchor="ctr"/>
          <a:lstStyle/>
          <a:p>
            <a:pPr marL="0" indent="0">
              <a:buNone/>
            </a:pPr>
            <a:r>
              <a:rPr lang="en-US" sz="1350" b="1" dirty="0">
                <a:solidFill>
                  <a:srgbClr val="1E3EAF"/>
                </a:solidFill>
                <a:latin typeface="Outfit" pitchFamily="34" charset="0"/>
                <a:ea typeface="Outfit" pitchFamily="34" charset="-122"/>
                <a:cs typeface="Outfit" pitchFamily="34" charset="-120"/>
              </a:rPr>
              <a:t>Peoplehood</a:t>
            </a:r>
            <a:endParaRPr lang="en-US" sz="1350" dirty="0"/>
          </a:p>
        </p:txBody>
      </p:sp>
      <p:sp>
        <p:nvSpPr>
          <p:cNvPr id="13" name="Text 10"/>
          <p:cNvSpPr txBox="1"/>
          <p:nvPr/>
        </p:nvSpPr>
        <p:spPr>
          <a:xfrm>
            <a:off x="868680" y="2843784"/>
            <a:ext cx="9052560" cy="274320"/>
          </a:xfrm>
          <a:prstGeom prst="rect">
            <a:avLst/>
          </a:prstGeom>
          <a:noFill/>
          <a:ln/>
        </p:spPr>
        <p:txBody>
          <a:bodyPr wrap="square" lIns="0" tIns="0" rIns="0" bIns="0" rtlCol="0" anchor="ctr"/>
          <a:lstStyle/>
          <a:p>
            <a:pPr marL="0" indent="0">
              <a:buNone/>
            </a:pPr>
            <a:r>
              <a:rPr lang="en-US" sz="1100" dirty="0">
                <a:solidFill>
                  <a:srgbClr val="2D3748"/>
                </a:solidFill>
                <a:latin typeface="Outfit" pitchFamily="34" charset="0"/>
                <a:ea typeface="Outfit" pitchFamily="34" charset="-122"/>
                <a:cs typeface="Outfit" pitchFamily="34" charset="-120"/>
              </a:rPr>
              <a:t>Feeling connected to Jewish people, traditions, and the broader Jewish community</a:t>
            </a:r>
            <a:endParaRPr lang="en-US" sz="1100" dirty="0"/>
          </a:p>
        </p:txBody>
      </p:sp>
      <p:sp>
        <p:nvSpPr>
          <p:cNvPr id="14" name="Text 11"/>
          <p:cNvSpPr txBox="1"/>
          <p:nvPr/>
        </p:nvSpPr>
        <p:spPr>
          <a:xfrm>
            <a:off x="10241280" y="2487168"/>
            <a:ext cx="1280160" cy="694944"/>
          </a:xfrm>
          <a:prstGeom prst="rect">
            <a:avLst/>
          </a:prstGeom>
          <a:noFill/>
          <a:ln/>
        </p:spPr>
        <p:txBody>
          <a:bodyPr wrap="square" lIns="0" tIns="0" rIns="0" bIns="0" rtlCol="0" anchor="ctr"/>
          <a:lstStyle/>
          <a:p>
            <a:pPr marL="0" indent="0" algn="r">
              <a:buNone/>
            </a:pPr>
            <a:r>
              <a:rPr lang="en-US" sz="2500" b="1" dirty="0">
                <a:solidFill>
                  <a:srgbClr val="1E3EAF"/>
                </a:solidFill>
                <a:latin typeface="Outfit" pitchFamily="34" charset="0"/>
                <a:ea typeface="Outfit" pitchFamily="34" charset="-122"/>
                <a:cs typeface="Outfit" pitchFamily="34" charset="-120"/>
              </a:rPr>
              <a:t>60%</a:t>
            </a:r>
            <a:endParaRPr lang="en-US" sz="2500" dirty="0"/>
          </a:p>
        </p:txBody>
      </p:sp>
      <p:sp>
        <p:nvSpPr>
          <p:cNvPr id="15" name="Shape 12"/>
          <p:cNvSpPr/>
          <p:nvPr/>
        </p:nvSpPr>
        <p:spPr>
          <a:xfrm>
            <a:off x="640080" y="3236976"/>
            <a:ext cx="10908792" cy="694944"/>
          </a:xfrm>
          <a:prstGeom prst="roundRect">
            <a:avLst>
              <a:gd name="adj" fmla="val 6579"/>
            </a:avLst>
          </a:prstGeom>
          <a:solidFill>
            <a:srgbClr val="EDF2F7"/>
          </a:solidFill>
          <a:ln w="12700">
            <a:solidFill>
              <a:srgbClr val="EDF2F7"/>
            </a:solidFill>
            <a:prstDash val="solid"/>
          </a:ln>
        </p:spPr>
        <p:txBody>
          <a:bodyPr/>
          <a:lstStyle/>
          <a:p>
            <a:endParaRPr lang="en-US"/>
          </a:p>
        </p:txBody>
      </p:sp>
      <p:sp>
        <p:nvSpPr>
          <p:cNvPr id="16" name="Text 13"/>
          <p:cNvSpPr txBox="1"/>
          <p:nvPr/>
        </p:nvSpPr>
        <p:spPr>
          <a:xfrm>
            <a:off x="868680" y="3282696"/>
            <a:ext cx="2926080" cy="301752"/>
          </a:xfrm>
          <a:prstGeom prst="rect">
            <a:avLst/>
          </a:prstGeom>
          <a:noFill/>
          <a:ln/>
        </p:spPr>
        <p:txBody>
          <a:bodyPr wrap="square" lIns="0" tIns="0" rIns="0" bIns="0" rtlCol="0" anchor="ctr"/>
          <a:lstStyle/>
          <a:p>
            <a:pPr marL="0" indent="0">
              <a:buNone/>
            </a:pPr>
            <a:r>
              <a:rPr lang="en-US" sz="1350" b="1" dirty="0">
                <a:solidFill>
                  <a:srgbClr val="1E3EAF"/>
                </a:solidFill>
                <a:latin typeface="Outfit" pitchFamily="34" charset="0"/>
                <a:ea typeface="Outfit" pitchFamily="34" charset="-122"/>
                <a:cs typeface="Outfit" pitchFamily="34" charset="-120"/>
              </a:rPr>
              <a:t>Relationships</a:t>
            </a:r>
            <a:endParaRPr lang="en-US" sz="1350" dirty="0"/>
          </a:p>
        </p:txBody>
      </p:sp>
      <p:sp>
        <p:nvSpPr>
          <p:cNvPr id="17" name="Text 14"/>
          <p:cNvSpPr txBox="1"/>
          <p:nvPr/>
        </p:nvSpPr>
        <p:spPr>
          <a:xfrm>
            <a:off x="868680" y="3593592"/>
            <a:ext cx="9052560" cy="274320"/>
          </a:xfrm>
          <a:prstGeom prst="rect">
            <a:avLst/>
          </a:prstGeom>
          <a:noFill/>
          <a:ln/>
        </p:spPr>
        <p:txBody>
          <a:bodyPr wrap="square" lIns="0" tIns="0" rIns="0" bIns="0" rtlCol="0" anchor="ctr"/>
          <a:lstStyle/>
          <a:p>
            <a:pPr marL="0" indent="0">
              <a:buNone/>
            </a:pPr>
            <a:r>
              <a:rPr lang="en-US" sz="1100" dirty="0">
                <a:solidFill>
                  <a:srgbClr val="2D3748"/>
                </a:solidFill>
                <a:latin typeface="Outfit" pitchFamily="34" charset="0"/>
                <a:ea typeface="Outfit" pitchFamily="34" charset="-122"/>
                <a:cs typeface="Outfit" pitchFamily="34" charset="-120"/>
              </a:rPr>
              <a:t>Having close and supportive relationships with other Jews in San Diego</a:t>
            </a:r>
            <a:endParaRPr lang="en-US" sz="1100" dirty="0"/>
          </a:p>
        </p:txBody>
      </p:sp>
      <p:sp>
        <p:nvSpPr>
          <p:cNvPr id="18" name="Text 15"/>
          <p:cNvSpPr txBox="1"/>
          <p:nvPr/>
        </p:nvSpPr>
        <p:spPr>
          <a:xfrm>
            <a:off x="10241280" y="3236976"/>
            <a:ext cx="1280160" cy="694944"/>
          </a:xfrm>
          <a:prstGeom prst="rect">
            <a:avLst/>
          </a:prstGeom>
          <a:noFill/>
          <a:ln/>
        </p:spPr>
        <p:txBody>
          <a:bodyPr wrap="square" lIns="0" tIns="0" rIns="0" bIns="0" rtlCol="0" anchor="ctr"/>
          <a:lstStyle/>
          <a:p>
            <a:pPr marL="0" indent="0" algn="r">
              <a:buNone/>
            </a:pPr>
            <a:r>
              <a:rPr lang="en-US" sz="2500" b="1" dirty="0">
                <a:solidFill>
                  <a:srgbClr val="1E3EAF"/>
                </a:solidFill>
                <a:latin typeface="Outfit" pitchFamily="34" charset="0"/>
                <a:ea typeface="Outfit" pitchFamily="34" charset="-122"/>
                <a:cs typeface="Outfit" pitchFamily="34" charset="-120"/>
              </a:rPr>
              <a:t>57%</a:t>
            </a:r>
            <a:endParaRPr lang="en-US" sz="2500" dirty="0"/>
          </a:p>
        </p:txBody>
      </p:sp>
      <p:sp>
        <p:nvSpPr>
          <p:cNvPr id="19" name="Shape 16"/>
          <p:cNvSpPr/>
          <p:nvPr/>
        </p:nvSpPr>
        <p:spPr>
          <a:xfrm>
            <a:off x="640080" y="3986784"/>
            <a:ext cx="10908792" cy="694944"/>
          </a:xfrm>
          <a:prstGeom prst="roundRect">
            <a:avLst>
              <a:gd name="adj" fmla="val 6579"/>
            </a:avLst>
          </a:prstGeom>
          <a:solidFill>
            <a:srgbClr val="EDF2F7"/>
          </a:solidFill>
          <a:ln w="12700">
            <a:solidFill>
              <a:srgbClr val="EDF2F7"/>
            </a:solidFill>
            <a:prstDash val="solid"/>
          </a:ln>
        </p:spPr>
        <p:txBody>
          <a:bodyPr/>
          <a:lstStyle/>
          <a:p>
            <a:endParaRPr lang="en-US"/>
          </a:p>
        </p:txBody>
      </p:sp>
      <p:sp>
        <p:nvSpPr>
          <p:cNvPr id="20" name="Text 17"/>
          <p:cNvSpPr txBox="1"/>
          <p:nvPr/>
        </p:nvSpPr>
        <p:spPr>
          <a:xfrm>
            <a:off x="868680" y="4032504"/>
            <a:ext cx="2926080" cy="301752"/>
          </a:xfrm>
          <a:prstGeom prst="rect">
            <a:avLst/>
          </a:prstGeom>
          <a:noFill/>
          <a:ln/>
        </p:spPr>
        <p:txBody>
          <a:bodyPr wrap="square" lIns="0" tIns="0" rIns="0" bIns="0" rtlCol="0" anchor="ctr"/>
          <a:lstStyle/>
          <a:p>
            <a:pPr marL="0" indent="0">
              <a:buNone/>
            </a:pPr>
            <a:r>
              <a:rPr lang="en-US" sz="1350" b="1" dirty="0">
                <a:solidFill>
                  <a:srgbClr val="1E3EAF"/>
                </a:solidFill>
                <a:latin typeface="Outfit" pitchFamily="34" charset="0"/>
                <a:ea typeface="Outfit" pitchFamily="34" charset="-122"/>
                <a:cs typeface="Outfit" pitchFamily="34" charset="-120"/>
              </a:rPr>
              <a:t>Recognition</a:t>
            </a:r>
            <a:endParaRPr lang="en-US" sz="1350" dirty="0"/>
          </a:p>
        </p:txBody>
      </p:sp>
      <p:sp>
        <p:nvSpPr>
          <p:cNvPr id="21" name="Text 18"/>
          <p:cNvSpPr txBox="1"/>
          <p:nvPr/>
        </p:nvSpPr>
        <p:spPr>
          <a:xfrm>
            <a:off x="868680" y="4343400"/>
            <a:ext cx="9052560" cy="274320"/>
          </a:xfrm>
          <a:prstGeom prst="rect">
            <a:avLst/>
          </a:prstGeom>
          <a:noFill/>
          <a:ln/>
        </p:spPr>
        <p:txBody>
          <a:bodyPr wrap="square" lIns="0" tIns="0" rIns="0" bIns="0" rtlCol="0" anchor="ctr"/>
          <a:lstStyle/>
          <a:p>
            <a:pPr marL="0" indent="0">
              <a:buNone/>
            </a:pPr>
            <a:r>
              <a:rPr lang="en-US" sz="1100" dirty="0">
                <a:solidFill>
                  <a:srgbClr val="2D3748"/>
                </a:solidFill>
                <a:latin typeface="Outfit" pitchFamily="34" charset="0"/>
                <a:ea typeface="Outfit" pitchFamily="34" charset="-122"/>
                <a:cs typeface="Outfit" pitchFamily="34" charset="-120"/>
              </a:rPr>
              <a:t>Feeling respected, valued, and accepted for who I am</a:t>
            </a:r>
            <a:endParaRPr lang="en-US" sz="1100" dirty="0"/>
          </a:p>
        </p:txBody>
      </p:sp>
      <p:sp>
        <p:nvSpPr>
          <p:cNvPr id="22" name="Text 19"/>
          <p:cNvSpPr txBox="1"/>
          <p:nvPr/>
        </p:nvSpPr>
        <p:spPr>
          <a:xfrm>
            <a:off x="10241280" y="3986784"/>
            <a:ext cx="1280160" cy="694944"/>
          </a:xfrm>
          <a:prstGeom prst="rect">
            <a:avLst/>
          </a:prstGeom>
          <a:noFill/>
          <a:ln/>
        </p:spPr>
        <p:txBody>
          <a:bodyPr wrap="square" lIns="0" tIns="0" rIns="0" bIns="0" rtlCol="0" anchor="ctr"/>
          <a:lstStyle/>
          <a:p>
            <a:pPr marL="0" indent="0" algn="r">
              <a:buNone/>
            </a:pPr>
            <a:r>
              <a:rPr lang="en-US" sz="2500" b="1" dirty="0">
                <a:solidFill>
                  <a:srgbClr val="1E3EAF"/>
                </a:solidFill>
                <a:latin typeface="Outfit" pitchFamily="34" charset="0"/>
                <a:ea typeface="Outfit" pitchFamily="34" charset="-122"/>
                <a:cs typeface="Outfit" pitchFamily="34" charset="-120"/>
              </a:rPr>
              <a:t>56%</a:t>
            </a:r>
            <a:endParaRPr lang="en-US" sz="2500" dirty="0"/>
          </a:p>
        </p:txBody>
      </p:sp>
      <p:sp>
        <p:nvSpPr>
          <p:cNvPr id="23" name="Shape 20"/>
          <p:cNvSpPr/>
          <p:nvPr/>
        </p:nvSpPr>
        <p:spPr>
          <a:xfrm>
            <a:off x="640080" y="4736592"/>
            <a:ext cx="10908792" cy="694944"/>
          </a:xfrm>
          <a:prstGeom prst="roundRect">
            <a:avLst>
              <a:gd name="adj" fmla="val 6579"/>
            </a:avLst>
          </a:prstGeom>
          <a:solidFill>
            <a:srgbClr val="D2E9FF"/>
          </a:solidFill>
          <a:ln w="12700">
            <a:solidFill>
              <a:srgbClr val="D2E9FF"/>
            </a:solidFill>
            <a:prstDash val="solid"/>
          </a:ln>
        </p:spPr>
        <p:txBody>
          <a:bodyPr/>
          <a:lstStyle/>
          <a:p>
            <a:endParaRPr lang="en-US"/>
          </a:p>
        </p:txBody>
      </p:sp>
      <p:sp>
        <p:nvSpPr>
          <p:cNvPr id="24" name="Text 21"/>
          <p:cNvSpPr txBox="1"/>
          <p:nvPr/>
        </p:nvSpPr>
        <p:spPr>
          <a:xfrm>
            <a:off x="868680" y="4782312"/>
            <a:ext cx="2926080" cy="301752"/>
          </a:xfrm>
          <a:prstGeom prst="rect">
            <a:avLst/>
          </a:prstGeom>
          <a:noFill/>
          <a:ln/>
        </p:spPr>
        <p:txBody>
          <a:bodyPr wrap="square" lIns="0" tIns="0" rIns="0" bIns="0" rtlCol="0" anchor="ctr"/>
          <a:lstStyle/>
          <a:p>
            <a:pPr marL="0" indent="0">
              <a:buNone/>
            </a:pPr>
            <a:r>
              <a:rPr lang="en-US" sz="1350" b="1" dirty="0">
                <a:solidFill>
                  <a:srgbClr val="27277C"/>
                </a:solidFill>
                <a:latin typeface="Outfit" pitchFamily="34" charset="0"/>
                <a:ea typeface="Outfit" pitchFamily="34" charset="-122"/>
                <a:cs typeface="Outfit" pitchFamily="34" charset="-120"/>
              </a:rPr>
              <a:t>Participation</a:t>
            </a:r>
            <a:endParaRPr lang="en-US" sz="1350" dirty="0"/>
          </a:p>
        </p:txBody>
      </p:sp>
      <p:sp>
        <p:nvSpPr>
          <p:cNvPr id="25" name="Text 22"/>
          <p:cNvSpPr txBox="1"/>
          <p:nvPr/>
        </p:nvSpPr>
        <p:spPr>
          <a:xfrm>
            <a:off x="868680" y="5093208"/>
            <a:ext cx="9052560" cy="274320"/>
          </a:xfrm>
          <a:prstGeom prst="rect">
            <a:avLst/>
          </a:prstGeom>
          <a:noFill/>
          <a:ln/>
        </p:spPr>
        <p:txBody>
          <a:bodyPr wrap="square" lIns="0" tIns="0" rIns="0" bIns="0" rtlCol="0" anchor="ctr"/>
          <a:lstStyle/>
          <a:p>
            <a:pPr marL="0" indent="0">
              <a:buNone/>
            </a:pPr>
            <a:r>
              <a:rPr lang="en-US" sz="1100" dirty="0">
                <a:solidFill>
                  <a:srgbClr val="27277C"/>
                </a:solidFill>
                <a:latin typeface="Outfit" pitchFamily="34" charset="0"/>
                <a:ea typeface="Outfit" pitchFamily="34" charset="-122"/>
                <a:cs typeface="Outfit" pitchFamily="34" charset="-120"/>
              </a:rPr>
              <a:t>Taking part through events, programs, learning, volunteering, or rituals</a:t>
            </a:r>
            <a:endParaRPr lang="en-US" sz="1100" dirty="0"/>
          </a:p>
        </p:txBody>
      </p:sp>
      <p:sp>
        <p:nvSpPr>
          <p:cNvPr id="26" name="Text 23"/>
          <p:cNvSpPr txBox="1"/>
          <p:nvPr/>
        </p:nvSpPr>
        <p:spPr>
          <a:xfrm>
            <a:off x="10241280" y="4736592"/>
            <a:ext cx="1280160" cy="694944"/>
          </a:xfrm>
          <a:prstGeom prst="rect">
            <a:avLst/>
          </a:prstGeom>
          <a:noFill/>
          <a:ln/>
        </p:spPr>
        <p:txBody>
          <a:bodyPr wrap="square" lIns="0" tIns="0" rIns="0" bIns="0" rtlCol="0" anchor="ctr"/>
          <a:lstStyle/>
          <a:p>
            <a:pPr marL="0" indent="0" algn="r">
              <a:buNone/>
            </a:pPr>
            <a:r>
              <a:rPr lang="en-US" sz="2500" b="1" dirty="0">
                <a:solidFill>
                  <a:srgbClr val="27277C"/>
                </a:solidFill>
                <a:latin typeface="Outfit" pitchFamily="34" charset="0"/>
                <a:ea typeface="Outfit" pitchFamily="34" charset="-122"/>
                <a:cs typeface="Outfit" pitchFamily="34" charset="-120"/>
              </a:rPr>
              <a:t>49%</a:t>
            </a:r>
            <a:endParaRPr lang="en-US" sz="2500" dirty="0"/>
          </a:p>
        </p:txBody>
      </p:sp>
      <p:sp>
        <p:nvSpPr>
          <p:cNvPr id="27" name="Shape 24"/>
          <p:cNvSpPr/>
          <p:nvPr/>
        </p:nvSpPr>
        <p:spPr>
          <a:xfrm>
            <a:off x="640080" y="5486400"/>
            <a:ext cx="10908792" cy="402336"/>
          </a:xfrm>
          <a:prstGeom prst="roundRect">
            <a:avLst>
              <a:gd name="adj" fmla="val 11364"/>
            </a:avLst>
          </a:prstGeom>
          <a:solidFill>
            <a:srgbClr val="1E3EAF"/>
          </a:solidFill>
          <a:ln w="12700">
            <a:solidFill>
              <a:srgbClr val="1E3EAF"/>
            </a:solidFill>
            <a:prstDash val="solid"/>
          </a:ln>
        </p:spPr>
        <p:txBody>
          <a:bodyPr/>
          <a:lstStyle/>
          <a:p>
            <a:endParaRPr lang="en-US"/>
          </a:p>
        </p:txBody>
      </p:sp>
      <p:sp>
        <p:nvSpPr>
          <p:cNvPr id="28" name="Text 25"/>
          <p:cNvSpPr txBox="1"/>
          <p:nvPr/>
        </p:nvSpPr>
        <p:spPr>
          <a:xfrm>
            <a:off x="914400" y="5486400"/>
            <a:ext cx="10332720" cy="402336"/>
          </a:xfrm>
          <a:prstGeom prst="rect">
            <a:avLst/>
          </a:prstGeom>
          <a:noFill/>
          <a:ln/>
        </p:spPr>
        <p:txBody>
          <a:bodyPr wrap="square" lIns="0" tIns="0" rIns="0" bIns="0" rtlCol="0" anchor="ctr"/>
          <a:lstStyle/>
          <a:p>
            <a:pPr marL="0" indent="0">
              <a:buNone/>
            </a:pPr>
            <a:r>
              <a:rPr lang="en-US" sz="1250" b="1" dirty="0">
                <a:solidFill>
                  <a:srgbClr val="FFFFFF"/>
                </a:solidFill>
                <a:latin typeface="Outfit" pitchFamily="34" charset="0"/>
                <a:ea typeface="Outfit" pitchFamily="34" charset="-122"/>
                <a:cs typeface="Outfit" pitchFamily="34" charset="-120"/>
              </a:rPr>
              <a:t>Attendance ranks last. Belonging is meaning and people, not turnout.</a:t>
            </a:r>
            <a:endParaRPr lang="en-US" sz="1250" dirty="0"/>
          </a:p>
        </p:txBody>
      </p:sp>
      <p:sp>
        <p:nvSpPr>
          <p:cNvPr id="29" name="Text 26"/>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QSD2 and QSD3 series, a 5-point importance scale written for San Diego.</a:t>
            </a:r>
            <a:endParaRPr lang="en-US" sz="850"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3  ·  WHAT WOULD BUILD IT</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People </a:t>
            </a:r>
            <a:r>
              <a:rPr lang="en-US" sz="2900" b="1">
                <a:solidFill>
                  <a:srgbClr val="1E3EAF"/>
                </a:solidFill>
                <a:latin typeface="Outfit" pitchFamily="34" charset="0"/>
                <a:ea typeface="Outfit" pitchFamily="34" charset="-122"/>
                <a:cs typeface="Outfit" pitchFamily="34" charset="-120"/>
              </a:rPr>
              <a:t>named what matters: </a:t>
            </a:r>
            <a:r>
              <a:rPr lang="en-US" sz="2900" b="1" dirty="0">
                <a:solidFill>
                  <a:srgbClr val="1E3EAF"/>
                </a:solidFill>
                <a:latin typeface="Outfit" pitchFamily="34" charset="0"/>
                <a:ea typeface="Outfit" pitchFamily="34" charset="-122"/>
                <a:cs typeface="Outfit" pitchFamily="34" charset="-120"/>
              </a:rPr>
              <a:t>Welcomed and Designed </a:t>
            </a:r>
            <a:r>
              <a:rPr lang="en-US" sz="2900" b="1">
                <a:solidFill>
                  <a:srgbClr val="1E3EAF"/>
                </a:solidFill>
                <a:latin typeface="Outfit" pitchFamily="34" charset="0"/>
                <a:ea typeface="Outfit" pitchFamily="34" charset="-122"/>
                <a:cs typeface="Outfit" pitchFamily="34" charset="-120"/>
              </a:rPr>
              <a:t>for me and us</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10881360" cy="365760"/>
          </a:xfrm>
          <a:prstGeom prst="rect">
            <a:avLst/>
          </a:prstGeom>
          <a:noFill/>
          <a:ln/>
        </p:spPr>
        <p:txBody>
          <a:bodyPr wrap="square" lIns="0" tIns="0" rIns="0" bIns="0" rtlCol="0" anchor="t"/>
          <a:lstStyle/>
          <a:p>
            <a:pPr marL="0" indent="0">
              <a:buNone/>
            </a:pPr>
            <a:r>
              <a:rPr lang="en-US" sz="1300" dirty="0">
                <a:solidFill>
                  <a:srgbClr val="718096"/>
                </a:solidFill>
                <a:latin typeface="Outfit" pitchFamily="34" charset="0"/>
                <a:ea typeface="Outfit" pitchFamily="34" charset="-122"/>
                <a:cs typeface="Outfit" pitchFamily="34" charset="-120"/>
              </a:rPr>
              <a:t>Asked to rank what matters most to them personally in creating a greater sense of belonging, people put this first:</a:t>
            </a:r>
            <a:endParaRPr lang="en-US" sz="1300" dirty="0"/>
          </a:p>
        </p:txBody>
      </p:sp>
      <p:sp>
        <p:nvSpPr>
          <p:cNvPr id="7" name="Text 4"/>
          <p:cNvSpPr txBox="1"/>
          <p:nvPr/>
        </p:nvSpPr>
        <p:spPr>
          <a:xfrm>
            <a:off x="640080" y="1783080"/>
            <a:ext cx="5760720" cy="548640"/>
          </a:xfrm>
          <a:prstGeom prst="rect">
            <a:avLst/>
          </a:prstGeom>
          <a:noFill/>
          <a:ln/>
        </p:spPr>
        <p:txBody>
          <a:bodyPr wrap="square" lIns="0" tIns="0" rIns="0" bIns="0" rtlCol="0" anchor="ctr"/>
          <a:lstStyle/>
          <a:p>
            <a:pPr marL="0" indent="0">
              <a:lnSpc>
                <a:spcPts val="1500"/>
              </a:lnSpc>
              <a:buNone/>
            </a:pPr>
            <a:r>
              <a:rPr lang="en-US" sz="1250" b="1" dirty="0">
                <a:solidFill>
                  <a:srgbClr val="1E3EAF"/>
                </a:solidFill>
                <a:latin typeface="Outfit" pitchFamily="34" charset="0"/>
                <a:ea typeface="Outfit" pitchFamily="34" charset="-122"/>
                <a:cs typeface="Outfit" pitchFamily="34" charset="-120"/>
              </a:rPr>
              <a:t>Feeling welcomed regardless of my level of observance</a:t>
            </a:r>
            <a:endParaRPr lang="en-US" sz="1250" dirty="0"/>
          </a:p>
        </p:txBody>
      </p:sp>
      <p:sp>
        <p:nvSpPr>
          <p:cNvPr id="8" name="Shape 5"/>
          <p:cNvSpPr/>
          <p:nvPr/>
        </p:nvSpPr>
        <p:spPr>
          <a:xfrm>
            <a:off x="6583680" y="1911096"/>
            <a:ext cx="402336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9" name="Shape 6"/>
          <p:cNvSpPr/>
          <p:nvPr/>
        </p:nvSpPr>
        <p:spPr>
          <a:xfrm>
            <a:off x="6583680" y="1911096"/>
            <a:ext cx="3844544" cy="292608"/>
          </a:xfrm>
          <a:prstGeom prst="roundRect">
            <a:avLst>
              <a:gd name="adj" fmla="val 12500"/>
            </a:avLst>
          </a:prstGeom>
          <a:solidFill>
            <a:srgbClr val="1C88ED"/>
          </a:solidFill>
          <a:ln w="12700">
            <a:solidFill>
              <a:srgbClr val="1C88ED"/>
            </a:solidFill>
            <a:prstDash val="solid"/>
          </a:ln>
        </p:spPr>
        <p:txBody>
          <a:bodyPr/>
          <a:lstStyle/>
          <a:p>
            <a:endParaRPr lang="en-US"/>
          </a:p>
        </p:txBody>
      </p:sp>
      <p:sp>
        <p:nvSpPr>
          <p:cNvPr id="10" name="Text 7"/>
          <p:cNvSpPr txBox="1"/>
          <p:nvPr/>
        </p:nvSpPr>
        <p:spPr>
          <a:xfrm>
            <a:off x="10744200" y="1865376"/>
            <a:ext cx="804672" cy="384048"/>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43%</a:t>
            </a:r>
            <a:endParaRPr lang="en-US" sz="1400" dirty="0"/>
          </a:p>
        </p:txBody>
      </p:sp>
      <p:sp>
        <p:nvSpPr>
          <p:cNvPr id="11" name="Text 8"/>
          <p:cNvSpPr txBox="1"/>
          <p:nvPr/>
        </p:nvSpPr>
        <p:spPr>
          <a:xfrm>
            <a:off x="640080" y="2395728"/>
            <a:ext cx="5760720" cy="548640"/>
          </a:xfrm>
          <a:prstGeom prst="rect">
            <a:avLst/>
          </a:prstGeom>
          <a:noFill/>
          <a:ln/>
        </p:spPr>
        <p:txBody>
          <a:bodyPr wrap="square" lIns="0" tIns="0" rIns="0" bIns="0" rtlCol="0" anchor="ctr"/>
          <a:lstStyle/>
          <a:p>
            <a:pPr marL="0" indent="0">
              <a:lnSpc>
                <a:spcPts val="1500"/>
              </a:lnSpc>
              <a:buNone/>
            </a:pPr>
            <a:r>
              <a:rPr lang="en-US" sz="1250" b="1" dirty="0">
                <a:solidFill>
                  <a:srgbClr val="1E3EAF"/>
                </a:solidFill>
                <a:latin typeface="Outfit" pitchFamily="34" charset="0"/>
                <a:ea typeface="Outfit" pitchFamily="34" charset="-122"/>
                <a:cs typeface="Outfit" pitchFamily="34" charset="-120"/>
              </a:rPr>
              <a:t>Programs designed for my age group or life stage</a:t>
            </a:r>
            <a:endParaRPr lang="en-US" sz="1250" dirty="0"/>
          </a:p>
        </p:txBody>
      </p:sp>
      <p:sp>
        <p:nvSpPr>
          <p:cNvPr id="12" name="Shape 9"/>
          <p:cNvSpPr/>
          <p:nvPr/>
        </p:nvSpPr>
        <p:spPr>
          <a:xfrm>
            <a:off x="6583680" y="2523744"/>
            <a:ext cx="402336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13" name="Shape 10"/>
          <p:cNvSpPr/>
          <p:nvPr/>
        </p:nvSpPr>
        <p:spPr>
          <a:xfrm>
            <a:off x="6583680" y="2523744"/>
            <a:ext cx="3397504" cy="292608"/>
          </a:xfrm>
          <a:prstGeom prst="roundRect">
            <a:avLst>
              <a:gd name="adj" fmla="val 12500"/>
            </a:avLst>
          </a:prstGeom>
          <a:solidFill>
            <a:srgbClr val="1C88ED"/>
          </a:solidFill>
          <a:ln w="12700">
            <a:solidFill>
              <a:srgbClr val="1C88ED"/>
            </a:solidFill>
            <a:prstDash val="solid"/>
          </a:ln>
        </p:spPr>
        <p:txBody>
          <a:bodyPr/>
          <a:lstStyle/>
          <a:p>
            <a:endParaRPr lang="en-US"/>
          </a:p>
        </p:txBody>
      </p:sp>
      <p:sp>
        <p:nvSpPr>
          <p:cNvPr id="14" name="Text 11"/>
          <p:cNvSpPr txBox="1"/>
          <p:nvPr/>
        </p:nvSpPr>
        <p:spPr>
          <a:xfrm>
            <a:off x="10744200" y="2478024"/>
            <a:ext cx="804672" cy="384048"/>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38%</a:t>
            </a:r>
            <a:endParaRPr lang="en-US" sz="1400" dirty="0"/>
          </a:p>
        </p:txBody>
      </p:sp>
      <p:sp>
        <p:nvSpPr>
          <p:cNvPr id="15" name="Text 12"/>
          <p:cNvSpPr txBox="1"/>
          <p:nvPr/>
        </p:nvSpPr>
        <p:spPr>
          <a:xfrm>
            <a:off x="640080" y="3008376"/>
            <a:ext cx="5760720" cy="548640"/>
          </a:xfrm>
          <a:prstGeom prst="rect">
            <a:avLst/>
          </a:prstGeom>
          <a:noFill/>
          <a:ln/>
        </p:spPr>
        <p:txBody>
          <a:bodyPr wrap="square" lIns="0" tIns="0" rIns="0" bIns="0" rtlCol="0" anchor="ctr"/>
          <a:lstStyle/>
          <a:p>
            <a:pPr marL="0" indent="0">
              <a:lnSpc>
                <a:spcPts val="1500"/>
              </a:lnSpc>
              <a:buNone/>
            </a:pPr>
            <a:r>
              <a:rPr lang="en-US" sz="1250" b="1" dirty="0">
                <a:solidFill>
                  <a:srgbClr val="1E3EAF"/>
                </a:solidFill>
                <a:latin typeface="Outfit" pitchFamily="34" charset="0"/>
                <a:ea typeface="Outfit" pitchFamily="34" charset="-122"/>
                <a:cs typeface="Outfit" pitchFamily="34" charset="-120"/>
              </a:rPr>
              <a:t>Small groups or cohorts that build real friendships</a:t>
            </a:r>
            <a:endParaRPr lang="en-US" sz="1250" dirty="0"/>
          </a:p>
        </p:txBody>
      </p:sp>
      <p:sp>
        <p:nvSpPr>
          <p:cNvPr id="16" name="Shape 13"/>
          <p:cNvSpPr/>
          <p:nvPr/>
        </p:nvSpPr>
        <p:spPr>
          <a:xfrm>
            <a:off x="6583680" y="3136392"/>
            <a:ext cx="402336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17" name="Shape 14"/>
          <p:cNvSpPr/>
          <p:nvPr/>
        </p:nvSpPr>
        <p:spPr>
          <a:xfrm>
            <a:off x="6583680" y="3136392"/>
            <a:ext cx="2503424" cy="292608"/>
          </a:xfrm>
          <a:prstGeom prst="roundRect">
            <a:avLst>
              <a:gd name="adj" fmla="val 12500"/>
            </a:avLst>
          </a:prstGeom>
          <a:solidFill>
            <a:srgbClr val="1C88ED"/>
          </a:solidFill>
          <a:ln w="12700">
            <a:solidFill>
              <a:srgbClr val="1C88ED"/>
            </a:solidFill>
            <a:prstDash val="solid"/>
          </a:ln>
        </p:spPr>
        <p:txBody>
          <a:bodyPr/>
          <a:lstStyle/>
          <a:p>
            <a:endParaRPr lang="en-US"/>
          </a:p>
        </p:txBody>
      </p:sp>
      <p:sp>
        <p:nvSpPr>
          <p:cNvPr id="18" name="Text 15"/>
          <p:cNvSpPr txBox="1"/>
          <p:nvPr/>
        </p:nvSpPr>
        <p:spPr>
          <a:xfrm>
            <a:off x="10744200" y="3090672"/>
            <a:ext cx="804672" cy="384048"/>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28%</a:t>
            </a:r>
            <a:endParaRPr lang="en-US" sz="1400" dirty="0"/>
          </a:p>
        </p:txBody>
      </p:sp>
      <p:sp>
        <p:nvSpPr>
          <p:cNvPr id="19" name="Text 16"/>
          <p:cNvSpPr txBox="1"/>
          <p:nvPr/>
        </p:nvSpPr>
        <p:spPr>
          <a:xfrm>
            <a:off x="640080" y="3621024"/>
            <a:ext cx="5760720" cy="548640"/>
          </a:xfrm>
          <a:prstGeom prst="rect">
            <a:avLst/>
          </a:prstGeom>
          <a:noFill/>
          <a:ln/>
        </p:spPr>
        <p:txBody>
          <a:bodyPr wrap="square" lIns="0" tIns="0" rIns="0" bIns="0" rtlCol="0" anchor="ctr"/>
          <a:lstStyle/>
          <a:p>
            <a:pPr marL="0" indent="0">
              <a:lnSpc>
                <a:spcPts val="1500"/>
              </a:lnSpc>
              <a:buNone/>
            </a:pPr>
            <a:r>
              <a:rPr lang="en-US" sz="1250" dirty="0">
                <a:solidFill>
                  <a:srgbClr val="2D3748"/>
                </a:solidFill>
                <a:latin typeface="Outfit" pitchFamily="34" charset="0"/>
                <a:ea typeface="Outfit" pitchFamily="34" charset="-122"/>
                <a:cs typeface="Outfit" pitchFamily="34" charset="-120"/>
              </a:rPr>
              <a:t>More Jewish cultural, social, and holiday gatherings</a:t>
            </a:r>
            <a:endParaRPr lang="en-US" sz="1250" dirty="0"/>
          </a:p>
        </p:txBody>
      </p:sp>
      <p:sp>
        <p:nvSpPr>
          <p:cNvPr id="20" name="Shape 17"/>
          <p:cNvSpPr/>
          <p:nvPr/>
        </p:nvSpPr>
        <p:spPr>
          <a:xfrm>
            <a:off x="6583680" y="3749040"/>
            <a:ext cx="402336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21" name="Shape 18"/>
          <p:cNvSpPr/>
          <p:nvPr/>
        </p:nvSpPr>
        <p:spPr>
          <a:xfrm>
            <a:off x="6583680" y="3749040"/>
            <a:ext cx="2145792" cy="292608"/>
          </a:xfrm>
          <a:prstGeom prst="roundRect">
            <a:avLst>
              <a:gd name="adj" fmla="val 12500"/>
            </a:avLst>
          </a:prstGeom>
          <a:solidFill>
            <a:srgbClr val="A0AEC0"/>
          </a:solidFill>
          <a:ln w="12700">
            <a:solidFill>
              <a:srgbClr val="A0AEC0"/>
            </a:solidFill>
            <a:prstDash val="solid"/>
          </a:ln>
        </p:spPr>
        <p:txBody>
          <a:bodyPr/>
          <a:lstStyle/>
          <a:p>
            <a:endParaRPr lang="en-US"/>
          </a:p>
        </p:txBody>
      </p:sp>
      <p:sp>
        <p:nvSpPr>
          <p:cNvPr id="22" name="Text 19"/>
          <p:cNvSpPr txBox="1"/>
          <p:nvPr/>
        </p:nvSpPr>
        <p:spPr>
          <a:xfrm>
            <a:off x="10744200" y="3703320"/>
            <a:ext cx="804672" cy="384048"/>
          </a:xfrm>
          <a:prstGeom prst="rect">
            <a:avLst/>
          </a:prstGeom>
          <a:noFill/>
          <a:ln/>
        </p:spPr>
        <p:txBody>
          <a:bodyPr wrap="square" lIns="0" tIns="0" rIns="0" bIns="0" rtlCol="0" anchor="ctr"/>
          <a:lstStyle/>
          <a:p>
            <a:pPr marL="0" indent="0">
              <a:buNone/>
            </a:pPr>
            <a:r>
              <a:rPr lang="en-US" sz="1400" b="1" dirty="0">
                <a:solidFill>
                  <a:srgbClr val="718096"/>
                </a:solidFill>
                <a:latin typeface="Outfit" pitchFamily="34" charset="0"/>
                <a:ea typeface="Outfit" pitchFamily="34" charset="-122"/>
                <a:cs typeface="Outfit" pitchFamily="34" charset="-120"/>
              </a:rPr>
              <a:t>24%</a:t>
            </a:r>
            <a:endParaRPr lang="en-US" sz="1400" dirty="0"/>
          </a:p>
        </p:txBody>
      </p:sp>
      <p:sp>
        <p:nvSpPr>
          <p:cNvPr id="23" name="Text 20"/>
          <p:cNvSpPr txBox="1"/>
          <p:nvPr/>
        </p:nvSpPr>
        <p:spPr>
          <a:xfrm>
            <a:off x="640080" y="4233672"/>
            <a:ext cx="5760720" cy="548640"/>
          </a:xfrm>
          <a:prstGeom prst="rect">
            <a:avLst/>
          </a:prstGeom>
          <a:noFill/>
          <a:ln/>
        </p:spPr>
        <p:txBody>
          <a:bodyPr wrap="square" lIns="0" tIns="0" rIns="0" bIns="0" rtlCol="0" anchor="ctr"/>
          <a:lstStyle/>
          <a:p>
            <a:pPr marL="0" indent="0">
              <a:lnSpc>
                <a:spcPts val="1500"/>
              </a:lnSpc>
              <a:buNone/>
            </a:pPr>
            <a:r>
              <a:rPr lang="en-US" sz="1250" dirty="0">
                <a:solidFill>
                  <a:srgbClr val="2D3748"/>
                </a:solidFill>
                <a:latin typeface="Outfit" pitchFamily="34" charset="0"/>
                <a:ea typeface="Outfit" pitchFamily="34" charset="-122"/>
                <a:cs typeface="Outfit" pitchFamily="34" charset="-120"/>
              </a:rPr>
              <a:t>Being personally invited by someone</a:t>
            </a:r>
            <a:endParaRPr lang="en-US" sz="1250" dirty="0"/>
          </a:p>
        </p:txBody>
      </p:sp>
      <p:sp>
        <p:nvSpPr>
          <p:cNvPr id="24" name="Shape 21"/>
          <p:cNvSpPr/>
          <p:nvPr/>
        </p:nvSpPr>
        <p:spPr>
          <a:xfrm>
            <a:off x="6583680" y="4361688"/>
            <a:ext cx="402336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25" name="Shape 22"/>
          <p:cNvSpPr/>
          <p:nvPr/>
        </p:nvSpPr>
        <p:spPr>
          <a:xfrm>
            <a:off x="6583680" y="4361688"/>
            <a:ext cx="1788160" cy="292608"/>
          </a:xfrm>
          <a:prstGeom prst="roundRect">
            <a:avLst>
              <a:gd name="adj" fmla="val 12500"/>
            </a:avLst>
          </a:prstGeom>
          <a:solidFill>
            <a:srgbClr val="A0AEC0"/>
          </a:solidFill>
          <a:ln w="12700">
            <a:solidFill>
              <a:srgbClr val="A0AEC0"/>
            </a:solidFill>
            <a:prstDash val="solid"/>
          </a:ln>
        </p:spPr>
        <p:txBody>
          <a:bodyPr/>
          <a:lstStyle/>
          <a:p>
            <a:endParaRPr lang="en-US"/>
          </a:p>
        </p:txBody>
      </p:sp>
      <p:sp>
        <p:nvSpPr>
          <p:cNvPr id="26" name="Text 23"/>
          <p:cNvSpPr txBox="1"/>
          <p:nvPr/>
        </p:nvSpPr>
        <p:spPr>
          <a:xfrm>
            <a:off x="10744200" y="4315968"/>
            <a:ext cx="804672" cy="384048"/>
          </a:xfrm>
          <a:prstGeom prst="rect">
            <a:avLst/>
          </a:prstGeom>
          <a:noFill/>
          <a:ln/>
        </p:spPr>
        <p:txBody>
          <a:bodyPr wrap="square" lIns="0" tIns="0" rIns="0" bIns="0" rtlCol="0" anchor="ctr"/>
          <a:lstStyle/>
          <a:p>
            <a:pPr marL="0" indent="0">
              <a:buNone/>
            </a:pPr>
            <a:r>
              <a:rPr lang="en-US" sz="1400" b="1" dirty="0">
                <a:solidFill>
                  <a:srgbClr val="718096"/>
                </a:solidFill>
                <a:latin typeface="Outfit" pitchFamily="34" charset="0"/>
                <a:ea typeface="Outfit" pitchFamily="34" charset="-122"/>
                <a:cs typeface="Outfit" pitchFamily="34" charset="-120"/>
              </a:rPr>
              <a:t>20%</a:t>
            </a:r>
            <a:endParaRPr lang="en-US" sz="1400" dirty="0"/>
          </a:p>
        </p:txBody>
      </p:sp>
      <p:sp>
        <p:nvSpPr>
          <p:cNvPr id="27" name="Text 24"/>
          <p:cNvSpPr txBox="1"/>
          <p:nvPr/>
        </p:nvSpPr>
        <p:spPr>
          <a:xfrm>
            <a:off x="640080" y="4846320"/>
            <a:ext cx="5760720" cy="548640"/>
          </a:xfrm>
          <a:prstGeom prst="rect">
            <a:avLst/>
          </a:prstGeom>
          <a:noFill/>
          <a:ln/>
        </p:spPr>
        <p:txBody>
          <a:bodyPr wrap="square" lIns="0" tIns="0" rIns="0" bIns="0" rtlCol="0" anchor="ctr"/>
          <a:lstStyle/>
          <a:p>
            <a:pPr marL="0" indent="0">
              <a:lnSpc>
                <a:spcPts val="1500"/>
              </a:lnSpc>
              <a:buNone/>
            </a:pPr>
            <a:r>
              <a:rPr lang="en-US" sz="1250" dirty="0">
                <a:solidFill>
                  <a:srgbClr val="718096"/>
                </a:solidFill>
                <a:latin typeface="Outfit" pitchFamily="34" charset="0"/>
                <a:ea typeface="Outfit" pitchFamily="34" charset="-122"/>
                <a:cs typeface="Outfit" pitchFamily="34" charset="-120"/>
              </a:rPr>
              <a:t>Clear pathways into leadership</a:t>
            </a:r>
            <a:endParaRPr lang="en-US" sz="1250" dirty="0"/>
          </a:p>
        </p:txBody>
      </p:sp>
      <p:sp>
        <p:nvSpPr>
          <p:cNvPr id="28" name="Shape 25"/>
          <p:cNvSpPr/>
          <p:nvPr/>
        </p:nvSpPr>
        <p:spPr>
          <a:xfrm>
            <a:off x="6583680" y="4974336"/>
            <a:ext cx="402336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29" name="Shape 26"/>
          <p:cNvSpPr/>
          <p:nvPr/>
        </p:nvSpPr>
        <p:spPr>
          <a:xfrm>
            <a:off x="6583680" y="4974336"/>
            <a:ext cx="625856" cy="292608"/>
          </a:xfrm>
          <a:prstGeom prst="roundRect">
            <a:avLst>
              <a:gd name="adj" fmla="val 12500"/>
            </a:avLst>
          </a:prstGeom>
          <a:solidFill>
            <a:srgbClr val="A0AEC0"/>
          </a:solidFill>
          <a:ln w="12700">
            <a:solidFill>
              <a:srgbClr val="A0AEC0"/>
            </a:solidFill>
            <a:prstDash val="solid"/>
          </a:ln>
        </p:spPr>
        <p:txBody>
          <a:bodyPr/>
          <a:lstStyle/>
          <a:p>
            <a:endParaRPr lang="en-US"/>
          </a:p>
        </p:txBody>
      </p:sp>
      <p:sp>
        <p:nvSpPr>
          <p:cNvPr id="30" name="Text 27"/>
          <p:cNvSpPr txBox="1"/>
          <p:nvPr/>
        </p:nvSpPr>
        <p:spPr>
          <a:xfrm>
            <a:off x="10744200" y="4928616"/>
            <a:ext cx="804672" cy="384048"/>
          </a:xfrm>
          <a:prstGeom prst="rect">
            <a:avLst/>
          </a:prstGeom>
          <a:noFill/>
          <a:ln/>
        </p:spPr>
        <p:txBody>
          <a:bodyPr wrap="square" lIns="0" tIns="0" rIns="0" bIns="0" rtlCol="0" anchor="ctr"/>
          <a:lstStyle/>
          <a:p>
            <a:pPr marL="0" indent="0">
              <a:buNone/>
            </a:pPr>
            <a:r>
              <a:rPr lang="en-US" sz="1400" b="1" dirty="0">
                <a:solidFill>
                  <a:srgbClr val="718096"/>
                </a:solidFill>
                <a:latin typeface="Outfit" pitchFamily="34" charset="0"/>
                <a:ea typeface="Outfit" pitchFamily="34" charset="-122"/>
                <a:cs typeface="Outfit" pitchFamily="34" charset="-120"/>
              </a:rPr>
              <a:t>7%</a:t>
            </a:r>
            <a:endParaRPr lang="en-US" sz="1400" dirty="0"/>
          </a:p>
        </p:txBody>
      </p:sp>
      <p:sp>
        <p:nvSpPr>
          <p:cNvPr id="31" name="Shape 28"/>
          <p:cNvSpPr/>
          <p:nvPr/>
        </p:nvSpPr>
        <p:spPr>
          <a:xfrm>
            <a:off x="640080" y="5468112"/>
            <a:ext cx="10908792" cy="402336"/>
          </a:xfrm>
          <a:prstGeom prst="roundRect">
            <a:avLst>
              <a:gd name="adj" fmla="val 11364"/>
            </a:avLst>
          </a:prstGeom>
          <a:solidFill>
            <a:srgbClr val="1E3EAF"/>
          </a:solidFill>
          <a:ln w="12700">
            <a:solidFill>
              <a:srgbClr val="1E3EAF"/>
            </a:solidFill>
            <a:prstDash val="solid"/>
          </a:ln>
        </p:spPr>
        <p:txBody>
          <a:bodyPr/>
          <a:lstStyle/>
          <a:p>
            <a:endParaRPr lang="en-US"/>
          </a:p>
        </p:txBody>
      </p:sp>
      <p:sp>
        <p:nvSpPr>
          <p:cNvPr id="32" name="Text 29"/>
          <p:cNvSpPr txBox="1"/>
          <p:nvPr/>
        </p:nvSpPr>
        <p:spPr>
          <a:xfrm>
            <a:off x="914400" y="5468112"/>
            <a:ext cx="10332720" cy="402336"/>
          </a:xfrm>
          <a:prstGeom prst="rect">
            <a:avLst/>
          </a:prstGeom>
          <a:noFill/>
          <a:ln/>
        </p:spPr>
        <p:txBody>
          <a:bodyPr wrap="square" lIns="0" tIns="0" rIns="0" bIns="0" rtlCol="0" anchor="ctr"/>
          <a:lstStyle/>
          <a:p>
            <a:pPr marL="0" indent="0">
              <a:buNone/>
            </a:pPr>
            <a:r>
              <a:rPr lang="en-US" sz="1250" b="1" dirty="0">
                <a:solidFill>
                  <a:srgbClr val="FFFFFF"/>
                </a:solidFill>
                <a:latin typeface="Outfit" pitchFamily="34" charset="0"/>
                <a:ea typeface="Outfit" pitchFamily="34" charset="-122"/>
                <a:cs typeface="Outfit" pitchFamily="34" charset="-120"/>
              </a:rPr>
              <a:t>The top answer is not a program. It is a posture: come as you are. The bottom answer is the ladder we usually offer.</a:t>
            </a:r>
            <a:endParaRPr lang="en-US" sz="1250" dirty="0"/>
          </a:p>
        </p:txBody>
      </p:sp>
      <p:sp>
        <p:nvSpPr>
          <p:cNvPr id="33" name="Text 30"/>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QSD3, share naming each item among their top three.</a:t>
            </a:r>
            <a:endParaRPr lang="en-US" sz="850"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3  ·  THE HONEST PART</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Where we are not yet living up to this</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10881360" cy="320040"/>
          </a:xfrm>
          <a:prstGeom prst="rect">
            <a:avLst/>
          </a:prstGeom>
          <a:noFill/>
          <a:ln/>
        </p:spPr>
        <p:txBody>
          <a:bodyPr wrap="square" lIns="0" tIns="0" rIns="0" bIns="0" rtlCol="0" anchor="t"/>
          <a:lstStyle/>
          <a:p>
            <a:pPr marL="0" indent="0">
              <a:buNone/>
            </a:pPr>
            <a:r>
              <a:rPr lang="en-US" sz="1300" dirty="0">
                <a:solidFill>
                  <a:srgbClr val="718096"/>
                </a:solidFill>
                <a:latin typeface="Outfit" pitchFamily="34" charset="0"/>
                <a:ea typeface="Outfit" pitchFamily="34" charset="-122"/>
                <a:cs typeface="Outfit" pitchFamily="34" charset="-120"/>
              </a:rPr>
              <a:t>If welcome is the top lever, we have to say plainly where welcome is currently thin.</a:t>
            </a:r>
            <a:endParaRPr lang="en-US" sz="1300" dirty="0"/>
          </a:p>
        </p:txBody>
      </p:sp>
      <p:sp>
        <p:nvSpPr>
          <p:cNvPr id="7" name="Shape 4"/>
          <p:cNvSpPr/>
          <p:nvPr/>
        </p:nvSpPr>
        <p:spPr>
          <a:xfrm>
            <a:off x="640080" y="1828800"/>
            <a:ext cx="3520440" cy="1554480"/>
          </a:xfrm>
          <a:prstGeom prst="roundRect">
            <a:avLst>
              <a:gd name="adj" fmla="val 4706"/>
            </a:avLst>
          </a:prstGeom>
          <a:solidFill>
            <a:srgbClr val="EDF2F7"/>
          </a:solidFill>
          <a:ln w="12700">
            <a:solidFill>
              <a:srgbClr val="EDF2F7"/>
            </a:solidFill>
            <a:prstDash val="solid"/>
          </a:ln>
        </p:spPr>
        <p:txBody>
          <a:bodyPr/>
          <a:lstStyle/>
          <a:p>
            <a:endParaRPr lang="en-US"/>
          </a:p>
        </p:txBody>
      </p:sp>
      <p:sp>
        <p:nvSpPr>
          <p:cNvPr id="8" name="Text 5"/>
          <p:cNvSpPr txBox="1"/>
          <p:nvPr/>
        </p:nvSpPr>
        <p:spPr>
          <a:xfrm>
            <a:off x="841248" y="1975104"/>
            <a:ext cx="3118104" cy="731520"/>
          </a:xfrm>
          <a:prstGeom prst="rect">
            <a:avLst/>
          </a:prstGeom>
          <a:noFill/>
          <a:ln/>
        </p:spPr>
        <p:txBody>
          <a:bodyPr wrap="square" lIns="0" tIns="0" rIns="0" bIns="0" rtlCol="0" anchor="ctr"/>
          <a:lstStyle/>
          <a:p>
            <a:pPr marL="0" indent="0" algn="ctr">
              <a:buNone/>
            </a:pPr>
            <a:r>
              <a:rPr lang="en-US" sz="4000" b="1" dirty="0">
                <a:solidFill>
                  <a:srgbClr val="1E3EAF"/>
                </a:solidFill>
                <a:latin typeface="Outfit" pitchFamily="34" charset="0"/>
                <a:ea typeface="Outfit" pitchFamily="34" charset="-122"/>
                <a:cs typeface="Outfit" pitchFamily="34" charset="-120"/>
              </a:rPr>
              <a:t>21%</a:t>
            </a:r>
            <a:endParaRPr lang="en-US" sz="4000" dirty="0"/>
          </a:p>
        </p:txBody>
      </p:sp>
      <p:sp>
        <p:nvSpPr>
          <p:cNvPr id="9" name="Text 6"/>
          <p:cNvSpPr txBox="1"/>
          <p:nvPr/>
        </p:nvSpPr>
        <p:spPr>
          <a:xfrm>
            <a:off x="841248" y="2724912"/>
            <a:ext cx="3118104" cy="493776"/>
          </a:xfrm>
          <a:prstGeom prst="rect">
            <a:avLst/>
          </a:prstGeom>
          <a:noFill/>
          <a:ln/>
        </p:spPr>
        <p:txBody>
          <a:bodyPr wrap="square" lIns="0" tIns="0" rIns="0" bIns="0" rtlCol="0" anchor="t"/>
          <a:lstStyle/>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have considered not entering a local Jewish space because they felt unwelcome</a:t>
            </a:r>
            <a:endParaRPr lang="en-US" sz="1200" dirty="0"/>
          </a:p>
        </p:txBody>
      </p:sp>
      <p:sp>
        <p:nvSpPr>
          <p:cNvPr id="10" name="Shape 7"/>
          <p:cNvSpPr/>
          <p:nvPr/>
        </p:nvSpPr>
        <p:spPr>
          <a:xfrm>
            <a:off x="4334256" y="1828800"/>
            <a:ext cx="3520440" cy="1554480"/>
          </a:xfrm>
          <a:prstGeom prst="roundRect">
            <a:avLst>
              <a:gd name="adj" fmla="val 4706"/>
            </a:avLst>
          </a:prstGeom>
          <a:solidFill>
            <a:srgbClr val="D2E9FF"/>
          </a:solidFill>
          <a:ln w="12700">
            <a:solidFill>
              <a:srgbClr val="D2E9FF"/>
            </a:solidFill>
            <a:prstDash val="solid"/>
          </a:ln>
        </p:spPr>
        <p:txBody>
          <a:bodyPr/>
          <a:lstStyle/>
          <a:p>
            <a:endParaRPr lang="en-US"/>
          </a:p>
        </p:txBody>
      </p:sp>
      <p:sp>
        <p:nvSpPr>
          <p:cNvPr id="11" name="Text 8"/>
          <p:cNvSpPr txBox="1"/>
          <p:nvPr/>
        </p:nvSpPr>
        <p:spPr>
          <a:xfrm>
            <a:off x="4535424" y="1975104"/>
            <a:ext cx="3118104" cy="731520"/>
          </a:xfrm>
          <a:prstGeom prst="rect">
            <a:avLst/>
          </a:prstGeom>
          <a:noFill/>
          <a:ln/>
        </p:spPr>
        <p:txBody>
          <a:bodyPr wrap="square" lIns="0" tIns="0" rIns="0" bIns="0" rtlCol="0" anchor="ctr"/>
          <a:lstStyle/>
          <a:p>
            <a:pPr marL="0" indent="0" algn="ctr">
              <a:buNone/>
            </a:pPr>
            <a:r>
              <a:rPr lang="en-US" sz="4000" b="1" dirty="0">
                <a:solidFill>
                  <a:srgbClr val="27277C"/>
                </a:solidFill>
                <a:latin typeface="Outfit" pitchFamily="34" charset="0"/>
                <a:ea typeface="Outfit" pitchFamily="34" charset="-122"/>
                <a:cs typeface="Outfit" pitchFamily="34" charset="-120"/>
              </a:rPr>
              <a:t>39%</a:t>
            </a:r>
            <a:endParaRPr lang="en-US" sz="4000" dirty="0"/>
          </a:p>
        </p:txBody>
      </p:sp>
      <p:sp>
        <p:nvSpPr>
          <p:cNvPr id="12" name="Text 9"/>
          <p:cNvSpPr txBox="1"/>
          <p:nvPr/>
        </p:nvSpPr>
        <p:spPr>
          <a:xfrm>
            <a:off x="4535424" y="2724912"/>
            <a:ext cx="3118104" cy="493776"/>
          </a:xfrm>
          <a:prstGeom prst="rect">
            <a:avLst/>
          </a:prstGeom>
          <a:noFill/>
          <a:ln/>
        </p:spPr>
        <p:txBody>
          <a:bodyPr wrap="square" lIns="0" tIns="0" rIns="0" bIns="0" rtlCol="0" anchor="t"/>
          <a:lstStyle/>
          <a:p>
            <a:pPr marL="0" indent="0" algn="ctr">
              <a:lnSpc>
                <a:spcPts val="1600"/>
              </a:lnSpc>
              <a:buNone/>
            </a:pPr>
            <a:r>
              <a:rPr lang="en-US" sz="1200" dirty="0">
                <a:solidFill>
                  <a:srgbClr val="27277C"/>
                </a:solidFill>
                <a:latin typeface="Outfit" pitchFamily="34" charset="0"/>
                <a:ea typeface="Outfit" pitchFamily="34" charset="-122"/>
                <a:cs typeface="Outfit" pitchFamily="34" charset="-120"/>
              </a:rPr>
              <a:t>agree Jewish organizations reflect the diversity of Jews in this community</a:t>
            </a:r>
            <a:endParaRPr lang="en-US" sz="1200" dirty="0"/>
          </a:p>
        </p:txBody>
      </p:sp>
      <p:sp>
        <p:nvSpPr>
          <p:cNvPr id="13" name="Shape 10"/>
          <p:cNvSpPr/>
          <p:nvPr/>
        </p:nvSpPr>
        <p:spPr>
          <a:xfrm>
            <a:off x="8028432" y="1828800"/>
            <a:ext cx="3520440" cy="1554480"/>
          </a:xfrm>
          <a:prstGeom prst="roundRect">
            <a:avLst>
              <a:gd name="adj" fmla="val 4706"/>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8229600" y="1975104"/>
            <a:ext cx="3118104" cy="731520"/>
          </a:xfrm>
          <a:prstGeom prst="rect">
            <a:avLst/>
          </a:prstGeom>
          <a:noFill/>
          <a:ln/>
        </p:spPr>
        <p:txBody>
          <a:bodyPr wrap="square" lIns="0" tIns="0" rIns="0" bIns="0" rtlCol="0" anchor="ctr"/>
          <a:lstStyle/>
          <a:p>
            <a:pPr marL="0" indent="0" algn="ctr">
              <a:buNone/>
            </a:pPr>
            <a:r>
              <a:rPr lang="en-US" sz="4000" b="1" dirty="0">
                <a:solidFill>
                  <a:srgbClr val="1E3EAF"/>
                </a:solidFill>
                <a:latin typeface="Outfit" pitchFamily="34" charset="0"/>
                <a:ea typeface="Outfit" pitchFamily="34" charset="-122"/>
                <a:cs typeface="Outfit" pitchFamily="34" charset="-120"/>
              </a:rPr>
              <a:t>48%</a:t>
            </a:r>
            <a:endParaRPr lang="en-US" sz="4000" dirty="0"/>
          </a:p>
        </p:txBody>
      </p:sp>
      <p:sp>
        <p:nvSpPr>
          <p:cNvPr id="15" name="Text 12"/>
          <p:cNvSpPr txBox="1"/>
          <p:nvPr/>
        </p:nvSpPr>
        <p:spPr>
          <a:xfrm>
            <a:off x="8229600" y="2724912"/>
            <a:ext cx="3118104" cy="493776"/>
          </a:xfrm>
          <a:prstGeom prst="rect">
            <a:avLst/>
          </a:prstGeom>
          <a:noFill/>
          <a:ln/>
        </p:spPr>
        <p:txBody>
          <a:bodyPr wrap="square" lIns="0" tIns="0" rIns="0" bIns="0" rtlCol="0" anchor="t"/>
          <a:lstStyle/>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have opportunities to meet Jews with different ways of being Jewish</a:t>
            </a:r>
            <a:endParaRPr lang="en-US" sz="1200" dirty="0"/>
          </a:p>
        </p:txBody>
      </p:sp>
      <p:sp>
        <p:nvSpPr>
          <p:cNvPr id="16" name="Text 13"/>
          <p:cNvSpPr txBox="1"/>
          <p:nvPr/>
        </p:nvSpPr>
        <p:spPr>
          <a:xfrm>
            <a:off x="640080" y="3584448"/>
            <a:ext cx="10881360" cy="365760"/>
          </a:xfrm>
          <a:prstGeom prst="rect">
            <a:avLst/>
          </a:prstGeom>
          <a:noFill/>
          <a:ln/>
        </p:spPr>
        <p:txBody>
          <a:bodyPr wrap="square" lIns="0" tIns="0" rIns="0" bIns="0" rtlCol="0" anchor="ctr"/>
          <a:lstStyle/>
          <a:p>
            <a:pPr marL="0" indent="0">
              <a:buNone/>
            </a:pPr>
            <a:r>
              <a:rPr lang="en-US" sz="1600" b="1" dirty="0">
                <a:solidFill>
                  <a:srgbClr val="1E3EAF"/>
                </a:solidFill>
                <a:latin typeface="Outfit" pitchFamily="34" charset="0"/>
                <a:ea typeface="Outfit" pitchFamily="34" charset="-122"/>
                <a:cs typeface="Outfit" pitchFamily="34" charset="-120"/>
              </a:rPr>
              <a:t>What people asked us to make room for</a:t>
            </a:r>
            <a:endParaRPr lang="en-US" sz="1600" dirty="0"/>
          </a:p>
        </p:txBody>
      </p:sp>
      <p:sp>
        <p:nvSpPr>
          <p:cNvPr id="17" name="Shape 14"/>
          <p:cNvSpPr/>
          <p:nvPr/>
        </p:nvSpPr>
        <p:spPr>
          <a:xfrm>
            <a:off x="640080" y="4041648"/>
            <a:ext cx="3520440" cy="1691640"/>
          </a:xfrm>
          <a:prstGeom prst="roundRect">
            <a:avLst>
              <a:gd name="adj" fmla="val 3243"/>
            </a:avLst>
          </a:prstGeom>
          <a:solidFill>
            <a:srgbClr val="D2E9FF"/>
          </a:solidFill>
          <a:ln w="12700">
            <a:solidFill>
              <a:srgbClr val="D2E9FF"/>
            </a:solidFill>
            <a:prstDash val="solid"/>
          </a:ln>
        </p:spPr>
        <p:txBody>
          <a:bodyPr/>
          <a:lstStyle/>
          <a:p>
            <a:endParaRPr lang="en-US"/>
          </a:p>
        </p:txBody>
      </p:sp>
      <p:sp>
        <p:nvSpPr>
          <p:cNvPr id="18" name="Text 15"/>
          <p:cNvSpPr txBox="1"/>
          <p:nvPr/>
        </p:nvSpPr>
        <p:spPr>
          <a:xfrm>
            <a:off x="877824" y="4187952"/>
            <a:ext cx="3044952" cy="1051560"/>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“Be accepting of different levels of religiosity and of individuals who have had a different Jewish upbringing.”</a:t>
            </a:r>
            <a:endParaRPr lang="en-US" sz="1150" dirty="0"/>
          </a:p>
        </p:txBody>
      </p:sp>
      <p:sp>
        <p:nvSpPr>
          <p:cNvPr id="19" name="Text 16"/>
          <p:cNvSpPr txBox="1"/>
          <p:nvPr/>
        </p:nvSpPr>
        <p:spPr>
          <a:xfrm>
            <a:off x="877824" y="5276088"/>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55</a:t>
            </a:r>
            <a:endParaRPr lang="en-US" sz="1000" dirty="0"/>
          </a:p>
        </p:txBody>
      </p:sp>
      <p:sp>
        <p:nvSpPr>
          <p:cNvPr id="20" name="Shape 17"/>
          <p:cNvSpPr/>
          <p:nvPr/>
        </p:nvSpPr>
        <p:spPr>
          <a:xfrm>
            <a:off x="4334256" y="4041648"/>
            <a:ext cx="3520440" cy="1691640"/>
          </a:xfrm>
          <a:prstGeom prst="roundRect">
            <a:avLst>
              <a:gd name="adj" fmla="val 3243"/>
            </a:avLst>
          </a:prstGeom>
          <a:solidFill>
            <a:srgbClr val="D2E9FF"/>
          </a:solidFill>
          <a:ln w="12700">
            <a:solidFill>
              <a:srgbClr val="D2E9FF"/>
            </a:solidFill>
            <a:prstDash val="solid"/>
          </a:ln>
        </p:spPr>
        <p:txBody>
          <a:bodyPr/>
          <a:lstStyle/>
          <a:p>
            <a:endParaRPr lang="en-US"/>
          </a:p>
        </p:txBody>
      </p:sp>
      <p:sp>
        <p:nvSpPr>
          <p:cNvPr id="21" name="Text 18"/>
          <p:cNvSpPr txBox="1"/>
          <p:nvPr/>
        </p:nvSpPr>
        <p:spPr>
          <a:xfrm>
            <a:off x="4572000" y="4187952"/>
            <a:ext cx="3044952" cy="1051560"/>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“I want a village that includes secular and religious Jews. I need events that are interfaith or not centered on G-d. Not all events, but some.”</a:t>
            </a:r>
            <a:endParaRPr lang="en-US" sz="1150" dirty="0"/>
          </a:p>
        </p:txBody>
      </p:sp>
      <p:sp>
        <p:nvSpPr>
          <p:cNvPr id="22" name="Text 19"/>
          <p:cNvSpPr txBox="1"/>
          <p:nvPr/>
        </p:nvSpPr>
        <p:spPr>
          <a:xfrm>
            <a:off x="4572000" y="5276088"/>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45</a:t>
            </a:r>
            <a:endParaRPr lang="en-US" sz="1000" dirty="0"/>
          </a:p>
        </p:txBody>
      </p:sp>
      <p:sp>
        <p:nvSpPr>
          <p:cNvPr id="23" name="Shape 20"/>
          <p:cNvSpPr/>
          <p:nvPr/>
        </p:nvSpPr>
        <p:spPr>
          <a:xfrm>
            <a:off x="8028432" y="4041648"/>
            <a:ext cx="3520440" cy="1691640"/>
          </a:xfrm>
          <a:prstGeom prst="roundRect">
            <a:avLst>
              <a:gd name="adj" fmla="val 3243"/>
            </a:avLst>
          </a:prstGeom>
          <a:solidFill>
            <a:srgbClr val="D2E9FF"/>
          </a:solidFill>
          <a:ln w="12700">
            <a:solidFill>
              <a:srgbClr val="D2E9FF"/>
            </a:solidFill>
            <a:prstDash val="solid"/>
          </a:ln>
        </p:spPr>
        <p:txBody>
          <a:bodyPr/>
          <a:lstStyle/>
          <a:p>
            <a:endParaRPr lang="en-US"/>
          </a:p>
        </p:txBody>
      </p:sp>
      <p:sp>
        <p:nvSpPr>
          <p:cNvPr id="24" name="Text 21"/>
          <p:cNvSpPr txBox="1"/>
          <p:nvPr/>
        </p:nvSpPr>
        <p:spPr>
          <a:xfrm>
            <a:off x="8266176" y="4187952"/>
            <a:ext cx="3044952" cy="1051560"/>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“It would be wonderful if there were a welcoming space for Jewish people who are just starting to connect with their Jewish identity.”</a:t>
            </a:r>
            <a:endParaRPr lang="en-US" sz="1150" dirty="0"/>
          </a:p>
        </p:txBody>
      </p:sp>
      <p:sp>
        <p:nvSpPr>
          <p:cNvPr id="25" name="Text 22"/>
          <p:cNvSpPr txBox="1"/>
          <p:nvPr/>
        </p:nvSpPr>
        <p:spPr>
          <a:xfrm>
            <a:off x="8266176" y="5276088"/>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57</a:t>
            </a:r>
            <a:endParaRPr lang="en-US" sz="1000" dirty="0"/>
          </a:p>
        </p:txBody>
      </p:sp>
      <p:sp>
        <p:nvSpPr>
          <p:cNvPr id="26" name="Text 23"/>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Q16 series and open-ended responses Q16B and Q24B. Quotes paraphrased to protect identity.</a:t>
            </a:r>
            <a:endParaRPr lang="en-US" sz="850"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3  ·  WHAT ACTUALLY PREDICTS BELONGING</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Friendship is necessary. It is not sufficient.</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371600"/>
            <a:ext cx="10881360" cy="365760"/>
          </a:xfrm>
          <a:prstGeom prst="rect">
            <a:avLst/>
          </a:prstGeom>
          <a:noFill/>
          <a:ln/>
        </p:spPr>
        <p:txBody>
          <a:bodyPr wrap="square" lIns="0" tIns="0" rIns="0" bIns="0" rtlCol="0" anchor="t"/>
          <a:lstStyle/>
          <a:p>
            <a:pPr marL="0" indent="0">
              <a:buNone/>
            </a:pPr>
            <a:r>
              <a:rPr lang="en-US" sz="1300" dirty="0">
                <a:solidFill>
                  <a:srgbClr val="718096"/>
                </a:solidFill>
                <a:latin typeface="Outfit" pitchFamily="34" charset="0"/>
                <a:ea typeface="Outfit" pitchFamily="34" charset="-122"/>
                <a:cs typeface="Outfit" pitchFamily="34" charset="-120"/>
              </a:rPr>
              <a:t>We tested which answers travel together with actually feeling you belong. The result revised what we thought we knew.</a:t>
            </a:r>
            <a:endParaRPr lang="en-US" sz="1300" dirty="0"/>
          </a:p>
        </p:txBody>
      </p:sp>
      <p:sp>
        <p:nvSpPr>
          <p:cNvPr id="7" name="Shape 4"/>
          <p:cNvSpPr/>
          <p:nvPr/>
        </p:nvSpPr>
        <p:spPr>
          <a:xfrm>
            <a:off x="640080" y="1828800"/>
            <a:ext cx="3520440" cy="2377440"/>
          </a:xfrm>
          <a:prstGeom prst="roundRect">
            <a:avLst>
              <a:gd name="adj" fmla="val 2308"/>
            </a:avLst>
          </a:prstGeom>
          <a:solidFill>
            <a:srgbClr val="1E3EAF"/>
          </a:solidFill>
          <a:ln w="12700">
            <a:solidFill>
              <a:srgbClr val="1E3EAF"/>
            </a:solidFill>
            <a:prstDash val="solid"/>
          </a:ln>
        </p:spPr>
        <p:txBody>
          <a:bodyPr/>
          <a:lstStyle/>
          <a:p>
            <a:endParaRPr lang="en-US"/>
          </a:p>
        </p:txBody>
      </p:sp>
      <p:sp>
        <p:nvSpPr>
          <p:cNvPr id="8" name="Text 5"/>
          <p:cNvSpPr txBox="1"/>
          <p:nvPr/>
        </p:nvSpPr>
        <p:spPr>
          <a:xfrm>
            <a:off x="859536" y="1956816"/>
            <a:ext cx="3081528" cy="365760"/>
          </a:xfrm>
          <a:prstGeom prst="rect">
            <a:avLst/>
          </a:prstGeom>
          <a:noFill/>
          <a:ln/>
        </p:spPr>
        <p:txBody>
          <a:bodyPr wrap="square" lIns="0" tIns="0" rIns="0" bIns="0" rtlCol="0" anchor="ctr"/>
          <a:lstStyle/>
          <a:p>
            <a:pPr marL="0" indent="0">
              <a:buNone/>
            </a:pPr>
            <a:r>
              <a:rPr lang="en-US" sz="1400" b="1" dirty="0">
                <a:solidFill>
                  <a:srgbClr val="FFFFFF"/>
                </a:solidFill>
                <a:latin typeface="Outfit" pitchFamily="34" charset="0"/>
                <a:ea typeface="Outfit" pitchFamily="34" charset="-122"/>
                <a:cs typeface="Outfit" pitchFamily="34" charset="-120"/>
              </a:rPr>
              <a:t>Tracks belonging most closely</a:t>
            </a:r>
            <a:endParaRPr lang="en-US" sz="1400" dirty="0"/>
          </a:p>
        </p:txBody>
      </p:sp>
      <p:sp>
        <p:nvSpPr>
          <p:cNvPr id="9" name="Text 6"/>
          <p:cNvSpPr txBox="1"/>
          <p:nvPr/>
        </p:nvSpPr>
        <p:spPr>
          <a:xfrm>
            <a:off x="859536" y="2340864"/>
            <a:ext cx="3081528" cy="1719072"/>
          </a:xfrm>
          <a:prstGeom prst="rect">
            <a:avLst/>
          </a:prstGeom>
          <a:noFill/>
          <a:ln/>
        </p:spPr>
        <p:txBody>
          <a:bodyPr wrap="square" lIns="0" tIns="0" rIns="0" bIns="0" rtlCol="0" anchor="t"/>
          <a:lstStyle/>
          <a:p>
            <a:pPr marL="0" indent="0">
              <a:lnSpc>
                <a:spcPts val="1600"/>
              </a:lnSpc>
              <a:buNone/>
            </a:pPr>
            <a:r>
              <a:rPr lang="en-US" sz="1200" dirty="0">
                <a:solidFill>
                  <a:srgbClr val="D2E9FF"/>
                </a:solidFill>
                <a:latin typeface="Outfit" pitchFamily="34" charset="0"/>
                <a:ea typeface="Outfit" pitchFamily="34" charset="-122"/>
                <a:cs typeface="Outfit" pitchFamily="34" charset="-120"/>
              </a:rPr>
              <a:t>Someone would notice if I did not show up</a:t>
            </a:r>
            <a:endParaRPr lang="en-US" sz="1200" dirty="0"/>
          </a:p>
          <a:p>
            <a:pPr marL="0" indent="0">
              <a:lnSpc>
                <a:spcPts val="1600"/>
              </a:lnSpc>
              <a:buNone/>
            </a:pPr>
            <a:endParaRPr lang="en-US" sz="1200" dirty="0"/>
          </a:p>
          <a:p>
            <a:pPr marL="0" indent="0">
              <a:lnSpc>
                <a:spcPts val="1600"/>
              </a:lnSpc>
              <a:buNone/>
            </a:pPr>
            <a:r>
              <a:rPr lang="en-US" sz="1200" dirty="0">
                <a:solidFill>
                  <a:srgbClr val="D2E9FF"/>
                </a:solidFill>
                <a:latin typeface="Outfit" pitchFamily="34" charset="0"/>
                <a:ea typeface="Outfit" pitchFamily="34" charset="-122"/>
                <a:cs typeface="Outfit" pitchFamily="34" charset="-120"/>
              </a:rPr>
              <a:t>Having people I can count on</a:t>
            </a:r>
            <a:endParaRPr lang="en-US" sz="1200" dirty="0"/>
          </a:p>
          <a:p>
            <a:pPr marL="0" indent="0">
              <a:lnSpc>
                <a:spcPts val="1600"/>
              </a:lnSpc>
              <a:buNone/>
            </a:pPr>
            <a:endParaRPr lang="en-US" sz="1200" dirty="0"/>
          </a:p>
          <a:p>
            <a:pPr marL="0" indent="0">
              <a:lnSpc>
                <a:spcPts val="1600"/>
              </a:lnSpc>
              <a:buNone/>
            </a:pPr>
            <a:r>
              <a:rPr lang="en-US" sz="1200" dirty="0">
                <a:solidFill>
                  <a:srgbClr val="D2E9FF"/>
                </a:solidFill>
                <a:latin typeface="Outfit" pitchFamily="34" charset="0"/>
                <a:ea typeface="Outfit" pitchFamily="34" charset="-122"/>
                <a:cs typeface="Outfit" pitchFamily="34" charset="-120"/>
              </a:rPr>
              <a:t>Being able to take part</a:t>
            </a:r>
            <a:endParaRPr lang="en-US" sz="1200" dirty="0"/>
          </a:p>
          <a:p>
            <a:pPr marL="0" indent="0">
              <a:lnSpc>
                <a:spcPts val="1600"/>
              </a:lnSpc>
              <a:buNone/>
            </a:pPr>
            <a:endParaRPr lang="en-US" sz="1200" dirty="0"/>
          </a:p>
          <a:p>
            <a:pPr marL="0" indent="0">
              <a:lnSpc>
                <a:spcPts val="1600"/>
              </a:lnSpc>
              <a:buNone/>
            </a:pPr>
            <a:r>
              <a:rPr lang="en-US" sz="1200" dirty="0">
                <a:solidFill>
                  <a:srgbClr val="D2E9FF"/>
                </a:solidFill>
                <a:latin typeface="Outfit" pitchFamily="34" charset="0"/>
                <a:ea typeface="Outfit" pitchFamily="34" charset="-122"/>
                <a:cs typeface="Outfit" pitchFamily="34" charset="-120"/>
              </a:rPr>
              <a:t>Close relationships mattering to me</a:t>
            </a:r>
            <a:endParaRPr lang="en-US" sz="1200" dirty="0"/>
          </a:p>
        </p:txBody>
      </p:sp>
      <p:sp>
        <p:nvSpPr>
          <p:cNvPr id="10" name="Shape 7"/>
          <p:cNvSpPr/>
          <p:nvPr/>
        </p:nvSpPr>
        <p:spPr>
          <a:xfrm>
            <a:off x="4334256" y="1828800"/>
            <a:ext cx="3520440" cy="2377440"/>
          </a:xfrm>
          <a:prstGeom prst="roundRect">
            <a:avLst>
              <a:gd name="adj" fmla="val 2308"/>
            </a:avLst>
          </a:prstGeom>
          <a:solidFill>
            <a:srgbClr val="D2E9FF"/>
          </a:solidFill>
          <a:ln w="12700">
            <a:solidFill>
              <a:srgbClr val="D2E9FF"/>
            </a:solidFill>
            <a:prstDash val="solid"/>
          </a:ln>
        </p:spPr>
        <p:txBody>
          <a:bodyPr/>
          <a:lstStyle/>
          <a:p>
            <a:endParaRPr lang="en-US"/>
          </a:p>
        </p:txBody>
      </p:sp>
      <p:sp>
        <p:nvSpPr>
          <p:cNvPr id="11" name="Text 8"/>
          <p:cNvSpPr txBox="1"/>
          <p:nvPr/>
        </p:nvSpPr>
        <p:spPr>
          <a:xfrm>
            <a:off x="4553712" y="1956816"/>
            <a:ext cx="30815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Sits in the middle</a:t>
            </a:r>
            <a:endParaRPr lang="en-US" sz="1400" dirty="0"/>
          </a:p>
        </p:txBody>
      </p:sp>
      <p:sp>
        <p:nvSpPr>
          <p:cNvPr id="12" name="Text 9"/>
          <p:cNvSpPr txBox="1"/>
          <p:nvPr/>
        </p:nvSpPr>
        <p:spPr>
          <a:xfrm>
            <a:off x="4553712" y="2340864"/>
            <a:ext cx="3081528" cy="1719072"/>
          </a:xfrm>
          <a:prstGeom prst="rect">
            <a:avLst/>
          </a:prstGeom>
          <a:noFill/>
          <a:ln/>
        </p:spPr>
        <p:txBody>
          <a:bodyPr wrap="square" lIns="0" tIns="0" rIns="0" bIns="0" rtlCol="0" anchor="t"/>
          <a:lstStyle/>
          <a:p>
            <a:pPr marL="0" indent="0">
              <a:lnSpc>
                <a:spcPts val="1600"/>
              </a:lnSpc>
              <a:buNone/>
            </a:pPr>
            <a:r>
              <a:rPr lang="en-US" sz="1200" dirty="0">
                <a:solidFill>
                  <a:srgbClr val="27277C"/>
                </a:solidFill>
                <a:latin typeface="Outfit" pitchFamily="34" charset="0"/>
                <a:ea typeface="Outfit" pitchFamily="34" charset="-122"/>
                <a:cs typeface="Outfit" pitchFamily="34" charset="-120"/>
              </a:rPr>
              <a:t>Shared values and purpose</a:t>
            </a:r>
            <a:endParaRPr lang="en-US" sz="1200" dirty="0"/>
          </a:p>
          <a:p>
            <a:pPr marL="0" indent="0">
              <a:lnSpc>
                <a:spcPts val="1600"/>
              </a:lnSpc>
              <a:buNone/>
            </a:pPr>
            <a:endParaRPr lang="en-US" sz="1200" dirty="0"/>
          </a:p>
          <a:p>
            <a:pPr marL="0" indent="0">
              <a:lnSpc>
                <a:spcPts val="1600"/>
              </a:lnSpc>
              <a:buNone/>
            </a:pPr>
            <a:r>
              <a:rPr lang="en-US" sz="1200" dirty="0">
                <a:solidFill>
                  <a:srgbClr val="27277C"/>
                </a:solidFill>
                <a:latin typeface="Outfit" pitchFamily="34" charset="0"/>
                <a:ea typeface="Outfit" pitchFamily="34" charset="-122"/>
                <a:cs typeface="Outfit" pitchFamily="34" charset="-120"/>
              </a:rPr>
              <a:t>Peoplehood</a:t>
            </a:r>
            <a:endParaRPr lang="en-US" sz="1200" dirty="0"/>
          </a:p>
          <a:p>
            <a:pPr marL="0" indent="0">
              <a:lnSpc>
                <a:spcPts val="1600"/>
              </a:lnSpc>
              <a:buNone/>
            </a:pPr>
            <a:endParaRPr lang="en-US" sz="1200" dirty="0"/>
          </a:p>
          <a:p>
            <a:pPr marL="0" indent="0">
              <a:lnSpc>
                <a:spcPts val="1600"/>
              </a:lnSpc>
              <a:buNone/>
            </a:pPr>
            <a:r>
              <a:rPr lang="en-US" sz="1200" dirty="0">
                <a:solidFill>
                  <a:srgbClr val="27277C"/>
                </a:solidFill>
                <a:latin typeface="Outfit" pitchFamily="34" charset="0"/>
                <a:ea typeface="Outfit" pitchFamily="34" charset="-122"/>
                <a:cs typeface="Outfit" pitchFamily="34" charset="-120"/>
              </a:rPr>
              <a:t>Being recognized and respected</a:t>
            </a:r>
            <a:endParaRPr lang="en-US" sz="1200" dirty="0"/>
          </a:p>
          <a:p>
            <a:pPr marL="0" indent="0">
              <a:lnSpc>
                <a:spcPts val="1600"/>
              </a:lnSpc>
              <a:buNone/>
            </a:pPr>
            <a:endParaRPr lang="en-US" sz="1200" dirty="0"/>
          </a:p>
          <a:p>
            <a:pPr marL="0" indent="0">
              <a:lnSpc>
                <a:spcPts val="1600"/>
              </a:lnSpc>
              <a:buNone/>
            </a:pPr>
            <a:r>
              <a:rPr lang="en-US" sz="1200" dirty="0">
                <a:solidFill>
                  <a:srgbClr val="27277C"/>
                </a:solidFill>
                <a:latin typeface="Outfit" pitchFamily="34" charset="0"/>
                <a:ea typeface="Outfit" pitchFamily="34" charset="-122"/>
                <a:cs typeface="Outfit" pitchFamily="34" charset="-120"/>
              </a:rPr>
              <a:t>These are what belonging means, not what produces it.</a:t>
            </a:r>
            <a:endParaRPr lang="en-US" sz="1200" dirty="0"/>
          </a:p>
        </p:txBody>
      </p:sp>
      <p:sp>
        <p:nvSpPr>
          <p:cNvPr id="13" name="Shape 10"/>
          <p:cNvSpPr/>
          <p:nvPr/>
        </p:nvSpPr>
        <p:spPr>
          <a:xfrm>
            <a:off x="8028432" y="1828800"/>
            <a:ext cx="3520440" cy="2377440"/>
          </a:xfrm>
          <a:prstGeom prst="roundRect">
            <a:avLst>
              <a:gd name="adj" fmla="val 2308"/>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8247888" y="1956816"/>
            <a:ext cx="308152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Weaker than expected</a:t>
            </a:r>
            <a:endParaRPr lang="en-US" sz="1400" dirty="0"/>
          </a:p>
        </p:txBody>
      </p:sp>
      <p:sp>
        <p:nvSpPr>
          <p:cNvPr id="15" name="Text 12"/>
          <p:cNvSpPr txBox="1"/>
          <p:nvPr/>
        </p:nvSpPr>
        <p:spPr>
          <a:xfrm>
            <a:off x="8247888" y="2340864"/>
            <a:ext cx="3081528" cy="1719072"/>
          </a:xfrm>
          <a:prstGeom prst="rect">
            <a:avLst/>
          </a:prstGeom>
          <a:noFill/>
          <a:ln/>
        </p:spPr>
        <p:txBody>
          <a:bodyPr wrap="square" lIns="0" tIns="0" rIns="0" bIns="0" rtlCol="0" anchor="t"/>
          <a:lstStyle/>
          <a:p>
            <a:pPr marL="0" indent="0">
              <a:lnSpc>
                <a:spcPts val="1600"/>
              </a:lnSpc>
              <a:buNone/>
            </a:pPr>
            <a:r>
              <a:rPr lang="en-US" sz="1200" dirty="0">
                <a:solidFill>
                  <a:srgbClr val="2D3748"/>
                </a:solidFill>
                <a:latin typeface="Outfit" pitchFamily="34" charset="0"/>
                <a:ea typeface="Outfit" pitchFamily="34" charset="-122"/>
                <a:cs typeface="Outfit" pitchFamily="34" charset="-120"/>
              </a:rPr>
              <a:t>Simply having Jewish friends</a:t>
            </a:r>
            <a:endParaRPr lang="en-US" sz="1200" dirty="0"/>
          </a:p>
          <a:p>
            <a:pPr marL="0" indent="0">
              <a:lnSpc>
                <a:spcPts val="1600"/>
              </a:lnSpc>
              <a:buNone/>
            </a:pPr>
            <a:endParaRPr lang="en-US" sz="1200" dirty="0"/>
          </a:p>
          <a:p>
            <a:pPr marL="0" indent="0">
              <a:lnSpc>
                <a:spcPts val="1600"/>
              </a:lnSpc>
              <a:buNone/>
            </a:pPr>
            <a:r>
              <a:rPr lang="en-US" sz="1200" dirty="0">
                <a:solidFill>
                  <a:srgbClr val="2D3748"/>
                </a:solidFill>
                <a:latin typeface="Outfit" pitchFamily="34" charset="0"/>
                <a:ea typeface="Outfit" pitchFamily="34" charset="-122"/>
                <a:cs typeface="Outfit" pitchFamily="34" charset="-120"/>
              </a:rPr>
              <a:t>Socializing with Jewish friends</a:t>
            </a:r>
            <a:endParaRPr lang="en-US" sz="1200" dirty="0"/>
          </a:p>
          <a:p>
            <a:pPr marL="0" indent="0">
              <a:lnSpc>
                <a:spcPts val="1600"/>
              </a:lnSpc>
              <a:buNone/>
            </a:pPr>
            <a:endParaRPr lang="en-US" sz="1200" dirty="0"/>
          </a:p>
          <a:p>
            <a:pPr marL="0" indent="0">
              <a:lnSpc>
                <a:spcPts val="1600"/>
              </a:lnSpc>
              <a:buNone/>
            </a:pPr>
            <a:r>
              <a:rPr lang="en-US" sz="1200" dirty="0">
                <a:solidFill>
                  <a:srgbClr val="2D3748"/>
                </a:solidFill>
                <a:latin typeface="Outfit" pitchFamily="34" charset="0"/>
                <a:ea typeface="Outfit" pitchFamily="34" charset="-122"/>
                <a:cs typeface="Outfit" pitchFamily="34" charset="-120"/>
              </a:rPr>
              <a:t>People can have plenty of both and still not feel they belong.</a:t>
            </a:r>
            <a:endParaRPr lang="en-US" sz="1200" dirty="0"/>
          </a:p>
        </p:txBody>
      </p:sp>
      <p:sp>
        <p:nvSpPr>
          <p:cNvPr id="16" name="Shape 13"/>
          <p:cNvSpPr/>
          <p:nvPr/>
        </p:nvSpPr>
        <p:spPr>
          <a:xfrm>
            <a:off x="640080" y="4407408"/>
            <a:ext cx="10908792" cy="1371600"/>
          </a:xfrm>
          <a:prstGeom prst="roundRect">
            <a:avLst>
              <a:gd name="adj" fmla="val 4000"/>
            </a:avLst>
          </a:prstGeom>
          <a:solidFill>
            <a:srgbClr val="EDF2F7"/>
          </a:solidFill>
          <a:ln w="12700">
            <a:solidFill>
              <a:srgbClr val="EDF2F7"/>
            </a:solidFill>
            <a:prstDash val="solid"/>
          </a:ln>
        </p:spPr>
        <p:txBody>
          <a:bodyPr/>
          <a:lstStyle/>
          <a:p>
            <a:endParaRPr lang="en-US"/>
          </a:p>
        </p:txBody>
      </p:sp>
      <p:sp>
        <p:nvSpPr>
          <p:cNvPr id="17" name="Text 14"/>
          <p:cNvSpPr txBox="1"/>
          <p:nvPr/>
        </p:nvSpPr>
        <p:spPr>
          <a:xfrm>
            <a:off x="914400" y="4535424"/>
            <a:ext cx="10332720" cy="32004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The clearest illustration</a:t>
            </a:r>
            <a:endParaRPr lang="en-US" sz="1400" dirty="0"/>
          </a:p>
        </p:txBody>
      </p:sp>
      <p:sp>
        <p:nvSpPr>
          <p:cNvPr id="18" name="Text 15"/>
          <p:cNvSpPr txBox="1"/>
          <p:nvPr/>
        </p:nvSpPr>
        <p:spPr>
          <a:xfrm>
            <a:off x="914400" y="4882896"/>
            <a:ext cx="10332720" cy="777240"/>
          </a:xfrm>
          <a:prstGeom prst="rect">
            <a:avLst/>
          </a:prstGeom>
          <a:noFill/>
          <a:ln/>
        </p:spPr>
        <p:txBody>
          <a:bodyPr wrap="square" lIns="0" tIns="0" rIns="0" bIns="0" rtlCol="0" anchor="t"/>
          <a:lstStyle/>
          <a:p>
            <a:pPr marL="0" indent="0">
              <a:lnSpc>
                <a:spcPts val="1800"/>
              </a:lnSpc>
              <a:buNone/>
            </a:pPr>
            <a:r>
              <a:rPr lang="en-US" sz="1250" dirty="0">
                <a:solidFill>
                  <a:srgbClr val="2D3748"/>
                </a:solidFill>
                <a:latin typeface="Outfit" pitchFamily="34" charset="0"/>
                <a:ea typeface="Outfit" pitchFamily="34" charset="-122"/>
                <a:cs typeface="Outfit" pitchFamily="34" charset="-120"/>
              </a:rPr>
              <a:t>Among the group who are socially connected to other Jews, essentially all of them have Jewish friends. Barely half of them say they feel they belong. </a:t>
            </a:r>
          </a:p>
          <a:p>
            <a:pPr marL="0" indent="0">
              <a:lnSpc>
                <a:spcPts val="1800"/>
              </a:lnSpc>
              <a:buNone/>
            </a:pPr>
            <a:r>
              <a:rPr lang="en-US" sz="1250" dirty="0">
                <a:solidFill>
                  <a:srgbClr val="2D3748"/>
                </a:solidFill>
                <a:latin typeface="Outfit" pitchFamily="34" charset="0"/>
                <a:ea typeface="Outfit" pitchFamily="34" charset="-122"/>
                <a:cs typeface="Outfit" pitchFamily="34" charset="-120"/>
              </a:rPr>
              <a:t>Friendship gets someone in the room. Being known, needed, and part of something shared is what keeps them there.</a:t>
            </a:r>
            <a:endParaRPr lang="en-US" sz="1250" dirty="0"/>
          </a:p>
        </p:txBody>
      </p:sp>
      <p:sp>
        <p:nvSpPr>
          <p:cNvPr id="19" name="Text 16"/>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Correlation analysis across the seven engagement types. Some types have small bases; read directionally.</a:t>
            </a:r>
            <a:endParaRPr lang="en-US" sz="85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1E3EAF"/>
        </a:solidFill>
        <a:effectLst/>
      </p:bgPr>
    </p:bg>
    <p:spTree>
      <p:nvGrpSpPr>
        <p:cNvPr id="1" name=""/>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p:cNvPicPr>
            <a:picLocks noChangeAspect="1"/>
          </p:cNvPicPr>
          <p:nvPr/>
        </p:nvPicPr>
        <p:blipFill>
          <a:blip r:embed="rId3"/>
          <a:stretch>
            <a:fillRect/>
          </a:stretch>
        </p:blipFill>
        <p:spPr>
          <a:xfrm>
            <a:off x="11430000" y="6163056"/>
            <a:ext cx="420624" cy="420624"/>
          </a:xfrm>
          <a:prstGeom prst="rect">
            <a:avLst/>
          </a:prstGeom>
        </p:spPr>
      </p:pic>
      <p:sp>
        <p:nvSpPr>
          <p:cNvPr id="3" name="Shape 0"/>
          <p:cNvSpPr/>
          <p:nvPr/>
        </p:nvSpPr>
        <p:spPr>
          <a:xfrm>
            <a:off x="868680" y="2331720"/>
            <a:ext cx="1051560" cy="1051560"/>
          </a:xfrm>
          <a:prstGeom prst="ellipse">
            <a:avLst/>
          </a:prstGeom>
          <a:solidFill>
            <a:srgbClr val="1C88ED"/>
          </a:solidFill>
          <a:ln w="12700">
            <a:solidFill>
              <a:srgbClr val="1C88ED"/>
            </a:solidFill>
            <a:prstDash val="solid"/>
          </a:ln>
        </p:spPr>
        <p:txBody>
          <a:bodyPr/>
          <a:lstStyle/>
          <a:p>
            <a:endParaRPr lang="en-US"/>
          </a:p>
        </p:txBody>
      </p:sp>
      <p:sp>
        <p:nvSpPr>
          <p:cNvPr id="4" name="Text 1"/>
          <p:cNvSpPr txBox="1"/>
          <p:nvPr/>
        </p:nvSpPr>
        <p:spPr>
          <a:xfrm>
            <a:off x="868680" y="2331720"/>
            <a:ext cx="1051560" cy="1051560"/>
          </a:xfrm>
          <a:prstGeom prst="rect">
            <a:avLst/>
          </a:prstGeom>
          <a:noFill/>
          <a:ln/>
        </p:spPr>
        <p:txBody>
          <a:bodyPr wrap="square" lIns="0" tIns="0" rIns="0" bIns="0" rtlCol="0" anchor="ctr"/>
          <a:lstStyle/>
          <a:p>
            <a:pPr marL="0" indent="0" algn="ctr">
              <a:buNone/>
            </a:pPr>
            <a:r>
              <a:rPr lang="en-US" sz="4400" b="1" dirty="0">
                <a:solidFill>
                  <a:srgbClr val="FFFFFF"/>
                </a:solidFill>
                <a:latin typeface="Outfit" pitchFamily="34" charset="0"/>
                <a:ea typeface="Outfit" pitchFamily="34" charset="-122"/>
                <a:cs typeface="Outfit" pitchFamily="34" charset="-120"/>
              </a:rPr>
              <a:t>4</a:t>
            </a:r>
            <a:endParaRPr lang="en-US" sz="4400" dirty="0"/>
          </a:p>
        </p:txBody>
      </p:sp>
      <p:sp>
        <p:nvSpPr>
          <p:cNvPr id="5" name="Text 2"/>
          <p:cNvSpPr txBox="1"/>
          <p:nvPr/>
        </p:nvSpPr>
        <p:spPr>
          <a:xfrm>
            <a:off x="2240280" y="2304288"/>
            <a:ext cx="8778240" cy="274320"/>
          </a:xfrm>
          <a:prstGeom prst="rect">
            <a:avLst/>
          </a:prstGeom>
          <a:noFill/>
          <a:ln/>
        </p:spPr>
        <p:txBody>
          <a:bodyPr wrap="square" lIns="0" tIns="0" rIns="0" bIns="0" rtlCol="0" anchor="ctr"/>
          <a:lstStyle/>
          <a:p>
            <a:pPr marL="0" indent="0">
              <a:buNone/>
            </a:pPr>
            <a:r>
              <a:rPr lang="en-US" sz="1100" b="1" kern="0" spc="180" dirty="0">
                <a:solidFill>
                  <a:srgbClr val="D2E9FF"/>
                </a:solidFill>
                <a:latin typeface="Outfit" pitchFamily="34" charset="0"/>
                <a:ea typeface="Outfit" pitchFamily="34" charset="-122"/>
                <a:cs typeface="Outfit" pitchFamily="34" charset="-120"/>
              </a:rPr>
              <a:t>TAKEAWAY 4 OF 6</a:t>
            </a:r>
            <a:endParaRPr lang="en-US" sz="1100" dirty="0"/>
          </a:p>
        </p:txBody>
      </p:sp>
      <p:sp>
        <p:nvSpPr>
          <p:cNvPr id="6" name="Text 3"/>
          <p:cNvSpPr txBox="1"/>
          <p:nvPr/>
        </p:nvSpPr>
        <p:spPr>
          <a:xfrm>
            <a:off x="2240280" y="2615184"/>
            <a:ext cx="8778240" cy="1371600"/>
          </a:xfrm>
          <a:prstGeom prst="rect">
            <a:avLst/>
          </a:prstGeom>
          <a:noFill/>
          <a:ln/>
        </p:spPr>
        <p:txBody>
          <a:bodyPr wrap="square" lIns="0" tIns="0" rIns="0" bIns="0" rtlCol="0" anchor="t"/>
          <a:lstStyle/>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Real services exist that most</a:t>
            </a:r>
            <a:endParaRPr lang="en-US" sz="3400" dirty="0"/>
          </a:p>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people do not know about</a:t>
            </a:r>
            <a:endParaRPr lang="en-US" sz="3400" dirty="0"/>
          </a:p>
        </p:txBody>
      </p:sp>
      <p:sp>
        <p:nvSpPr>
          <p:cNvPr id="7" name="Text 4"/>
          <p:cNvSpPr txBox="1"/>
          <p:nvPr/>
        </p:nvSpPr>
        <p:spPr>
          <a:xfrm>
            <a:off x="2240280" y="4078224"/>
            <a:ext cx="8595360" cy="914400"/>
          </a:xfrm>
          <a:prstGeom prst="rect">
            <a:avLst/>
          </a:prstGeom>
          <a:noFill/>
          <a:ln/>
        </p:spPr>
        <p:txBody>
          <a:bodyPr wrap="square" lIns="0" tIns="0" rIns="0" bIns="0" rtlCol="0" anchor="t"/>
          <a:lstStyle/>
          <a:p>
            <a:pPr marL="0" indent="0">
              <a:lnSpc>
                <a:spcPts val="2200"/>
              </a:lnSpc>
              <a:buNone/>
            </a:pPr>
            <a:r>
              <a:rPr lang="en-US" sz="1450" dirty="0">
                <a:solidFill>
                  <a:srgbClr val="D2E9FF"/>
                </a:solidFill>
                <a:latin typeface="Outfit" pitchFamily="34" charset="0"/>
                <a:ea typeface="Outfit" pitchFamily="34" charset="-122"/>
                <a:cs typeface="Outfit" pitchFamily="34" charset="-120"/>
              </a:rPr>
              <a:t>Across care, health, security, and public advocacy, the same pattern appears: </a:t>
            </a:r>
          </a:p>
          <a:p>
            <a:pPr marL="0" indent="0">
              <a:lnSpc>
                <a:spcPts val="2200"/>
              </a:lnSpc>
              <a:buNone/>
            </a:pPr>
            <a:r>
              <a:rPr lang="en-US" sz="1450" dirty="0">
                <a:solidFill>
                  <a:srgbClr val="D2E9FF"/>
                </a:solidFill>
                <a:latin typeface="Outfit" pitchFamily="34" charset="0"/>
                <a:ea typeface="Outfit" pitchFamily="34" charset="-122"/>
                <a:cs typeface="Outfit" pitchFamily="34" charset="-120"/>
              </a:rPr>
              <a:t>real work is being done, and roughly a third of the community has no idea it exists.</a:t>
            </a:r>
            <a:endParaRPr lang="en-US" sz="1450" dirty="0"/>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4  ·  THE AWARENESS GAP</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One problem showing up in four places</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417320"/>
            <a:ext cx="10908792" cy="932688"/>
          </a:xfrm>
          <a:prstGeom prst="roundRect">
            <a:avLst>
              <a:gd name="adj" fmla="val 5882"/>
            </a:avLst>
          </a:prstGeom>
          <a:solidFill>
            <a:srgbClr val="EDF2F7"/>
          </a:solidFill>
          <a:ln w="12700">
            <a:solidFill>
              <a:srgbClr val="EDF2F7"/>
            </a:solidFill>
            <a:prstDash val="solid"/>
          </a:ln>
        </p:spPr>
        <p:txBody>
          <a:bodyPr/>
          <a:lstStyle/>
          <a:p>
            <a:endParaRPr lang="en-US"/>
          </a:p>
        </p:txBody>
      </p:sp>
      <p:sp>
        <p:nvSpPr>
          <p:cNvPr id="7" name="Text 4"/>
          <p:cNvSpPr txBox="1"/>
          <p:nvPr/>
        </p:nvSpPr>
        <p:spPr>
          <a:xfrm>
            <a:off x="868680" y="1417320"/>
            <a:ext cx="1371600" cy="932688"/>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Caring</a:t>
            </a:r>
            <a:endParaRPr lang="en-US" sz="1500" dirty="0"/>
          </a:p>
        </p:txBody>
      </p:sp>
      <p:sp>
        <p:nvSpPr>
          <p:cNvPr id="8" name="Text 5"/>
          <p:cNvSpPr txBox="1"/>
          <p:nvPr/>
        </p:nvSpPr>
        <p:spPr>
          <a:xfrm>
            <a:off x="2377440" y="1536192"/>
            <a:ext cx="1051560" cy="694944"/>
          </a:xfrm>
          <a:prstGeom prst="rect">
            <a:avLst/>
          </a:prstGeom>
          <a:noFill/>
          <a:ln/>
        </p:spPr>
        <p:txBody>
          <a:bodyPr wrap="square" lIns="0" tIns="0" rIns="0" bIns="0" rtlCol="0" anchor="ctr"/>
          <a:lstStyle/>
          <a:p>
            <a:pPr marL="0" indent="0">
              <a:buNone/>
            </a:pPr>
            <a:r>
              <a:rPr lang="en-US" sz="2600" b="1" dirty="0">
                <a:solidFill>
                  <a:srgbClr val="1C88ED"/>
                </a:solidFill>
                <a:latin typeface="Outfit" pitchFamily="34" charset="0"/>
                <a:ea typeface="Outfit" pitchFamily="34" charset="-122"/>
                <a:cs typeface="Outfit" pitchFamily="34" charset="-120"/>
              </a:rPr>
              <a:t>60%</a:t>
            </a:r>
            <a:endParaRPr lang="en-US" sz="2600" dirty="0"/>
          </a:p>
        </p:txBody>
      </p:sp>
      <p:sp>
        <p:nvSpPr>
          <p:cNvPr id="9" name="Text 6"/>
          <p:cNvSpPr txBox="1"/>
          <p:nvPr/>
        </p:nvSpPr>
        <p:spPr>
          <a:xfrm>
            <a:off x="3474720" y="1536192"/>
            <a:ext cx="2880360" cy="69494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agree this community cares for people in need</a:t>
            </a:r>
            <a:endParaRPr lang="en-US" sz="1150" dirty="0"/>
          </a:p>
        </p:txBody>
      </p:sp>
      <p:sp>
        <p:nvSpPr>
          <p:cNvPr id="10" name="Text 7"/>
          <p:cNvSpPr txBox="1"/>
          <p:nvPr/>
        </p:nvSpPr>
        <p:spPr>
          <a:xfrm>
            <a:off x="6446520" y="1536192"/>
            <a:ext cx="548640" cy="694944"/>
          </a:xfrm>
          <a:prstGeom prst="rect">
            <a:avLst/>
          </a:prstGeom>
          <a:noFill/>
          <a:ln/>
        </p:spPr>
        <p:txBody>
          <a:bodyPr wrap="square" lIns="0" tIns="0" rIns="0" bIns="0" rtlCol="0" anchor="ctr"/>
          <a:lstStyle/>
          <a:p>
            <a:pPr marL="0" indent="0">
              <a:buNone/>
            </a:pPr>
            <a:r>
              <a:rPr lang="en-US" sz="1200" i="1" dirty="0">
                <a:solidFill>
                  <a:srgbClr val="718096"/>
                </a:solidFill>
                <a:latin typeface="Outfit" pitchFamily="34" charset="0"/>
                <a:ea typeface="Outfit" pitchFamily="34" charset="-122"/>
                <a:cs typeface="Outfit" pitchFamily="34" charset="-120"/>
              </a:rPr>
              <a:t>but</a:t>
            </a:r>
            <a:endParaRPr lang="en-US" sz="1200" dirty="0"/>
          </a:p>
        </p:txBody>
      </p:sp>
      <p:sp>
        <p:nvSpPr>
          <p:cNvPr id="11" name="Text 8"/>
          <p:cNvSpPr txBox="1"/>
          <p:nvPr/>
        </p:nvSpPr>
        <p:spPr>
          <a:xfrm>
            <a:off x="7086600" y="1536192"/>
            <a:ext cx="1051560" cy="694944"/>
          </a:xfrm>
          <a:prstGeom prst="rect">
            <a:avLst/>
          </a:prstGeom>
          <a:noFill/>
          <a:ln/>
        </p:spPr>
        <p:txBody>
          <a:bodyPr wrap="square" lIns="0" tIns="0" rIns="0" bIns="0" rtlCol="0" anchor="ctr"/>
          <a:lstStyle/>
          <a:p>
            <a:pPr marL="0" indent="0">
              <a:buNone/>
            </a:pPr>
            <a:r>
              <a:rPr lang="en-US" sz="2600" b="1" dirty="0">
                <a:solidFill>
                  <a:srgbClr val="27277C"/>
                </a:solidFill>
                <a:latin typeface="Outfit" pitchFamily="34" charset="0"/>
                <a:ea typeface="Outfit" pitchFamily="34" charset="-122"/>
                <a:cs typeface="Outfit" pitchFamily="34" charset="-120"/>
              </a:rPr>
              <a:t>34%</a:t>
            </a:r>
            <a:endParaRPr lang="en-US" sz="2600" dirty="0"/>
          </a:p>
        </p:txBody>
      </p:sp>
      <p:sp>
        <p:nvSpPr>
          <p:cNvPr id="12" name="Text 9"/>
          <p:cNvSpPr txBox="1"/>
          <p:nvPr/>
        </p:nvSpPr>
        <p:spPr>
          <a:xfrm>
            <a:off x="8183880" y="1536192"/>
            <a:ext cx="3200400" cy="69494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feel cared for when they themselves are in need</a:t>
            </a:r>
            <a:endParaRPr lang="en-US" sz="1150" dirty="0"/>
          </a:p>
        </p:txBody>
      </p:sp>
      <p:sp>
        <p:nvSpPr>
          <p:cNvPr id="13" name="Shape 10"/>
          <p:cNvSpPr/>
          <p:nvPr/>
        </p:nvSpPr>
        <p:spPr>
          <a:xfrm>
            <a:off x="640080" y="2459736"/>
            <a:ext cx="10908792" cy="932688"/>
          </a:xfrm>
          <a:prstGeom prst="roundRect">
            <a:avLst>
              <a:gd name="adj" fmla="val 5882"/>
            </a:avLst>
          </a:prstGeom>
          <a:solidFill>
            <a:srgbClr val="EDF2F7"/>
          </a:solidFill>
          <a:ln w="12700">
            <a:solidFill>
              <a:srgbClr val="EDF2F7"/>
            </a:solidFill>
            <a:prstDash val="solid"/>
          </a:ln>
        </p:spPr>
        <p:txBody>
          <a:bodyPr/>
          <a:lstStyle/>
          <a:p>
            <a:endParaRPr lang="en-US"/>
          </a:p>
        </p:txBody>
      </p:sp>
      <p:sp>
        <p:nvSpPr>
          <p:cNvPr id="14" name="Text 11"/>
          <p:cNvSpPr txBox="1"/>
          <p:nvPr/>
        </p:nvSpPr>
        <p:spPr>
          <a:xfrm>
            <a:off x="868680" y="2459736"/>
            <a:ext cx="1371600" cy="932688"/>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Health</a:t>
            </a:r>
            <a:endParaRPr lang="en-US" sz="1500" dirty="0"/>
          </a:p>
        </p:txBody>
      </p:sp>
      <p:sp>
        <p:nvSpPr>
          <p:cNvPr id="15" name="Text 12"/>
          <p:cNvSpPr txBox="1"/>
          <p:nvPr/>
        </p:nvSpPr>
        <p:spPr>
          <a:xfrm>
            <a:off x="2377440" y="2578608"/>
            <a:ext cx="1051560" cy="694944"/>
          </a:xfrm>
          <a:prstGeom prst="rect">
            <a:avLst/>
          </a:prstGeom>
          <a:noFill/>
          <a:ln/>
        </p:spPr>
        <p:txBody>
          <a:bodyPr wrap="square" lIns="0" tIns="0" rIns="0" bIns="0" rtlCol="0" anchor="ctr"/>
          <a:lstStyle/>
          <a:p>
            <a:pPr marL="0" indent="0">
              <a:buNone/>
            </a:pPr>
            <a:r>
              <a:rPr lang="en-US" sz="2600" b="1" dirty="0">
                <a:solidFill>
                  <a:srgbClr val="1C88ED"/>
                </a:solidFill>
                <a:latin typeface="Outfit" pitchFamily="34" charset="0"/>
                <a:ea typeface="Outfit" pitchFamily="34" charset="-122"/>
                <a:cs typeface="Outfit" pitchFamily="34" charset="-120"/>
              </a:rPr>
              <a:t>73%</a:t>
            </a:r>
            <a:endParaRPr lang="en-US" sz="2600" dirty="0"/>
          </a:p>
        </p:txBody>
      </p:sp>
      <p:sp>
        <p:nvSpPr>
          <p:cNvPr id="16" name="Text 13"/>
          <p:cNvSpPr txBox="1"/>
          <p:nvPr/>
        </p:nvSpPr>
        <p:spPr>
          <a:xfrm>
            <a:off x="3474720" y="2578608"/>
            <a:ext cx="2880360" cy="69494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have a personal group they can count on</a:t>
            </a:r>
            <a:endParaRPr lang="en-US" sz="1150" dirty="0"/>
          </a:p>
        </p:txBody>
      </p:sp>
      <p:sp>
        <p:nvSpPr>
          <p:cNvPr id="17" name="Text 14"/>
          <p:cNvSpPr txBox="1"/>
          <p:nvPr/>
        </p:nvSpPr>
        <p:spPr>
          <a:xfrm>
            <a:off x="6446520" y="2578608"/>
            <a:ext cx="548640" cy="694944"/>
          </a:xfrm>
          <a:prstGeom prst="rect">
            <a:avLst/>
          </a:prstGeom>
          <a:noFill/>
          <a:ln/>
        </p:spPr>
        <p:txBody>
          <a:bodyPr wrap="square" lIns="0" tIns="0" rIns="0" bIns="0" rtlCol="0" anchor="ctr"/>
          <a:lstStyle/>
          <a:p>
            <a:pPr marL="0" indent="0">
              <a:buNone/>
            </a:pPr>
            <a:r>
              <a:rPr lang="en-US" sz="1200" i="1" dirty="0">
                <a:solidFill>
                  <a:srgbClr val="718096"/>
                </a:solidFill>
                <a:latin typeface="Outfit" pitchFamily="34" charset="0"/>
                <a:ea typeface="Outfit" pitchFamily="34" charset="-122"/>
                <a:cs typeface="Outfit" pitchFamily="34" charset="-120"/>
              </a:rPr>
              <a:t>but</a:t>
            </a:r>
            <a:endParaRPr lang="en-US" sz="1200" dirty="0"/>
          </a:p>
        </p:txBody>
      </p:sp>
      <p:sp>
        <p:nvSpPr>
          <p:cNvPr id="18" name="Text 15"/>
          <p:cNvSpPr txBox="1"/>
          <p:nvPr/>
        </p:nvSpPr>
        <p:spPr>
          <a:xfrm>
            <a:off x="7086600" y="2578608"/>
            <a:ext cx="1051560" cy="694944"/>
          </a:xfrm>
          <a:prstGeom prst="rect">
            <a:avLst/>
          </a:prstGeom>
          <a:noFill/>
          <a:ln/>
        </p:spPr>
        <p:txBody>
          <a:bodyPr wrap="square" lIns="0" tIns="0" rIns="0" bIns="0" rtlCol="0" anchor="ctr"/>
          <a:lstStyle/>
          <a:p>
            <a:pPr marL="0" indent="0">
              <a:buNone/>
            </a:pPr>
            <a:r>
              <a:rPr lang="en-US" sz="2600" b="1" dirty="0">
                <a:solidFill>
                  <a:srgbClr val="27277C"/>
                </a:solidFill>
                <a:latin typeface="Outfit" pitchFamily="34" charset="0"/>
                <a:ea typeface="Outfit" pitchFamily="34" charset="-122"/>
                <a:cs typeface="Outfit" pitchFamily="34" charset="-120"/>
              </a:rPr>
              <a:t>32%</a:t>
            </a:r>
            <a:endParaRPr lang="en-US" sz="2600" dirty="0"/>
          </a:p>
        </p:txBody>
      </p:sp>
      <p:sp>
        <p:nvSpPr>
          <p:cNvPr id="19" name="Text 16"/>
          <p:cNvSpPr txBox="1"/>
          <p:nvPr/>
        </p:nvSpPr>
        <p:spPr>
          <a:xfrm>
            <a:off x="8183880" y="2578608"/>
            <a:ext cx="3200400" cy="69494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know how Jewish organizations could help with a health need</a:t>
            </a:r>
            <a:endParaRPr lang="en-US" sz="1150" dirty="0"/>
          </a:p>
        </p:txBody>
      </p:sp>
      <p:sp>
        <p:nvSpPr>
          <p:cNvPr id="20" name="Shape 17"/>
          <p:cNvSpPr/>
          <p:nvPr/>
        </p:nvSpPr>
        <p:spPr>
          <a:xfrm>
            <a:off x="640080" y="3502152"/>
            <a:ext cx="10908792" cy="932688"/>
          </a:xfrm>
          <a:prstGeom prst="roundRect">
            <a:avLst>
              <a:gd name="adj" fmla="val 5882"/>
            </a:avLst>
          </a:prstGeom>
          <a:solidFill>
            <a:srgbClr val="EDF2F7"/>
          </a:solidFill>
          <a:ln w="12700">
            <a:solidFill>
              <a:srgbClr val="EDF2F7"/>
            </a:solidFill>
            <a:prstDash val="solid"/>
          </a:ln>
        </p:spPr>
        <p:txBody>
          <a:bodyPr/>
          <a:lstStyle/>
          <a:p>
            <a:endParaRPr lang="en-US"/>
          </a:p>
        </p:txBody>
      </p:sp>
      <p:sp>
        <p:nvSpPr>
          <p:cNvPr id="21" name="Text 18"/>
          <p:cNvSpPr txBox="1"/>
          <p:nvPr/>
        </p:nvSpPr>
        <p:spPr>
          <a:xfrm>
            <a:off x="868680" y="3502152"/>
            <a:ext cx="1371600" cy="932688"/>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Safety</a:t>
            </a:r>
            <a:endParaRPr lang="en-US" sz="1500" dirty="0"/>
          </a:p>
        </p:txBody>
      </p:sp>
      <p:sp>
        <p:nvSpPr>
          <p:cNvPr id="22" name="Text 19"/>
          <p:cNvSpPr txBox="1"/>
          <p:nvPr/>
        </p:nvSpPr>
        <p:spPr>
          <a:xfrm>
            <a:off x="2377440" y="3621024"/>
            <a:ext cx="1051560" cy="694944"/>
          </a:xfrm>
          <a:prstGeom prst="rect">
            <a:avLst/>
          </a:prstGeom>
          <a:noFill/>
          <a:ln/>
        </p:spPr>
        <p:txBody>
          <a:bodyPr wrap="square" lIns="0" tIns="0" rIns="0" bIns="0" rtlCol="0" anchor="ctr"/>
          <a:lstStyle/>
          <a:p>
            <a:pPr marL="0" indent="0">
              <a:buNone/>
            </a:pPr>
            <a:r>
              <a:rPr lang="en-US" sz="2600" b="1" dirty="0">
                <a:solidFill>
                  <a:srgbClr val="1C88ED"/>
                </a:solidFill>
                <a:latin typeface="Outfit" pitchFamily="34" charset="0"/>
                <a:ea typeface="Outfit" pitchFamily="34" charset="-122"/>
                <a:cs typeface="Outfit" pitchFamily="34" charset="-120"/>
              </a:rPr>
              <a:t>85%</a:t>
            </a:r>
            <a:endParaRPr lang="en-US" sz="2600" dirty="0"/>
          </a:p>
        </p:txBody>
      </p:sp>
      <p:sp>
        <p:nvSpPr>
          <p:cNvPr id="23" name="Text 20"/>
          <p:cNvSpPr txBox="1"/>
          <p:nvPr/>
        </p:nvSpPr>
        <p:spPr>
          <a:xfrm>
            <a:off x="3474720" y="3621024"/>
            <a:ext cx="2880360" cy="69494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are concerned about antisemitism here</a:t>
            </a:r>
            <a:endParaRPr lang="en-US" sz="1150" dirty="0"/>
          </a:p>
        </p:txBody>
      </p:sp>
      <p:sp>
        <p:nvSpPr>
          <p:cNvPr id="24" name="Text 21"/>
          <p:cNvSpPr txBox="1"/>
          <p:nvPr/>
        </p:nvSpPr>
        <p:spPr>
          <a:xfrm>
            <a:off x="6446520" y="3621024"/>
            <a:ext cx="548640" cy="694944"/>
          </a:xfrm>
          <a:prstGeom prst="rect">
            <a:avLst/>
          </a:prstGeom>
          <a:noFill/>
          <a:ln/>
        </p:spPr>
        <p:txBody>
          <a:bodyPr wrap="square" lIns="0" tIns="0" rIns="0" bIns="0" rtlCol="0" anchor="ctr"/>
          <a:lstStyle/>
          <a:p>
            <a:pPr marL="0" indent="0">
              <a:buNone/>
            </a:pPr>
            <a:r>
              <a:rPr lang="en-US" sz="1200" i="1" dirty="0">
                <a:solidFill>
                  <a:srgbClr val="718096"/>
                </a:solidFill>
                <a:latin typeface="Outfit" pitchFamily="34" charset="0"/>
                <a:ea typeface="Outfit" pitchFamily="34" charset="-122"/>
                <a:cs typeface="Outfit" pitchFamily="34" charset="-120"/>
              </a:rPr>
              <a:t>but</a:t>
            </a:r>
            <a:endParaRPr lang="en-US" sz="1200" dirty="0"/>
          </a:p>
        </p:txBody>
      </p:sp>
      <p:sp>
        <p:nvSpPr>
          <p:cNvPr id="25" name="Text 22"/>
          <p:cNvSpPr txBox="1"/>
          <p:nvPr/>
        </p:nvSpPr>
        <p:spPr>
          <a:xfrm>
            <a:off x="7086600" y="3621024"/>
            <a:ext cx="1051560" cy="694944"/>
          </a:xfrm>
          <a:prstGeom prst="rect">
            <a:avLst/>
          </a:prstGeom>
          <a:noFill/>
          <a:ln/>
        </p:spPr>
        <p:txBody>
          <a:bodyPr wrap="square" lIns="0" tIns="0" rIns="0" bIns="0" rtlCol="0" anchor="ctr"/>
          <a:lstStyle/>
          <a:p>
            <a:pPr marL="0" indent="0">
              <a:buNone/>
            </a:pPr>
            <a:r>
              <a:rPr lang="en-US" sz="2600" b="1" dirty="0">
                <a:solidFill>
                  <a:srgbClr val="27277C"/>
                </a:solidFill>
                <a:latin typeface="Outfit" pitchFamily="34" charset="0"/>
                <a:ea typeface="Outfit" pitchFamily="34" charset="-122"/>
                <a:cs typeface="Outfit" pitchFamily="34" charset="-120"/>
              </a:rPr>
              <a:t>48%</a:t>
            </a:r>
            <a:endParaRPr lang="en-US" sz="2600" dirty="0"/>
          </a:p>
        </p:txBody>
      </p:sp>
      <p:sp>
        <p:nvSpPr>
          <p:cNvPr id="26" name="Text 23"/>
          <p:cNvSpPr txBox="1"/>
          <p:nvPr/>
        </p:nvSpPr>
        <p:spPr>
          <a:xfrm>
            <a:off x="8183880" y="3621024"/>
            <a:ext cx="3200400" cy="69494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know where to turn in the community if targeted</a:t>
            </a:r>
            <a:endParaRPr lang="en-US" sz="1150" dirty="0"/>
          </a:p>
        </p:txBody>
      </p:sp>
      <p:sp>
        <p:nvSpPr>
          <p:cNvPr id="27" name="Shape 24"/>
          <p:cNvSpPr/>
          <p:nvPr/>
        </p:nvSpPr>
        <p:spPr>
          <a:xfrm>
            <a:off x="640080" y="4544568"/>
            <a:ext cx="10908792" cy="932688"/>
          </a:xfrm>
          <a:prstGeom prst="roundRect">
            <a:avLst>
              <a:gd name="adj" fmla="val 5882"/>
            </a:avLst>
          </a:prstGeom>
          <a:solidFill>
            <a:srgbClr val="EDF2F7"/>
          </a:solidFill>
          <a:ln w="12700">
            <a:solidFill>
              <a:srgbClr val="EDF2F7"/>
            </a:solidFill>
            <a:prstDash val="solid"/>
          </a:ln>
        </p:spPr>
        <p:txBody>
          <a:bodyPr/>
          <a:lstStyle/>
          <a:p>
            <a:endParaRPr lang="en-US"/>
          </a:p>
        </p:txBody>
      </p:sp>
      <p:sp>
        <p:nvSpPr>
          <p:cNvPr id="28" name="Text 25"/>
          <p:cNvSpPr txBox="1"/>
          <p:nvPr/>
        </p:nvSpPr>
        <p:spPr>
          <a:xfrm>
            <a:off x="868680" y="4544568"/>
            <a:ext cx="1371600" cy="932688"/>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Advocacy</a:t>
            </a:r>
            <a:endParaRPr lang="en-US" sz="1500" dirty="0"/>
          </a:p>
        </p:txBody>
      </p:sp>
      <p:sp>
        <p:nvSpPr>
          <p:cNvPr id="29" name="Text 26"/>
          <p:cNvSpPr txBox="1"/>
          <p:nvPr/>
        </p:nvSpPr>
        <p:spPr>
          <a:xfrm>
            <a:off x="2377440" y="4663440"/>
            <a:ext cx="1051560" cy="694944"/>
          </a:xfrm>
          <a:prstGeom prst="rect">
            <a:avLst/>
          </a:prstGeom>
          <a:noFill/>
          <a:ln/>
        </p:spPr>
        <p:txBody>
          <a:bodyPr wrap="square" lIns="0" tIns="0" rIns="0" bIns="0" rtlCol="0" anchor="ctr"/>
          <a:lstStyle/>
          <a:p>
            <a:pPr marL="0" indent="0">
              <a:buNone/>
            </a:pPr>
            <a:r>
              <a:rPr lang="en-US" sz="2600" b="1" dirty="0">
                <a:solidFill>
                  <a:srgbClr val="1C88ED"/>
                </a:solidFill>
                <a:latin typeface="Outfit" pitchFamily="34" charset="0"/>
                <a:ea typeface="Outfit" pitchFamily="34" charset="-122"/>
                <a:cs typeface="Outfit" pitchFamily="34" charset="-120"/>
              </a:rPr>
              <a:t>85%</a:t>
            </a:r>
            <a:endParaRPr lang="en-US" sz="2600" dirty="0"/>
          </a:p>
        </p:txBody>
      </p:sp>
      <p:sp>
        <p:nvSpPr>
          <p:cNvPr id="30" name="Text 27"/>
          <p:cNvSpPr txBox="1"/>
          <p:nvPr/>
        </p:nvSpPr>
        <p:spPr>
          <a:xfrm>
            <a:off x="3474720" y="4663440"/>
            <a:ext cx="2880360" cy="69494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say building ties with other communities matters</a:t>
            </a:r>
            <a:endParaRPr lang="en-US" sz="1150" dirty="0"/>
          </a:p>
        </p:txBody>
      </p:sp>
      <p:sp>
        <p:nvSpPr>
          <p:cNvPr id="31" name="Text 28"/>
          <p:cNvSpPr txBox="1"/>
          <p:nvPr/>
        </p:nvSpPr>
        <p:spPr>
          <a:xfrm>
            <a:off x="6446520" y="4663440"/>
            <a:ext cx="548640" cy="694944"/>
          </a:xfrm>
          <a:prstGeom prst="rect">
            <a:avLst/>
          </a:prstGeom>
          <a:noFill/>
          <a:ln/>
        </p:spPr>
        <p:txBody>
          <a:bodyPr wrap="square" lIns="0" tIns="0" rIns="0" bIns="0" rtlCol="0" anchor="ctr"/>
          <a:lstStyle/>
          <a:p>
            <a:pPr marL="0" indent="0">
              <a:buNone/>
            </a:pPr>
            <a:r>
              <a:rPr lang="en-US" sz="1200" i="1" dirty="0">
                <a:solidFill>
                  <a:srgbClr val="718096"/>
                </a:solidFill>
                <a:latin typeface="Outfit" pitchFamily="34" charset="0"/>
                <a:ea typeface="Outfit" pitchFamily="34" charset="-122"/>
                <a:cs typeface="Outfit" pitchFamily="34" charset="-120"/>
              </a:rPr>
              <a:t>but</a:t>
            </a:r>
            <a:endParaRPr lang="en-US" sz="1200" dirty="0"/>
          </a:p>
        </p:txBody>
      </p:sp>
      <p:sp>
        <p:nvSpPr>
          <p:cNvPr id="32" name="Text 29"/>
          <p:cNvSpPr txBox="1"/>
          <p:nvPr/>
        </p:nvSpPr>
        <p:spPr>
          <a:xfrm>
            <a:off x="7086600" y="4663440"/>
            <a:ext cx="1051560" cy="694944"/>
          </a:xfrm>
          <a:prstGeom prst="rect">
            <a:avLst/>
          </a:prstGeom>
          <a:noFill/>
          <a:ln/>
        </p:spPr>
        <p:txBody>
          <a:bodyPr wrap="square" lIns="0" tIns="0" rIns="0" bIns="0" rtlCol="0" anchor="ctr"/>
          <a:lstStyle/>
          <a:p>
            <a:pPr marL="0" indent="0">
              <a:buNone/>
            </a:pPr>
            <a:r>
              <a:rPr lang="en-US" sz="2600" b="1" dirty="0">
                <a:solidFill>
                  <a:srgbClr val="27277C"/>
                </a:solidFill>
                <a:latin typeface="Outfit" pitchFamily="34" charset="0"/>
                <a:ea typeface="Outfit" pitchFamily="34" charset="-122"/>
                <a:cs typeface="Outfit" pitchFamily="34" charset="-120"/>
              </a:rPr>
              <a:t>37%</a:t>
            </a:r>
            <a:endParaRPr lang="en-US" sz="2600" dirty="0"/>
          </a:p>
        </p:txBody>
      </p:sp>
      <p:sp>
        <p:nvSpPr>
          <p:cNvPr id="33" name="Text 30"/>
          <p:cNvSpPr txBox="1"/>
          <p:nvPr/>
        </p:nvSpPr>
        <p:spPr>
          <a:xfrm>
            <a:off x="8183880" y="4663440"/>
            <a:ext cx="3200400" cy="694944"/>
          </a:xfrm>
          <a:prstGeom prst="rect">
            <a:avLst/>
          </a:prstGeom>
          <a:noFill/>
          <a:ln/>
        </p:spPr>
        <p:txBody>
          <a:bodyPr wrap="square" lIns="0" tIns="0" rIns="0" bIns="0" rtlCol="0" anchor="ctr"/>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think Jewish organizations do that well</a:t>
            </a:r>
            <a:endParaRPr lang="en-US" sz="1150" dirty="0"/>
          </a:p>
        </p:txBody>
      </p:sp>
      <p:sp>
        <p:nvSpPr>
          <p:cNvPr id="34" name="Text 31"/>
          <p:cNvSpPr txBox="1"/>
          <p:nvPr/>
        </p:nvSpPr>
        <p:spPr>
          <a:xfrm>
            <a:off x="640080" y="5559552"/>
            <a:ext cx="10881360" cy="310896"/>
          </a:xfrm>
          <a:prstGeom prst="rect">
            <a:avLst/>
          </a:prstGeom>
          <a:noFill/>
          <a:ln/>
        </p:spPr>
        <p:txBody>
          <a:bodyPr wrap="square" lIns="0" tIns="0" rIns="0" bIns="0" rtlCol="0" anchor="ctr"/>
          <a:lstStyle/>
          <a:p>
            <a:pPr marL="0" indent="0">
              <a:buNone/>
            </a:pPr>
            <a:r>
              <a:rPr lang="en-US" sz="1200" b="1" dirty="0">
                <a:solidFill>
                  <a:srgbClr val="1E3EAF"/>
                </a:solidFill>
                <a:latin typeface="Outfit" pitchFamily="34" charset="0"/>
                <a:ea typeface="Outfit" pitchFamily="34" charset="-122"/>
                <a:cs typeface="Outfit" pitchFamily="34" charset="-120"/>
              </a:rPr>
              <a:t>Between a quarter and two-fifths of respondents answered “don’t know” to these questions. That is not disapproval. It is distance.</a:t>
            </a:r>
            <a:endParaRPr lang="en-US" sz="1200" dirty="0"/>
          </a:p>
        </p:txBody>
      </p:sp>
      <p:sp>
        <p:nvSpPr>
          <p:cNvPr id="35" name="Text 32"/>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Q17, Q18, Q19, Q20 series.</a:t>
            </a:r>
            <a:endParaRPr lang="en-US" sz="850" dirty="0"/>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4  ·  SECURITY</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Safety: the concern is near-universal, the knowledge is not</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536192"/>
            <a:ext cx="2606040" cy="1572768"/>
          </a:xfrm>
          <a:prstGeom prst="roundRect">
            <a:avLst>
              <a:gd name="adj" fmla="val 4651"/>
            </a:avLst>
          </a:prstGeom>
          <a:solidFill>
            <a:srgbClr val="EDF2F7"/>
          </a:solidFill>
          <a:ln w="12700">
            <a:solidFill>
              <a:srgbClr val="EDF2F7"/>
            </a:solidFill>
            <a:prstDash val="solid"/>
          </a:ln>
        </p:spPr>
        <p:txBody>
          <a:bodyPr/>
          <a:lstStyle/>
          <a:p>
            <a:endParaRPr lang="en-US"/>
          </a:p>
        </p:txBody>
      </p:sp>
      <p:sp>
        <p:nvSpPr>
          <p:cNvPr id="7" name="Text 4"/>
          <p:cNvSpPr txBox="1"/>
          <p:nvPr/>
        </p:nvSpPr>
        <p:spPr>
          <a:xfrm>
            <a:off x="841248" y="1682496"/>
            <a:ext cx="2203704" cy="731520"/>
          </a:xfrm>
          <a:prstGeom prst="rect">
            <a:avLst/>
          </a:prstGeom>
          <a:noFill/>
          <a:ln/>
        </p:spPr>
        <p:txBody>
          <a:bodyPr wrap="square" lIns="0" tIns="0" rIns="0" bIns="0" rtlCol="0" anchor="ctr"/>
          <a:lstStyle/>
          <a:p>
            <a:pPr marL="0" indent="0" algn="ctr">
              <a:buNone/>
            </a:pPr>
            <a:r>
              <a:rPr lang="en-US" sz="4000" b="1" dirty="0">
                <a:solidFill>
                  <a:srgbClr val="1E3EAF"/>
                </a:solidFill>
                <a:latin typeface="Outfit" pitchFamily="34" charset="0"/>
                <a:ea typeface="Outfit" pitchFamily="34" charset="-122"/>
                <a:cs typeface="Outfit" pitchFamily="34" charset="-120"/>
              </a:rPr>
              <a:t>85%</a:t>
            </a:r>
            <a:endParaRPr lang="en-US" sz="4000" dirty="0"/>
          </a:p>
        </p:txBody>
      </p:sp>
      <p:sp>
        <p:nvSpPr>
          <p:cNvPr id="8" name="Text 5"/>
          <p:cNvSpPr txBox="1"/>
          <p:nvPr/>
        </p:nvSpPr>
        <p:spPr>
          <a:xfrm>
            <a:off x="841248" y="2432304"/>
            <a:ext cx="2203704" cy="512064"/>
          </a:xfrm>
          <a:prstGeom prst="rect">
            <a:avLst/>
          </a:prstGeom>
          <a:noFill/>
          <a:ln/>
        </p:spPr>
        <p:txBody>
          <a:bodyPr wrap="square" lIns="0" tIns="0" rIns="0" bIns="0" rtlCol="0" anchor="t"/>
          <a:lstStyle/>
          <a:p>
            <a:pPr marL="0" indent="0" algn="ctr">
              <a:lnSpc>
                <a:spcPts val="1600"/>
              </a:lnSpc>
              <a:buNone/>
            </a:pPr>
            <a:r>
              <a:rPr lang="en-US" sz="1200" dirty="0">
                <a:solidFill>
                  <a:srgbClr val="2D3748"/>
                </a:solidFill>
                <a:latin typeface="Outfit" pitchFamily="34" charset="0"/>
                <a:ea typeface="Outfit" pitchFamily="34" charset="-122"/>
                <a:cs typeface="Outfit" pitchFamily="34" charset="-120"/>
              </a:rPr>
              <a:t>are concerned about antisemitism in the broader community</a:t>
            </a:r>
            <a:endParaRPr lang="en-US" sz="1200" dirty="0"/>
          </a:p>
        </p:txBody>
      </p:sp>
      <p:sp>
        <p:nvSpPr>
          <p:cNvPr id="9" name="Shape 6"/>
          <p:cNvSpPr/>
          <p:nvPr/>
        </p:nvSpPr>
        <p:spPr>
          <a:xfrm>
            <a:off x="3419856" y="1536192"/>
            <a:ext cx="2606040" cy="1572768"/>
          </a:xfrm>
          <a:prstGeom prst="roundRect">
            <a:avLst>
              <a:gd name="adj" fmla="val 4651"/>
            </a:avLst>
          </a:prstGeom>
          <a:solidFill>
            <a:srgbClr val="D2E9FF"/>
          </a:solidFill>
          <a:ln w="12700">
            <a:solidFill>
              <a:srgbClr val="D2E9FF"/>
            </a:solidFill>
            <a:prstDash val="solid"/>
          </a:ln>
        </p:spPr>
        <p:txBody>
          <a:bodyPr/>
          <a:lstStyle/>
          <a:p>
            <a:endParaRPr lang="en-US"/>
          </a:p>
        </p:txBody>
      </p:sp>
      <p:sp>
        <p:nvSpPr>
          <p:cNvPr id="10" name="Text 7"/>
          <p:cNvSpPr txBox="1"/>
          <p:nvPr/>
        </p:nvSpPr>
        <p:spPr>
          <a:xfrm>
            <a:off x="3621024" y="1682496"/>
            <a:ext cx="2203704" cy="731520"/>
          </a:xfrm>
          <a:prstGeom prst="rect">
            <a:avLst/>
          </a:prstGeom>
          <a:noFill/>
          <a:ln/>
        </p:spPr>
        <p:txBody>
          <a:bodyPr wrap="square" lIns="0" tIns="0" rIns="0" bIns="0" rtlCol="0" anchor="ctr"/>
          <a:lstStyle/>
          <a:p>
            <a:pPr marL="0" indent="0" algn="ctr">
              <a:buNone/>
            </a:pPr>
            <a:r>
              <a:rPr lang="en-US" sz="4000" b="1" dirty="0">
                <a:solidFill>
                  <a:srgbClr val="27277C"/>
                </a:solidFill>
                <a:latin typeface="Outfit" pitchFamily="34" charset="0"/>
                <a:ea typeface="Outfit" pitchFamily="34" charset="-122"/>
                <a:cs typeface="Outfit" pitchFamily="34" charset="-120"/>
              </a:rPr>
              <a:t>48%</a:t>
            </a:r>
            <a:endParaRPr lang="en-US" sz="4000" dirty="0"/>
          </a:p>
        </p:txBody>
      </p:sp>
      <p:sp>
        <p:nvSpPr>
          <p:cNvPr id="11" name="Text 8"/>
          <p:cNvSpPr txBox="1"/>
          <p:nvPr/>
        </p:nvSpPr>
        <p:spPr>
          <a:xfrm>
            <a:off x="3621024" y="2432304"/>
            <a:ext cx="2203704" cy="512064"/>
          </a:xfrm>
          <a:prstGeom prst="rect">
            <a:avLst/>
          </a:prstGeom>
          <a:noFill/>
          <a:ln/>
        </p:spPr>
        <p:txBody>
          <a:bodyPr wrap="square" lIns="0" tIns="0" rIns="0" bIns="0" rtlCol="0" anchor="t"/>
          <a:lstStyle/>
          <a:p>
            <a:pPr marL="0" indent="0" algn="ctr">
              <a:lnSpc>
                <a:spcPts val="1600"/>
              </a:lnSpc>
              <a:buNone/>
            </a:pPr>
            <a:r>
              <a:rPr lang="en-US" sz="1200" dirty="0">
                <a:solidFill>
                  <a:srgbClr val="27277C"/>
                </a:solidFill>
                <a:latin typeface="Outfit" pitchFamily="34" charset="0"/>
                <a:ea typeface="Outfit" pitchFamily="34" charset="-122"/>
                <a:cs typeface="Outfit" pitchFamily="34" charset="-120"/>
              </a:rPr>
              <a:t>are aware of community security programs and protocols</a:t>
            </a:r>
            <a:endParaRPr lang="en-US" sz="1200" dirty="0"/>
          </a:p>
        </p:txBody>
      </p:sp>
      <p:sp>
        <p:nvSpPr>
          <p:cNvPr id="12" name="Shape 9"/>
          <p:cNvSpPr/>
          <p:nvPr/>
        </p:nvSpPr>
        <p:spPr>
          <a:xfrm>
            <a:off x="6199632" y="1536192"/>
            <a:ext cx="2606040" cy="1572768"/>
          </a:xfrm>
          <a:prstGeom prst="roundRect">
            <a:avLst>
              <a:gd name="adj" fmla="val 4651"/>
            </a:avLst>
          </a:prstGeom>
          <a:solidFill>
            <a:srgbClr val="D2E9FF"/>
          </a:solidFill>
          <a:ln w="12700">
            <a:solidFill>
              <a:srgbClr val="D2E9FF"/>
            </a:solidFill>
            <a:prstDash val="solid"/>
          </a:ln>
        </p:spPr>
        <p:txBody>
          <a:bodyPr/>
          <a:lstStyle/>
          <a:p>
            <a:endParaRPr lang="en-US"/>
          </a:p>
        </p:txBody>
      </p:sp>
      <p:sp>
        <p:nvSpPr>
          <p:cNvPr id="13" name="Text 10"/>
          <p:cNvSpPr txBox="1"/>
          <p:nvPr/>
        </p:nvSpPr>
        <p:spPr>
          <a:xfrm>
            <a:off x="6400800" y="1682496"/>
            <a:ext cx="2203704" cy="731520"/>
          </a:xfrm>
          <a:prstGeom prst="rect">
            <a:avLst/>
          </a:prstGeom>
          <a:noFill/>
          <a:ln/>
        </p:spPr>
        <p:txBody>
          <a:bodyPr wrap="square" lIns="0" tIns="0" rIns="0" bIns="0" rtlCol="0" anchor="ctr"/>
          <a:lstStyle/>
          <a:p>
            <a:pPr marL="0" indent="0" algn="ctr">
              <a:buNone/>
            </a:pPr>
            <a:r>
              <a:rPr lang="en-US" sz="4000" b="1" dirty="0">
                <a:solidFill>
                  <a:srgbClr val="27277C"/>
                </a:solidFill>
                <a:latin typeface="Outfit" pitchFamily="34" charset="0"/>
                <a:ea typeface="Outfit" pitchFamily="34" charset="-122"/>
                <a:cs typeface="Outfit" pitchFamily="34" charset="-120"/>
              </a:rPr>
              <a:t>48%</a:t>
            </a:r>
            <a:endParaRPr lang="en-US" sz="4000" dirty="0"/>
          </a:p>
        </p:txBody>
      </p:sp>
      <p:sp>
        <p:nvSpPr>
          <p:cNvPr id="14" name="Text 11"/>
          <p:cNvSpPr txBox="1"/>
          <p:nvPr/>
        </p:nvSpPr>
        <p:spPr>
          <a:xfrm>
            <a:off x="6400800" y="2432304"/>
            <a:ext cx="2203704" cy="512064"/>
          </a:xfrm>
          <a:prstGeom prst="rect">
            <a:avLst/>
          </a:prstGeom>
          <a:noFill/>
          <a:ln/>
        </p:spPr>
        <p:txBody>
          <a:bodyPr wrap="square" lIns="0" tIns="0" rIns="0" bIns="0" rtlCol="0" anchor="t"/>
          <a:lstStyle/>
          <a:p>
            <a:pPr marL="0" indent="0" algn="ctr">
              <a:lnSpc>
                <a:spcPts val="1600"/>
              </a:lnSpc>
              <a:buNone/>
            </a:pPr>
            <a:r>
              <a:rPr lang="en-US" sz="1200" dirty="0">
                <a:solidFill>
                  <a:srgbClr val="27277C"/>
                </a:solidFill>
                <a:latin typeface="Outfit" pitchFamily="34" charset="0"/>
                <a:ea typeface="Outfit" pitchFamily="34" charset="-122"/>
                <a:cs typeface="Outfit" pitchFamily="34" charset="-120"/>
              </a:rPr>
              <a:t>know where to turn if they are personally targeted</a:t>
            </a:r>
            <a:endParaRPr lang="en-US" sz="1200" dirty="0"/>
          </a:p>
        </p:txBody>
      </p:sp>
      <p:sp>
        <p:nvSpPr>
          <p:cNvPr id="15" name="Shape 12"/>
          <p:cNvSpPr/>
          <p:nvPr/>
        </p:nvSpPr>
        <p:spPr>
          <a:xfrm>
            <a:off x="8979408" y="1536192"/>
            <a:ext cx="2569464" cy="1572768"/>
          </a:xfrm>
          <a:prstGeom prst="roundRect">
            <a:avLst>
              <a:gd name="adj" fmla="val 4651"/>
            </a:avLst>
          </a:prstGeom>
          <a:solidFill>
            <a:srgbClr val="D2E9FF"/>
          </a:solidFill>
          <a:ln w="12700">
            <a:solidFill>
              <a:srgbClr val="D2E9FF"/>
            </a:solidFill>
            <a:prstDash val="solid"/>
          </a:ln>
        </p:spPr>
        <p:txBody>
          <a:bodyPr/>
          <a:lstStyle/>
          <a:p>
            <a:endParaRPr lang="en-US"/>
          </a:p>
        </p:txBody>
      </p:sp>
      <p:sp>
        <p:nvSpPr>
          <p:cNvPr id="16" name="Text 13"/>
          <p:cNvSpPr txBox="1"/>
          <p:nvPr/>
        </p:nvSpPr>
        <p:spPr>
          <a:xfrm>
            <a:off x="9180576" y="1682496"/>
            <a:ext cx="2167128" cy="731520"/>
          </a:xfrm>
          <a:prstGeom prst="rect">
            <a:avLst/>
          </a:prstGeom>
          <a:noFill/>
          <a:ln/>
        </p:spPr>
        <p:txBody>
          <a:bodyPr wrap="square" lIns="0" tIns="0" rIns="0" bIns="0" rtlCol="0" anchor="ctr"/>
          <a:lstStyle/>
          <a:p>
            <a:pPr marL="0" indent="0" algn="ctr">
              <a:buNone/>
            </a:pPr>
            <a:r>
              <a:rPr lang="en-US" sz="4000" b="1" dirty="0">
                <a:solidFill>
                  <a:srgbClr val="27277C"/>
                </a:solidFill>
                <a:latin typeface="Outfit" pitchFamily="34" charset="0"/>
                <a:ea typeface="Outfit" pitchFamily="34" charset="-122"/>
                <a:cs typeface="Outfit" pitchFamily="34" charset="-120"/>
              </a:rPr>
              <a:t>70%</a:t>
            </a:r>
            <a:endParaRPr lang="en-US" sz="4000" dirty="0"/>
          </a:p>
        </p:txBody>
      </p:sp>
      <p:sp>
        <p:nvSpPr>
          <p:cNvPr id="17" name="Text 14"/>
          <p:cNvSpPr txBox="1"/>
          <p:nvPr/>
        </p:nvSpPr>
        <p:spPr>
          <a:xfrm>
            <a:off x="9180576" y="2432304"/>
            <a:ext cx="2167128" cy="512064"/>
          </a:xfrm>
          <a:prstGeom prst="rect">
            <a:avLst/>
          </a:prstGeom>
          <a:noFill/>
          <a:ln/>
        </p:spPr>
        <p:txBody>
          <a:bodyPr wrap="square" lIns="0" tIns="0" rIns="0" bIns="0" rtlCol="0" anchor="t"/>
          <a:lstStyle/>
          <a:p>
            <a:pPr marL="0" indent="0" algn="ctr">
              <a:lnSpc>
                <a:spcPts val="1600"/>
              </a:lnSpc>
              <a:buNone/>
            </a:pPr>
            <a:r>
              <a:rPr lang="en-US" sz="1200" dirty="0">
                <a:solidFill>
                  <a:srgbClr val="27277C"/>
                </a:solidFill>
                <a:latin typeface="Outfit" pitchFamily="34" charset="0"/>
                <a:ea typeface="Outfit" pitchFamily="34" charset="-122"/>
                <a:cs typeface="Outfit" pitchFamily="34" charset="-120"/>
              </a:rPr>
              <a:t>of those who experienced antisemitism told no one at all</a:t>
            </a:r>
            <a:endParaRPr lang="en-US" sz="1200" dirty="0"/>
          </a:p>
        </p:txBody>
      </p:sp>
      <p:sp>
        <p:nvSpPr>
          <p:cNvPr id="18" name="Text 15"/>
          <p:cNvSpPr txBox="1"/>
          <p:nvPr/>
        </p:nvSpPr>
        <p:spPr>
          <a:xfrm>
            <a:off x="640080" y="3337560"/>
            <a:ext cx="10881360" cy="365760"/>
          </a:xfrm>
          <a:prstGeom prst="rect">
            <a:avLst/>
          </a:prstGeom>
          <a:noFill/>
          <a:ln/>
        </p:spPr>
        <p:txBody>
          <a:bodyPr wrap="square" lIns="0" tIns="0" rIns="0" bIns="0" rtlCol="0" anchor="ctr"/>
          <a:lstStyle/>
          <a:p>
            <a:pPr marL="0" indent="0">
              <a:buNone/>
            </a:pPr>
            <a:r>
              <a:rPr lang="en-US" sz="1600" b="1" dirty="0">
                <a:solidFill>
                  <a:srgbClr val="1E3EAF"/>
                </a:solidFill>
                <a:latin typeface="Outfit" pitchFamily="34" charset="0"/>
                <a:ea typeface="Outfit" pitchFamily="34" charset="-122"/>
                <a:cs typeface="Outfit" pitchFamily="34" charset="-120"/>
              </a:rPr>
              <a:t>What people have actually experienced in the past year</a:t>
            </a:r>
            <a:endParaRPr lang="en-US" sz="1600" dirty="0"/>
          </a:p>
        </p:txBody>
      </p:sp>
      <p:sp>
        <p:nvSpPr>
          <p:cNvPr id="19" name="Text 16"/>
          <p:cNvSpPr txBox="1"/>
          <p:nvPr/>
        </p:nvSpPr>
        <p:spPr>
          <a:xfrm>
            <a:off x="640080" y="3794760"/>
            <a:ext cx="6766560" cy="457200"/>
          </a:xfrm>
          <a:prstGeom prst="rect">
            <a:avLst/>
          </a:prstGeom>
          <a:noFill/>
          <a:ln/>
        </p:spPr>
        <p:txBody>
          <a:bodyPr wrap="square" lIns="0" tIns="0" rIns="0" bIns="0" rtlCol="0" anchor="ctr"/>
          <a:lstStyle/>
          <a:p>
            <a:pPr marL="0" indent="0">
              <a:buNone/>
            </a:pPr>
            <a:r>
              <a:rPr lang="en-US" sz="1200" dirty="0">
                <a:solidFill>
                  <a:srgbClr val="2D3748"/>
                </a:solidFill>
                <a:latin typeface="Outfit" pitchFamily="34" charset="0"/>
                <a:ea typeface="Outfit" pitchFamily="34" charset="-122"/>
                <a:cs typeface="Outfit" pitchFamily="34" charset="-120"/>
              </a:rPr>
              <a:t>Saw antisemitic content online</a:t>
            </a:r>
            <a:endParaRPr lang="en-US" sz="1200" dirty="0"/>
          </a:p>
        </p:txBody>
      </p:sp>
      <p:sp>
        <p:nvSpPr>
          <p:cNvPr id="20" name="Shape 17"/>
          <p:cNvSpPr/>
          <p:nvPr/>
        </p:nvSpPr>
        <p:spPr>
          <a:xfrm>
            <a:off x="7589520" y="3895344"/>
            <a:ext cx="3108960" cy="256032"/>
          </a:xfrm>
          <a:prstGeom prst="roundRect">
            <a:avLst>
              <a:gd name="adj" fmla="val 14286"/>
            </a:avLst>
          </a:prstGeom>
          <a:solidFill>
            <a:srgbClr val="EDF2F7"/>
          </a:solidFill>
          <a:ln w="12700">
            <a:solidFill>
              <a:srgbClr val="EDF2F7"/>
            </a:solidFill>
            <a:prstDash val="solid"/>
          </a:ln>
        </p:spPr>
        <p:txBody>
          <a:bodyPr/>
          <a:lstStyle/>
          <a:p>
            <a:endParaRPr lang="en-US"/>
          </a:p>
        </p:txBody>
      </p:sp>
      <p:sp>
        <p:nvSpPr>
          <p:cNvPr id="21" name="Shape 18"/>
          <p:cNvSpPr/>
          <p:nvPr/>
        </p:nvSpPr>
        <p:spPr>
          <a:xfrm>
            <a:off x="7589520" y="3895344"/>
            <a:ext cx="2943149" cy="256032"/>
          </a:xfrm>
          <a:prstGeom prst="roundRect">
            <a:avLst>
              <a:gd name="adj" fmla="val 14286"/>
            </a:avLst>
          </a:prstGeom>
          <a:solidFill>
            <a:srgbClr val="1C88ED"/>
          </a:solidFill>
          <a:ln w="12700">
            <a:solidFill>
              <a:srgbClr val="1C88ED"/>
            </a:solidFill>
            <a:prstDash val="solid"/>
          </a:ln>
        </p:spPr>
        <p:txBody>
          <a:bodyPr/>
          <a:lstStyle/>
          <a:p>
            <a:endParaRPr lang="en-US"/>
          </a:p>
        </p:txBody>
      </p:sp>
      <p:sp>
        <p:nvSpPr>
          <p:cNvPr id="22" name="Text 19"/>
          <p:cNvSpPr txBox="1"/>
          <p:nvPr/>
        </p:nvSpPr>
        <p:spPr>
          <a:xfrm>
            <a:off x="10835640" y="3840480"/>
            <a:ext cx="713232"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71%</a:t>
            </a:r>
            <a:endParaRPr lang="en-US" sz="1300" dirty="0"/>
          </a:p>
        </p:txBody>
      </p:sp>
      <p:sp>
        <p:nvSpPr>
          <p:cNvPr id="23" name="Text 20"/>
          <p:cNvSpPr txBox="1"/>
          <p:nvPr/>
        </p:nvSpPr>
        <p:spPr>
          <a:xfrm>
            <a:off x="640080" y="4361688"/>
            <a:ext cx="6766560" cy="457200"/>
          </a:xfrm>
          <a:prstGeom prst="rect">
            <a:avLst/>
          </a:prstGeom>
          <a:noFill/>
          <a:ln/>
        </p:spPr>
        <p:txBody>
          <a:bodyPr wrap="square" lIns="0" tIns="0" rIns="0" bIns="0" rtlCol="0" anchor="ctr"/>
          <a:lstStyle/>
          <a:p>
            <a:pPr marL="0" indent="0">
              <a:buNone/>
            </a:pPr>
            <a:r>
              <a:rPr lang="en-US" sz="1200" dirty="0">
                <a:solidFill>
                  <a:srgbClr val="2D3748"/>
                </a:solidFill>
                <a:latin typeface="Outfit" pitchFamily="34" charset="0"/>
                <a:ea typeface="Outfit" pitchFamily="34" charset="-122"/>
                <a:cs typeface="Outfit" pitchFamily="34" charset="-120"/>
              </a:rPr>
              <a:t>Were the target of an antisemitic remark in person</a:t>
            </a:r>
            <a:endParaRPr lang="en-US" sz="1200" dirty="0"/>
          </a:p>
        </p:txBody>
      </p:sp>
      <p:sp>
        <p:nvSpPr>
          <p:cNvPr id="24" name="Shape 21"/>
          <p:cNvSpPr/>
          <p:nvPr/>
        </p:nvSpPr>
        <p:spPr>
          <a:xfrm>
            <a:off x="7589520" y="4462272"/>
            <a:ext cx="3108960" cy="256032"/>
          </a:xfrm>
          <a:prstGeom prst="roundRect">
            <a:avLst>
              <a:gd name="adj" fmla="val 14286"/>
            </a:avLst>
          </a:prstGeom>
          <a:solidFill>
            <a:srgbClr val="EDF2F7"/>
          </a:solidFill>
          <a:ln w="12700">
            <a:solidFill>
              <a:srgbClr val="EDF2F7"/>
            </a:solidFill>
            <a:prstDash val="solid"/>
          </a:ln>
        </p:spPr>
        <p:txBody>
          <a:bodyPr/>
          <a:lstStyle/>
          <a:p>
            <a:endParaRPr lang="en-US"/>
          </a:p>
        </p:txBody>
      </p:sp>
      <p:sp>
        <p:nvSpPr>
          <p:cNvPr id="25" name="Shape 22"/>
          <p:cNvSpPr/>
          <p:nvPr/>
        </p:nvSpPr>
        <p:spPr>
          <a:xfrm>
            <a:off x="7589520" y="4462272"/>
            <a:ext cx="1326490" cy="256032"/>
          </a:xfrm>
          <a:prstGeom prst="roundRect">
            <a:avLst>
              <a:gd name="adj" fmla="val 14286"/>
            </a:avLst>
          </a:prstGeom>
          <a:solidFill>
            <a:srgbClr val="1C88ED"/>
          </a:solidFill>
          <a:ln w="12700">
            <a:solidFill>
              <a:srgbClr val="1C88ED"/>
            </a:solidFill>
            <a:prstDash val="solid"/>
          </a:ln>
        </p:spPr>
        <p:txBody>
          <a:bodyPr/>
          <a:lstStyle/>
          <a:p>
            <a:endParaRPr lang="en-US"/>
          </a:p>
        </p:txBody>
      </p:sp>
      <p:sp>
        <p:nvSpPr>
          <p:cNvPr id="26" name="Text 23"/>
          <p:cNvSpPr txBox="1"/>
          <p:nvPr/>
        </p:nvSpPr>
        <p:spPr>
          <a:xfrm>
            <a:off x="10835640" y="4407408"/>
            <a:ext cx="713232"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32%</a:t>
            </a:r>
            <a:endParaRPr lang="en-US" sz="1300" dirty="0"/>
          </a:p>
        </p:txBody>
      </p:sp>
      <p:sp>
        <p:nvSpPr>
          <p:cNvPr id="27" name="Text 24"/>
          <p:cNvSpPr txBox="1"/>
          <p:nvPr/>
        </p:nvSpPr>
        <p:spPr>
          <a:xfrm>
            <a:off x="640080" y="4928616"/>
            <a:ext cx="6766560" cy="457200"/>
          </a:xfrm>
          <a:prstGeom prst="rect">
            <a:avLst/>
          </a:prstGeom>
          <a:noFill/>
          <a:ln/>
        </p:spPr>
        <p:txBody>
          <a:bodyPr wrap="square" lIns="0" tIns="0" rIns="0" bIns="0" rtlCol="0" anchor="ctr"/>
          <a:lstStyle/>
          <a:p>
            <a:pPr marL="0" indent="0">
              <a:buNone/>
            </a:pPr>
            <a:r>
              <a:rPr lang="en-US" sz="1200" dirty="0">
                <a:solidFill>
                  <a:srgbClr val="2D3748"/>
                </a:solidFill>
                <a:latin typeface="Outfit" pitchFamily="34" charset="0"/>
                <a:ea typeface="Outfit" pitchFamily="34" charset="-122"/>
                <a:cs typeface="Outfit" pitchFamily="34" charset="-120"/>
              </a:rPr>
              <a:t>Experienced vandalism or antisemitic messaging on their property</a:t>
            </a:r>
            <a:endParaRPr lang="en-US" sz="1200" dirty="0"/>
          </a:p>
        </p:txBody>
      </p:sp>
      <p:sp>
        <p:nvSpPr>
          <p:cNvPr id="28" name="Shape 25"/>
          <p:cNvSpPr/>
          <p:nvPr/>
        </p:nvSpPr>
        <p:spPr>
          <a:xfrm>
            <a:off x="7589520" y="5029200"/>
            <a:ext cx="3108960" cy="256032"/>
          </a:xfrm>
          <a:prstGeom prst="roundRect">
            <a:avLst>
              <a:gd name="adj" fmla="val 14286"/>
            </a:avLst>
          </a:prstGeom>
          <a:solidFill>
            <a:srgbClr val="EDF2F7"/>
          </a:solidFill>
          <a:ln w="12700">
            <a:solidFill>
              <a:srgbClr val="EDF2F7"/>
            </a:solidFill>
            <a:prstDash val="solid"/>
          </a:ln>
        </p:spPr>
        <p:txBody>
          <a:bodyPr/>
          <a:lstStyle/>
          <a:p>
            <a:endParaRPr lang="en-US"/>
          </a:p>
        </p:txBody>
      </p:sp>
      <p:sp>
        <p:nvSpPr>
          <p:cNvPr id="29" name="Shape 26"/>
          <p:cNvSpPr/>
          <p:nvPr/>
        </p:nvSpPr>
        <p:spPr>
          <a:xfrm>
            <a:off x="7589520" y="5029200"/>
            <a:ext cx="414528" cy="256032"/>
          </a:xfrm>
          <a:prstGeom prst="roundRect">
            <a:avLst>
              <a:gd name="adj" fmla="val 14286"/>
            </a:avLst>
          </a:prstGeom>
          <a:solidFill>
            <a:srgbClr val="1C88ED"/>
          </a:solidFill>
          <a:ln w="12700">
            <a:solidFill>
              <a:srgbClr val="1C88ED"/>
            </a:solidFill>
            <a:prstDash val="solid"/>
          </a:ln>
        </p:spPr>
        <p:txBody>
          <a:bodyPr/>
          <a:lstStyle/>
          <a:p>
            <a:endParaRPr lang="en-US"/>
          </a:p>
        </p:txBody>
      </p:sp>
      <p:sp>
        <p:nvSpPr>
          <p:cNvPr id="30" name="Text 27"/>
          <p:cNvSpPr txBox="1"/>
          <p:nvPr/>
        </p:nvSpPr>
        <p:spPr>
          <a:xfrm>
            <a:off x="10835640" y="4974336"/>
            <a:ext cx="713232"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10%</a:t>
            </a:r>
            <a:endParaRPr lang="en-US" sz="1300" dirty="0"/>
          </a:p>
        </p:txBody>
      </p:sp>
      <p:sp>
        <p:nvSpPr>
          <p:cNvPr id="31" name="Text 28"/>
          <p:cNvSpPr txBox="1"/>
          <p:nvPr/>
        </p:nvSpPr>
        <p:spPr>
          <a:xfrm>
            <a:off x="640080" y="5495544"/>
            <a:ext cx="6766560" cy="457200"/>
          </a:xfrm>
          <a:prstGeom prst="rect">
            <a:avLst/>
          </a:prstGeom>
          <a:noFill/>
          <a:ln/>
        </p:spPr>
        <p:txBody>
          <a:bodyPr wrap="square" lIns="0" tIns="0" rIns="0" bIns="0" rtlCol="0" anchor="ctr"/>
          <a:lstStyle/>
          <a:p>
            <a:pPr marL="0" indent="0">
              <a:buNone/>
            </a:pPr>
            <a:r>
              <a:rPr lang="en-US" sz="1200" dirty="0">
                <a:solidFill>
                  <a:srgbClr val="2D3748"/>
                </a:solidFill>
                <a:latin typeface="Outfit" pitchFamily="34" charset="0"/>
                <a:ea typeface="Outfit" pitchFamily="34" charset="-122"/>
                <a:cs typeface="Outfit" pitchFamily="34" charset="-120"/>
              </a:rPr>
              <a:t>Experienced a physical attack</a:t>
            </a:r>
            <a:endParaRPr lang="en-US" sz="1200" dirty="0"/>
          </a:p>
        </p:txBody>
      </p:sp>
      <p:sp>
        <p:nvSpPr>
          <p:cNvPr id="32" name="Shape 29"/>
          <p:cNvSpPr/>
          <p:nvPr/>
        </p:nvSpPr>
        <p:spPr>
          <a:xfrm>
            <a:off x="7589520" y="5596128"/>
            <a:ext cx="3108960" cy="256032"/>
          </a:xfrm>
          <a:prstGeom prst="roundRect">
            <a:avLst>
              <a:gd name="adj" fmla="val 14286"/>
            </a:avLst>
          </a:prstGeom>
          <a:solidFill>
            <a:srgbClr val="EDF2F7"/>
          </a:solidFill>
          <a:ln w="12700">
            <a:solidFill>
              <a:srgbClr val="EDF2F7"/>
            </a:solidFill>
            <a:prstDash val="solid"/>
          </a:ln>
        </p:spPr>
        <p:txBody>
          <a:bodyPr/>
          <a:lstStyle/>
          <a:p>
            <a:endParaRPr lang="en-US"/>
          </a:p>
        </p:txBody>
      </p:sp>
      <p:sp>
        <p:nvSpPr>
          <p:cNvPr id="33" name="Shape 30"/>
          <p:cNvSpPr/>
          <p:nvPr/>
        </p:nvSpPr>
        <p:spPr>
          <a:xfrm>
            <a:off x="7589520" y="5596128"/>
            <a:ext cx="165811" cy="256032"/>
          </a:xfrm>
          <a:prstGeom prst="roundRect">
            <a:avLst>
              <a:gd name="adj" fmla="val 22059"/>
            </a:avLst>
          </a:prstGeom>
          <a:solidFill>
            <a:srgbClr val="1C88ED"/>
          </a:solidFill>
          <a:ln w="12700">
            <a:solidFill>
              <a:srgbClr val="1C88ED"/>
            </a:solidFill>
            <a:prstDash val="solid"/>
          </a:ln>
        </p:spPr>
        <p:txBody>
          <a:bodyPr/>
          <a:lstStyle/>
          <a:p>
            <a:endParaRPr lang="en-US"/>
          </a:p>
        </p:txBody>
      </p:sp>
      <p:sp>
        <p:nvSpPr>
          <p:cNvPr id="34" name="Text 31"/>
          <p:cNvSpPr txBox="1"/>
          <p:nvPr/>
        </p:nvSpPr>
        <p:spPr>
          <a:xfrm>
            <a:off x="10835640" y="5541264"/>
            <a:ext cx="713232"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4%</a:t>
            </a:r>
            <a:endParaRPr lang="en-US" sz="1300" dirty="0"/>
          </a:p>
        </p:txBody>
      </p:sp>
      <p:sp>
        <p:nvSpPr>
          <p:cNvPr id="35" name="Text 32"/>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Q19, Q19A, Q19B series.</a:t>
            </a:r>
            <a:endParaRPr lang="en-US" sz="850" dirty="0"/>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4  ·  2022 AND 2026</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The security climate did change, and we should say so carefully</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3566160" y="1417320"/>
            <a:ext cx="3886200" cy="292608"/>
          </a:xfrm>
          <a:prstGeom prst="rect">
            <a:avLst/>
          </a:prstGeom>
          <a:noFill/>
          <a:ln/>
        </p:spPr>
        <p:txBody>
          <a:bodyPr wrap="square" lIns="0" tIns="0" rIns="0" bIns="0" rtlCol="0" anchor="ctr"/>
          <a:lstStyle/>
          <a:p>
            <a:pPr marL="0" indent="0" algn="ctr">
              <a:buNone/>
            </a:pPr>
            <a:r>
              <a:rPr lang="en-US" sz="1100" b="1" kern="0" spc="60" dirty="0">
                <a:solidFill>
                  <a:srgbClr val="718096"/>
                </a:solidFill>
                <a:latin typeface="Outfit" pitchFamily="34" charset="0"/>
                <a:ea typeface="Outfit" pitchFamily="34" charset="-122"/>
                <a:cs typeface="Outfit" pitchFamily="34" charset="-120"/>
              </a:rPr>
              <a:t>2022  ·  Blueprint for Our Future</a:t>
            </a:r>
            <a:endParaRPr lang="en-US" sz="1100" dirty="0"/>
          </a:p>
        </p:txBody>
      </p:sp>
      <p:sp>
        <p:nvSpPr>
          <p:cNvPr id="7" name="Text 4"/>
          <p:cNvSpPr txBox="1"/>
          <p:nvPr/>
        </p:nvSpPr>
        <p:spPr>
          <a:xfrm>
            <a:off x="7635240" y="1417320"/>
            <a:ext cx="3913632" cy="292608"/>
          </a:xfrm>
          <a:prstGeom prst="rect">
            <a:avLst/>
          </a:prstGeom>
          <a:noFill/>
          <a:ln/>
        </p:spPr>
        <p:txBody>
          <a:bodyPr wrap="square" lIns="0" tIns="0" rIns="0" bIns="0" rtlCol="0" anchor="ctr"/>
          <a:lstStyle/>
          <a:p>
            <a:pPr marL="0" indent="0" algn="ctr">
              <a:buNone/>
            </a:pPr>
            <a:r>
              <a:rPr lang="en-US" sz="1100" b="1" kern="0" spc="60" dirty="0">
                <a:solidFill>
                  <a:srgbClr val="1C88ED"/>
                </a:solidFill>
                <a:latin typeface="Outfit" pitchFamily="34" charset="0"/>
                <a:ea typeface="Outfit" pitchFamily="34" charset="-122"/>
                <a:cs typeface="Outfit" pitchFamily="34" charset="-120"/>
              </a:rPr>
              <a:t>2026  ·  Community Pulse</a:t>
            </a:r>
            <a:endParaRPr lang="en-US" sz="1100" dirty="0"/>
          </a:p>
        </p:txBody>
      </p:sp>
      <p:sp>
        <p:nvSpPr>
          <p:cNvPr id="8" name="Text 5"/>
          <p:cNvSpPr txBox="1"/>
          <p:nvPr/>
        </p:nvSpPr>
        <p:spPr>
          <a:xfrm>
            <a:off x="640080" y="1783080"/>
            <a:ext cx="2788920" cy="96012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Concern about antisemitism</a:t>
            </a:r>
            <a:endParaRPr lang="en-US" sz="1200" dirty="0"/>
          </a:p>
        </p:txBody>
      </p:sp>
      <p:sp>
        <p:nvSpPr>
          <p:cNvPr id="9" name="Shape 6"/>
          <p:cNvSpPr/>
          <p:nvPr/>
        </p:nvSpPr>
        <p:spPr>
          <a:xfrm>
            <a:off x="3566160" y="1783080"/>
            <a:ext cx="3886200" cy="960120"/>
          </a:xfrm>
          <a:prstGeom prst="roundRect">
            <a:avLst>
              <a:gd name="adj" fmla="val 4762"/>
            </a:avLst>
          </a:prstGeom>
          <a:solidFill>
            <a:srgbClr val="EDF2F7"/>
          </a:solidFill>
          <a:ln w="12700">
            <a:solidFill>
              <a:srgbClr val="EDF2F7"/>
            </a:solidFill>
            <a:prstDash val="solid"/>
          </a:ln>
        </p:spPr>
        <p:txBody>
          <a:bodyPr/>
          <a:lstStyle/>
          <a:p>
            <a:endParaRPr lang="en-US"/>
          </a:p>
        </p:txBody>
      </p:sp>
      <p:sp>
        <p:nvSpPr>
          <p:cNvPr id="10" name="Text 7"/>
          <p:cNvSpPr txBox="1"/>
          <p:nvPr/>
        </p:nvSpPr>
        <p:spPr>
          <a:xfrm>
            <a:off x="3730752" y="1783080"/>
            <a:ext cx="3566160" cy="96012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70% were very concerned about antisemitism worldwide; </a:t>
            </a:r>
          </a:p>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64% very concerned about it in the United States</a:t>
            </a:r>
            <a:endParaRPr lang="en-US" sz="1100" dirty="0"/>
          </a:p>
        </p:txBody>
      </p:sp>
      <p:sp>
        <p:nvSpPr>
          <p:cNvPr id="11" name="Shape 8"/>
          <p:cNvSpPr/>
          <p:nvPr/>
        </p:nvSpPr>
        <p:spPr>
          <a:xfrm>
            <a:off x="7635240" y="1783080"/>
            <a:ext cx="3913632" cy="960120"/>
          </a:xfrm>
          <a:prstGeom prst="roundRect">
            <a:avLst>
              <a:gd name="adj" fmla="val 4762"/>
            </a:avLst>
          </a:prstGeom>
          <a:solidFill>
            <a:srgbClr val="D2E9FF"/>
          </a:solidFill>
          <a:ln w="12700">
            <a:solidFill>
              <a:srgbClr val="D2E9FF"/>
            </a:solidFill>
            <a:prstDash val="solid"/>
          </a:ln>
        </p:spPr>
        <p:txBody>
          <a:bodyPr/>
          <a:lstStyle/>
          <a:p>
            <a:endParaRPr lang="en-US"/>
          </a:p>
        </p:txBody>
      </p:sp>
      <p:sp>
        <p:nvSpPr>
          <p:cNvPr id="12" name="Text 9"/>
          <p:cNvSpPr txBox="1"/>
          <p:nvPr/>
        </p:nvSpPr>
        <p:spPr>
          <a:xfrm>
            <a:off x="7799832" y="1783080"/>
            <a:ext cx="3584448" cy="96012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85% agree they are concerned about antisemitism in the broader non-Jewish community</a:t>
            </a:r>
            <a:endParaRPr lang="en-US" sz="1100" dirty="0"/>
          </a:p>
        </p:txBody>
      </p:sp>
      <p:sp>
        <p:nvSpPr>
          <p:cNvPr id="13" name="Text 10"/>
          <p:cNvSpPr txBox="1"/>
          <p:nvPr/>
        </p:nvSpPr>
        <p:spPr>
          <a:xfrm>
            <a:off x="640080" y="2816352"/>
            <a:ext cx="2788920" cy="77724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Showing Jewish identity in public</a:t>
            </a:r>
            <a:endParaRPr lang="en-US" sz="1200" dirty="0"/>
          </a:p>
        </p:txBody>
      </p:sp>
      <p:sp>
        <p:nvSpPr>
          <p:cNvPr id="14" name="Shape 11"/>
          <p:cNvSpPr/>
          <p:nvPr/>
        </p:nvSpPr>
        <p:spPr>
          <a:xfrm>
            <a:off x="3566160" y="2816352"/>
            <a:ext cx="3886200" cy="777240"/>
          </a:xfrm>
          <a:prstGeom prst="roundRect">
            <a:avLst>
              <a:gd name="adj" fmla="val 5882"/>
            </a:avLst>
          </a:prstGeom>
          <a:solidFill>
            <a:srgbClr val="EDF2F7"/>
          </a:solidFill>
          <a:ln w="12700">
            <a:solidFill>
              <a:srgbClr val="EDF2F7"/>
            </a:solidFill>
            <a:prstDash val="solid"/>
          </a:ln>
        </p:spPr>
        <p:txBody>
          <a:bodyPr/>
          <a:lstStyle/>
          <a:p>
            <a:endParaRPr lang="en-US"/>
          </a:p>
        </p:txBody>
      </p:sp>
      <p:sp>
        <p:nvSpPr>
          <p:cNvPr id="15" name="Text 12"/>
          <p:cNvSpPr txBox="1"/>
          <p:nvPr/>
        </p:nvSpPr>
        <p:spPr>
          <a:xfrm>
            <a:off x="3730752" y="2816352"/>
            <a:ext cx="3566160" cy="77724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Not asked in these terms</a:t>
            </a:r>
            <a:endParaRPr lang="en-US" sz="1100" dirty="0"/>
          </a:p>
        </p:txBody>
      </p:sp>
      <p:sp>
        <p:nvSpPr>
          <p:cNvPr id="16" name="Shape 13"/>
          <p:cNvSpPr/>
          <p:nvPr/>
        </p:nvSpPr>
        <p:spPr>
          <a:xfrm>
            <a:off x="7635240" y="2816352"/>
            <a:ext cx="3913632" cy="777240"/>
          </a:xfrm>
          <a:prstGeom prst="roundRect">
            <a:avLst>
              <a:gd name="adj" fmla="val 5882"/>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7799832" y="2816352"/>
            <a:ext cx="3584448" cy="77724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52% are comfortable showing their Jewish identity in public locally; 29% are not</a:t>
            </a:r>
            <a:endParaRPr lang="en-US" sz="1100" dirty="0"/>
          </a:p>
        </p:txBody>
      </p:sp>
      <p:sp>
        <p:nvSpPr>
          <p:cNvPr id="18" name="Text 15"/>
          <p:cNvSpPr txBox="1"/>
          <p:nvPr/>
        </p:nvSpPr>
        <p:spPr>
          <a:xfrm>
            <a:off x="640080" y="3666744"/>
            <a:ext cx="2788920" cy="777240"/>
          </a:xfrm>
          <a:prstGeom prst="rect">
            <a:avLst/>
          </a:prstGeom>
          <a:noFill/>
          <a:ln/>
        </p:spPr>
        <p:txBody>
          <a:bodyPr wrap="square" lIns="0" tIns="0" rIns="0" bIns="0" rtlCol="0" anchor="ctr"/>
          <a:lstStyle/>
          <a:p>
            <a:pPr marL="0" indent="0">
              <a:lnSpc>
                <a:spcPts val="1500"/>
              </a:lnSpc>
              <a:buNone/>
            </a:pPr>
            <a:r>
              <a:rPr lang="en-US" sz="1200" b="1" dirty="0">
                <a:solidFill>
                  <a:srgbClr val="2D3748"/>
                </a:solidFill>
                <a:latin typeface="Outfit" pitchFamily="34" charset="0"/>
                <a:ea typeface="Outfit" pitchFamily="34" charset="-122"/>
                <a:cs typeface="Outfit" pitchFamily="34" charset="-120"/>
              </a:rPr>
              <a:t>Safety inside Jewish spaces</a:t>
            </a:r>
            <a:endParaRPr lang="en-US" sz="1200" dirty="0"/>
          </a:p>
        </p:txBody>
      </p:sp>
      <p:sp>
        <p:nvSpPr>
          <p:cNvPr id="19" name="Shape 16"/>
          <p:cNvSpPr/>
          <p:nvPr/>
        </p:nvSpPr>
        <p:spPr>
          <a:xfrm>
            <a:off x="3566160" y="3666744"/>
            <a:ext cx="3886200" cy="777240"/>
          </a:xfrm>
          <a:prstGeom prst="roundRect">
            <a:avLst>
              <a:gd name="adj" fmla="val 5882"/>
            </a:avLst>
          </a:prstGeom>
          <a:solidFill>
            <a:srgbClr val="EDF2F7"/>
          </a:solidFill>
          <a:ln w="12700">
            <a:solidFill>
              <a:srgbClr val="EDF2F7"/>
            </a:solidFill>
            <a:prstDash val="solid"/>
          </a:ln>
        </p:spPr>
        <p:txBody>
          <a:bodyPr/>
          <a:lstStyle/>
          <a:p>
            <a:endParaRPr lang="en-US"/>
          </a:p>
        </p:txBody>
      </p:sp>
      <p:sp>
        <p:nvSpPr>
          <p:cNvPr id="20" name="Text 17"/>
          <p:cNvSpPr txBox="1"/>
          <p:nvPr/>
        </p:nvSpPr>
        <p:spPr>
          <a:xfrm>
            <a:off x="3730752" y="3666744"/>
            <a:ext cx="3566160" cy="777240"/>
          </a:xfrm>
          <a:prstGeom prst="rect">
            <a:avLst/>
          </a:prstGeom>
          <a:noFill/>
          <a:ln/>
        </p:spPr>
        <p:txBody>
          <a:bodyPr wrap="square" lIns="0" tIns="0" rIns="0" bIns="0" rtlCol="0" anchor="ctr"/>
          <a:lstStyle/>
          <a:p>
            <a:pPr marL="0" indent="0" algn="ctr">
              <a:lnSpc>
                <a:spcPts val="1500"/>
              </a:lnSpc>
              <a:buNone/>
            </a:pPr>
            <a:r>
              <a:rPr lang="en-US" sz="1100" dirty="0">
                <a:solidFill>
                  <a:srgbClr val="2D3748"/>
                </a:solidFill>
                <a:latin typeface="Outfit" pitchFamily="34" charset="0"/>
                <a:ea typeface="Outfit" pitchFamily="34" charset="-122"/>
                <a:cs typeface="Outfit" pitchFamily="34" charset="-120"/>
              </a:rPr>
              <a:t>11% said safety or security concerns limited their participation</a:t>
            </a:r>
            <a:endParaRPr lang="en-US" sz="1100" dirty="0"/>
          </a:p>
        </p:txBody>
      </p:sp>
      <p:sp>
        <p:nvSpPr>
          <p:cNvPr id="21" name="Shape 18"/>
          <p:cNvSpPr/>
          <p:nvPr/>
        </p:nvSpPr>
        <p:spPr>
          <a:xfrm>
            <a:off x="7635240" y="3666744"/>
            <a:ext cx="3913632" cy="777240"/>
          </a:xfrm>
          <a:prstGeom prst="roundRect">
            <a:avLst>
              <a:gd name="adj" fmla="val 5882"/>
            </a:avLst>
          </a:prstGeom>
          <a:solidFill>
            <a:srgbClr val="D2E9FF"/>
          </a:solidFill>
          <a:ln w="12700">
            <a:solidFill>
              <a:srgbClr val="D2E9FF"/>
            </a:solidFill>
            <a:prstDash val="solid"/>
          </a:ln>
        </p:spPr>
        <p:txBody>
          <a:bodyPr/>
          <a:lstStyle/>
          <a:p>
            <a:endParaRPr lang="en-US"/>
          </a:p>
        </p:txBody>
      </p:sp>
      <p:sp>
        <p:nvSpPr>
          <p:cNvPr id="22" name="Text 19"/>
          <p:cNvSpPr txBox="1"/>
          <p:nvPr/>
        </p:nvSpPr>
        <p:spPr>
          <a:xfrm>
            <a:off x="7799832" y="3666744"/>
            <a:ext cx="3584448" cy="777240"/>
          </a:xfrm>
          <a:prstGeom prst="rect">
            <a:avLst/>
          </a:prstGeom>
          <a:noFill/>
          <a:ln/>
        </p:spPr>
        <p:txBody>
          <a:bodyPr wrap="square" lIns="0" tIns="0" rIns="0" bIns="0" rtlCol="0" anchor="ctr"/>
          <a:lstStyle/>
          <a:p>
            <a:pPr marL="0" indent="0" algn="ctr">
              <a:lnSpc>
                <a:spcPts val="1500"/>
              </a:lnSpc>
              <a:buNone/>
            </a:pPr>
            <a:r>
              <a:rPr lang="en-US" sz="1100" dirty="0">
                <a:solidFill>
                  <a:srgbClr val="27277C"/>
                </a:solidFill>
                <a:latin typeface="Outfit" pitchFamily="34" charset="0"/>
                <a:ea typeface="Outfit" pitchFamily="34" charset="-122"/>
                <a:cs typeface="Outfit" pitchFamily="34" charset="-120"/>
              </a:rPr>
              <a:t>64% feel physically safe in local Jewish organizations and spaces</a:t>
            </a:r>
            <a:endParaRPr lang="en-US" sz="1100" dirty="0"/>
          </a:p>
        </p:txBody>
      </p:sp>
      <p:sp>
        <p:nvSpPr>
          <p:cNvPr id="23" name="Shape 20"/>
          <p:cNvSpPr/>
          <p:nvPr/>
        </p:nvSpPr>
        <p:spPr>
          <a:xfrm>
            <a:off x="640080" y="4626864"/>
            <a:ext cx="10908792" cy="1207008"/>
          </a:xfrm>
          <a:prstGeom prst="roundRect">
            <a:avLst>
              <a:gd name="adj" fmla="val 4545"/>
            </a:avLst>
          </a:prstGeom>
          <a:solidFill>
            <a:srgbClr val="1E3EAF"/>
          </a:solidFill>
          <a:ln w="12700">
            <a:solidFill>
              <a:srgbClr val="1E3EAF"/>
            </a:solidFill>
            <a:prstDash val="solid"/>
          </a:ln>
        </p:spPr>
        <p:txBody>
          <a:bodyPr/>
          <a:lstStyle/>
          <a:p>
            <a:endParaRPr lang="en-US"/>
          </a:p>
        </p:txBody>
      </p:sp>
      <p:sp>
        <p:nvSpPr>
          <p:cNvPr id="24" name="Text 21"/>
          <p:cNvSpPr txBox="1"/>
          <p:nvPr/>
        </p:nvSpPr>
        <p:spPr>
          <a:xfrm>
            <a:off x="914400" y="4718304"/>
            <a:ext cx="10332720" cy="310896"/>
          </a:xfrm>
          <a:prstGeom prst="rect">
            <a:avLst/>
          </a:prstGeom>
          <a:noFill/>
          <a:ln/>
        </p:spPr>
        <p:txBody>
          <a:bodyPr wrap="square" lIns="0" tIns="0" rIns="0" bIns="0" rtlCol="0" anchor="ctr"/>
          <a:lstStyle/>
          <a:p>
            <a:pPr marL="0" indent="0">
              <a:buNone/>
            </a:pPr>
            <a:r>
              <a:rPr lang="en-US" sz="1400" b="1" dirty="0">
                <a:solidFill>
                  <a:srgbClr val="FFFFFF"/>
                </a:solidFill>
                <a:latin typeface="Outfit" pitchFamily="34" charset="0"/>
                <a:ea typeface="Outfit" pitchFamily="34" charset="-122"/>
                <a:cs typeface="Outfit" pitchFamily="34" charset="-120"/>
              </a:rPr>
              <a:t>A note on that first row</a:t>
            </a:r>
            <a:endParaRPr lang="en-US" sz="1400" dirty="0"/>
          </a:p>
        </p:txBody>
      </p:sp>
      <p:sp>
        <p:nvSpPr>
          <p:cNvPr id="25" name="Text 22"/>
          <p:cNvSpPr txBox="1"/>
          <p:nvPr/>
        </p:nvSpPr>
        <p:spPr>
          <a:xfrm>
            <a:off x="914400" y="5029200"/>
            <a:ext cx="10332720" cy="731520"/>
          </a:xfrm>
          <a:prstGeom prst="rect">
            <a:avLst/>
          </a:prstGeom>
          <a:noFill/>
          <a:ln/>
        </p:spPr>
        <p:txBody>
          <a:bodyPr wrap="square" lIns="0" tIns="0" rIns="0" bIns="0" rtlCol="0" anchor="t"/>
          <a:lstStyle/>
          <a:p>
            <a:pPr marL="0" indent="0">
              <a:lnSpc>
                <a:spcPts val="1800"/>
              </a:lnSpc>
              <a:buNone/>
            </a:pPr>
            <a:r>
              <a:rPr lang="en-US" sz="1250" dirty="0">
                <a:solidFill>
                  <a:srgbClr val="D2E9FF"/>
                </a:solidFill>
                <a:latin typeface="Outfit" pitchFamily="34" charset="0"/>
                <a:ea typeface="Outfit" pitchFamily="34" charset="-122"/>
                <a:cs typeface="Outfit" pitchFamily="34" charset="-120"/>
              </a:rPr>
              <a:t>The two studies set the bar differently: 2022 measured who was very concerned, 2026 measured who was concerned at all. So, this is not a clean 64-to-85 jump. What we can say honestly is that the 2022 fieldwork finished more than a year before October 7, and that concern is now close to universal.</a:t>
            </a:r>
            <a:endParaRPr lang="en-US" sz="1250" dirty="0"/>
          </a:p>
        </p:txBody>
      </p:sp>
      <p:sp>
        <p:nvSpPr>
          <p:cNvPr id="26" name="Text 23"/>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Sources: Blueprint for Our Future (2022) and Flourishing Community Pulse (2026). Question thresholds differ; see the note above.</a:t>
            </a:r>
            <a:endParaRPr lang="en-US" sz="850"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1E3EAF"/>
        </a:solidFill>
        <a:effectLst/>
      </p:bgPr>
    </p:bg>
    <p:spTree>
      <p:nvGrpSpPr>
        <p:cNvPr id="1" name=""/>
        <p:cNvGrpSpPr/>
        <p:nvPr/>
      </p:nvGrpSpPr>
      <p:grpSpPr>
        <a:xfrm>
          <a:off x="0" y="0"/>
          <a:ext cx="0" cy="0"/>
          <a:chOff x="0" y="0"/>
          <a:chExt cx="0" cy="0"/>
        </a:xfrm>
      </p:grpSpPr>
      <p:pic>
        <p:nvPicPr>
          <p:cNvPr id="2" name="Image 0" descr="C:\Users\HenriMigala\Jewish Federation of San Diego County\Community Planning (CP) - General\Community Logo Folder\Fed Logos\2022_Rebrand_Bug RGB_White.png"/>
          <p:cNvPicPr>
            <a:picLocks noChangeAspect="1"/>
          </p:cNvPicPr>
          <p:nvPr/>
        </p:nvPicPr>
        <p:blipFill>
          <a:blip r:embed="rId3"/>
          <a:stretch>
            <a:fillRect/>
          </a:stretch>
        </p:blipFill>
        <p:spPr>
          <a:xfrm>
            <a:off x="11430000" y="6163056"/>
            <a:ext cx="420624" cy="420624"/>
          </a:xfrm>
          <a:prstGeom prst="rect">
            <a:avLst/>
          </a:prstGeom>
        </p:spPr>
      </p:pic>
      <p:sp>
        <p:nvSpPr>
          <p:cNvPr id="3" name="Shape 0"/>
          <p:cNvSpPr/>
          <p:nvPr/>
        </p:nvSpPr>
        <p:spPr>
          <a:xfrm>
            <a:off x="868680" y="2331720"/>
            <a:ext cx="1051560" cy="1051560"/>
          </a:xfrm>
          <a:prstGeom prst="ellipse">
            <a:avLst/>
          </a:prstGeom>
          <a:solidFill>
            <a:srgbClr val="1C88ED"/>
          </a:solidFill>
          <a:ln w="12700">
            <a:solidFill>
              <a:srgbClr val="1C88ED"/>
            </a:solidFill>
            <a:prstDash val="solid"/>
          </a:ln>
        </p:spPr>
        <p:txBody>
          <a:bodyPr/>
          <a:lstStyle/>
          <a:p>
            <a:endParaRPr lang="en-US"/>
          </a:p>
        </p:txBody>
      </p:sp>
      <p:sp>
        <p:nvSpPr>
          <p:cNvPr id="4" name="Text 1"/>
          <p:cNvSpPr txBox="1"/>
          <p:nvPr/>
        </p:nvSpPr>
        <p:spPr>
          <a:xfrm>
            <a:off x="868680" y="2331720"/>
            <a:ext cx="1051560" cy="1051560"/>
          </a:xfrm>
          <a:prstGeom prst="rect">
            <a:avLst/>
          </a:prstGeom>
          <a:noFill/>
          <a:ln/>
        </p:spPr>
        <p:txBody>
          <a:bodyPr wrap="square" lIns="0" tIns="0" rIns="0" bIns="0" rtlCol="0" anchor="ctr"/>
          <a:lstStyle/>
          <a:p>
            <a:pPr marL="0" indent="0" algn="ctr">
              <a:buNone/>
            </a:pPr>
            <a:r>
              <a:rPr lang="en-US" sz="4400" b="1" dirty="0">
                <a:solidFill>
                  <a:srgbClr val="FFFFFF"/>
                </a:solidFill>
                <a:latin typeface="Outfit" pitchFamily="34" charset="0"/>
                <a:ea typeface="Outfit" pitchFamily="34" charset="-122"/>
                <a:cs typeface="Outfit" pitchFamily="34" charset="-120"/>
              </a:rPr>
              <a:t>5</a:t>
            </a:r>
            <a:endParaRPr lang="en-US" sz="4400" dirty="0"/>
          </a:p>
        </p:txBody>
      </p:sp>
      <p:sp>
        <p:nvSpPr>
          <p:cNvPr id="5" name="Text 2"/>
          <p:cNvSpPr txBox="1"/>
          <p:nvPr/>
        </p:nvSpPr>
        <p:spPr>
          <a:xfrm>
            <a:off x="2240280" y="2304288"/>
            <a:ext cx="8778240" cy="274320"/>
          </a:xfrm>
          <a:prstGeom prst="rect">
            <a:avLst/>
          </a:prstGeom>
          <a:noFill/>
          <a:ln/>
        </p:spPr>
        <p:txBody>
          <a:bodyPr wrap="square" lIns="0" tIns="0" rIns="0" bIns="0" rtlCol="0" anchor="ctr"/>
          <a:lstStyle/>
          <a:p>
            <a:pPr marL="0" indent="0">
              <a:buNone/>
            </a:pPr>
            <a:r>
              <a:rPr lang="en-US" sz="1100" b="1" kern="0" spc="180" dirty="0">
                <a:solidFill>
                  <a:srgbClr val="D2E9FF"/>
                </a:solidFill>
                <a:latin typeface="Outfit" pitchFamily="34" charset="0"/>
                <a:ea typeface="Outfit" pitchFamily="34" charset="-122"/>
                <a:cs typeface="Outfit" pitchFamily="34" charset="-120"/>
              </a:rPr>
              <a:t>TAKEAWAY 5 OF 6</a:t>
            </a:r>
            <a:endParaRPr lang="en-US" sz="1100" dirty="0"/>
          </a:p>
        </p:txBody>
      </p:sp>
      <p:sp>
        <p:nvSpPr>
          <p:cNvPr id="6" name="Text 3"/>
          <p:cNvSpPr txBox="1"/>
          <p:nvPr/>
        </p:nvSpPr>
        <p:spPr>
          <a:xfrm>
            <a:off x="2240280" y="2615184"/>
            <a:ext cx="8778240" cy="1371600"/>
          </a:xfrm>
          <a:prstGeom prst="rect">
            <a:avLst/>
          </a:prstGeom>
          <a:noFill/>
          <a:ln/>
        </p:spPr>
        <p:txBody>
          <a:bodyPr wrap="square" lIns="0" tIns="0" rIns="0" bIns="0" rtlCol="0" anchor="t"/>
          <a:lstStyle/>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We need room for</a:t>
            </a:r>
            <a:endParaRPr lang="en-US" sz="3400" dirty="0"/>
          </a:p>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the whole conversation</a:t>
            </a:r>
            <a:endParaRPr lang="en-US" sz="3400" dirty="0"/>
          </a:p>
        </p:txBody>
      </p:sp>
      <p:sp>
        <p:nvSpPr>
          <p:cNvPr id="7" name="Text 4"/>
          <p:cNvSpPr txBox="1"/>
          <p:nvPr/>
        </p:nvSpPr>
        <p:spPr>
          <a:xfrm>
            <a:off x="2240280" y="4078224"/>
            <a:ext cx="8595360" cy="914400"/>
          </a:xfrm>
          <a:prstGeom prst="rect">
            <a:avLst/>
          </a:prstGeom>
          <a:noFill/>
          <a:ln/>
        </p:spPr>
        <p:txBody>
          <a:bodyPr wrap="square" lIns="0" tIns="0" rIns="0" bIns="0" rtlCol="0" anchor="t"/>
          <a:lstStyle/>
          <a:p>
            <a:pPr marL="0" indent="0">
              <a:lnSpc>
                <a:spcPts val="2200"/>
              </a:lnSpc>
              <a:buNone/>
            </a:pPr>
            <a:r>
              <a:rPr lang="en-US" sz="1450" dirty="0">
                <a:solidFill>
                  <a:srgbClr val="D2E9FF"/>
                </a:solidFill>
                <a:latin typeface="Outfit" pitchFamily="34" charset="0"/>
                <a:ea typeface="Outfit" pitchFamily="34" charset="-122"/>
                <a:cs typeface="Outfit" pitchFamily="34" charset="-120"/>
              </a:rPr>
              <a:t>On Israel, on observance, on politics, and on learning, the same request comes back: fewer lectures, more honest rooms where a person can say what they actually think.</a:t>
            </a:r>
            <a:endParaRPr lang="en-US" sz="1450" dirty="0"/>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75488"/>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5  ·  ISRAEL</a:t>
            </a:r>
            <a:endParaRPr lang="en-US" sz="1100" dirty="0"/>
          </a:p>
        </p:txBody>
      </p:sp>
      <p:sp>
        <p:nvSpPr>
          <p:cNvPr id="3" name="Text 1"/>
          <p:cNvSpPr txBox="1"/>
          <p:nvPr/>
        </p:nvSpPr>
        <p:spPr>
          <a:xfrm>
            <a:off x="640080" y="786384"/>
            <a:ext cx="10881360" cy="658368"/>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Attached to Israel, and careful about saying so</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81928"/>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481328"/>
            <a:ext cx="5577840" cy="603504"/>
          </a:xfrm>
          <a:prstGeom prst="rect">
            <a:avLst/>
          </a:prstGeom>
          <a:noFill/>
          <a:ln/>
        </p:spPr>
        <p:txBody>
          <a:bodyPr wrap="square" lIns="0" tIns="0" rIns="0" bIns="0" rtlCol="0" anchor="ctr"/>
          <a:lstStyle/>
          <a:p>
            <a:pPr marL="0" indent="0">
              <a:lnSpc>
                <a:spcPts val="1600"/>
              </a:lnSpc>
              <a:buNone/>
            </a:pPr>
            <a:r>
              <a:rPr lang="en-US" sz="1300" dirty="0">
                <a:solidFill>
                  <a:srgbClr val="2D3748"/>
                </a:solidFill>
                <a:latin typeface="Outfit" pitchFamily="34" charset="0"/>
                <a:ea typeface="Outfit" pitchFamily="34" charset="-122"/>
                <a:cs typeface="Outfit" pitchFamily="34" charset="-120"/>
              </a:rPr>
              <a:t>I feel emotionally attached to Israel</a:t>
            </a:r>
            <a:endParaRPr lang="en-US" sz="1300" dirty="0"/>
          </a:p>
        </p:txBody>
      </p:sp>
      <p:sp>
        <p:nvSpPr>
          <p:cNvPr id="7" name="Shape 4"/>
          <p:cNvSpPr/>
          <p:nvPr/>
        </p:nvSpPr>
        <p:spPr>
          <a:xfrm>
            <a:off x="6400800" y="1636776"/>
            <a:ext cx="420624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8" name="Shape 5"/>
          <p:cNvSpPr/>
          <p:nvPr/>
        </p:nvSpPr>
        <p:spPr>
          <a:xfrm>
            <a:off x="6400800" y="1636776"/>
            <a:ext cx="2986430" cy="292608"/>
          </a:xfrm>
          <a:prstGeom prst="roundRect">
            <a:avLst>
              <a:gd name="adj" fmla="val 12500"/>
            </a:avLst>
          </a:prstGeom>
          <a:solidFill>
            <a:srgbClr val="1C88ED"/>
          </a:solidFill>
          <a:ln w="12700">
            <a:solidFill>
              <a:srgbClr val="1C88ED"/>
            </a:solidFill>
            <a:prstDash val="solid"/>
          </a:ln>
        </p:spPr>
        <p:txBody>
          <a:bodyPr/>
          <a:lstStyle/>
          <a:p>
            <a:endParaRPr lang="en-US"/>
          </a:p>
        </p:txBody>
      </p:sp>
      <p:sp>
        <p:nvSpPr>
          <p:cNvPr id="9" name="Text 6"/>
          <p:cNvSpPr txBox="1"/>
          <p:nvPr/>
        </p:nvSpPr>
        <p:spPr>
          <a:xfrm>
            <a:off x="10744200" y="1591056"/>
            <a:ext cx="804672" cy="384048"/>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71%</a:t>
            </a:r>
            <a:endParaRPr lang="en-US" sz="1500" dirty="0"/>
          </a:p>
        </p:txBody>
      </p:sp>
      <p:sp>
        <p:nvSpPr>
          <p:cNvPr id="10" name="Text 7"/>
          <p:cNvSpPr txBox="1"/>
          <p:nvPr/>
        </p:nvSpPr>
        <p:spPr>
          <a:xfrm>
            <a:off x="640080" y="2194560"/>
            <a:ext cx="5577840" cy="603504"/>
          </a:xfrm>
          <a:prstGeom prst="rect">
            <a:avLst/>
          </a:prstGeom>
          <a:noFill/>
          <a:ln/>
        </p:spPr>
        <p:txBody>
          <a:bodyPr wrap="square" lIns="0" tIns="0" rIns="0" bIns="0" rtlCol="0" anchor="ctr"/>
          <a:lstStyle/>
          <a:p>
            <a:pPr marL="0" indent="0">
              <a:lnSpc>
                <a:spcPts val="1600"/>
              </a:lnSpc>
              <a:buNone/>
            </a:pPr>
            <a:r>
              <a:rPr lang="en-US" sz="1300" dirty="0">
                <a:solidFill>
                  <a:srgbClr val="2D3748"/>
                </a:solidFill>
                <a:latin typeface="Outfit" pitchFamily="34" charset="0"/>
                <a:ea typeface="Outfit" pitchFamily="34" charset="-122"/>
                <a:cs typeface="Outfit" pitchFamily="34" charset="-120"/>
              </a:rPr>
              <a:t>Israel being both Jewish and democratic matters to me</a:t>
            </a:r>
            <a:endParaRPr lang="en-US" sz="1300" dirty="0"/>
          </a:p>
        </p:txBody>
      </p:sp>
      <p:sp>
        <p:nvSpPr>
          <p:cNvPr id="11" name="Shape 8"/>
          <p:cNvSpPr/>
          <p:nvPr/>
        </p:nvSpPr>
        <p:spPr>
          <a:xfrm>
            <a:off x="6400800" y="2350008"/>
            <a:ext cx="420624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12" name="Shape 9"/>
          <p:cNvSpPr/>
          <p:nvPr/>
        </p:nvSpPr>
        <p:spPr>
          <a:xfrm>
            <a:off x="6400800" y="2350008"/>
            <a:ext cx="3364992" cy="292608"/>
          </a:xfrm>
          <a:prstGeom prst="roundRect">
            <a:avLst>
              <a:gd name="adj" fmla="val 12500"/>
            </a:avLst>
          </a:prstGeom>
          <a:solidFill>
            <a:srgbClr val="1C88ED"/>
          </a:solidFill>
          <a:ln w="12700">
            <a:solidFill>
              <a:srgbClr val="1C88ED"/>
            </a:solidFill>
            <a:prstDash val="solid"/>
          </a:ln>
        </p:spPr>
        <p:txBody>
          <a:bodyPr/>
          <a:lstStyle/>
          <a:p>
            <a:endParaRPr lang="en-US"/>
          </a:p>
        </p:txBody>
      </p:sp>
      <p:sp>
        <p:nvSpPr>
          <p:cNvPr id="13" name="Text 10"/>
          <p:cNvSpPr txBox="1"/>
          <p:nvPr/>
        </p:nvSpPr>
        <p:spPr>
          <a:xfrm>
            <a:off x="10744200" y="2304288"/>
            <a:ext cx="804672" cy="384048"/>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80%</a:t>
            </a:r>
            <a:endParaRPr lang="en-US" sz="1500" dirty="0"/>
          </a:p>
        </p:txBody>
      </p:sp>
      <p:sp>
        <p:nvSpPr>
          <p:cNvPr id="14" name="Text 11"/>
          <p:cNvSpPr txBox="1"/>
          <p:nvPr/>
        </p:nvSpPr>
        <p:spPr>
          <a:xfrm>
            <a:off x="640080" y="2907792"/>
            <a:ext cx="5577840" cy="603504"/>
          </a:xfrm>
          <a:prstGeom prst="rect">
            <a:avLst/>
          </a:prstGeom>
          <a:noFill/>
          <a:ln/>
        </p:spPr>
        <p:txBody>
          <a:bodyPr wrap="square" lIns="0" tIns="0" rIns="0" bIns="0" rtlCol="0" anchor="ctr"/>
          <a:lstStyle/>
          <a:p>
            <a:pPr marL="0" indent="0">
              <a:lnSpc>
                <a:spcPts val="1600"/>
              </a:lnSpc>
              <a:buNone/>
            </a:pPr>
            <a:r>
              <a:rPr lang="en-US" sz="1300" b="1" dirty="0">
                <a:solidFill>
                  <a:srgbClr val="1E3EAF"/>
                </a:solidFill>
                <a:latin typeface="Outfit" pitchFamily="34" charset="0"/>
                <a:ea typeface="Outfit" pitchFamily="34" charset="-122"/>
                <a:cs typeface="Outfit" pitchFamily="34" charset="-120"/>
              </a:rPr>
              <a:t>Israel makes me proud to be Jewish</a:t>
            </a:r>
            <a:endParaRPr lang="en-US" sz="1300" dirty="0"/>
          </a:p>
        </p:txBody>
      </p:sp>
      <p:sp>
        <p:nvSpPr>
          <p:cNvPr id="15" name="Shape 12"/>
          <p:cNvSpPr/>
          <p:nvPr/>
        </p:nvSpPr>
        <p:spPr>
          <a:xfrm>
            <a:off x="6400800" y="3063240"/>
            <a:ext cx="420624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16" name="Shape 13"/>
          <p:cNvSpPr/>
          <p:nvPr/>
        </p:nvSpPr>
        <p:spPr>
          <a:xfrm>
            <a:off x="6400800" y="3063240"/>
            <a:ext cx="2481682" cy="292608"/>
          </a:xfrm>
          <a:prstGeom prst="roundRect">
            <a:avLst>
              <a:gd name="adj" fmla="val 12500"/>
            </a:avLst>
          </a:prstGeom>
          <a:solidFill>
            <a:srgbClr val="27277C"/>
          </a:solidFill>
          <a:ln w="12700">
            <a:solidFill>
              <a:srgbClr val="27277C"/>
            </a:solidFill>
            <a:prstDash val="solid"/>
          </a:ln>
        </p:spPr>
        <p:txBody>
          <a:bodyPr/>
          <a:lstStyle/>
          <a:p>
            <a:endParaRPr lang="en-US"/>
          </a:p>
        </p:txBody>
      </p:sp>
      <p:sp>
        <p:nvSpPr>
          <p:cNvPr id="17" name="Text 14"/>
          <p:cNvSpPr txBox="1"/>
          <p:nvPr/>
        </p:nvSpPr>
        <p:spPr>
          <a:xfrm>
            <a:off x="10744200" y="3017520"/>
            <a:ext cx="804672" cy="384048"/>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59%</a:t>
            </a:r>
            <a:endParaRPr lang="en-US" sz="1500" dirty="0"/>
          </a:p>
        </p:txBody>
      </p:sp>
      <p:sp>
        <p:nvSpPr>
          <p:cNvPr id="18" name="Text 15"/>
          <p:cNvSpPr txBox="1"/>
          <p:nvPr/>
        </p:nvSpPr>
        <p:spPr>
          <a:xfrm>
            <a:off x="640080" y="3621024"/>
            <a:ext cx="5577840" cy="603504"/>
          </a:xfrm>
          <a:prstGeom prst="rect">
            <a:avLst/>
          </a:prstGeom>
          <a:noFill/>
          <a:ln/>
        </p:spPr>
        <p:txBody>
          <a:bodyPr wrap="square" lIns="0" tIns="0" rIns="0" bIns="0" rtlCol="0" anchor="ctr"/>
          <a:lstStyle/>
          <a:p>
            <a:pPr marL="0" indent="0">
              <a:lnSpc>
                <a:spcPts val="1600"/>
              </a:lnSpc>
              <a:buNone/>
            </a:pPr>
            <a:r>
              <a:rPr lang="en-US" sz="1300" b="1" dirty="0">
                <a:solidFill>
                  <a:srgbClr val="1E3EAF"/>
                </a:solidFill>
                <a:latin typeface="Outfit" pitchFamily="34" charset="0"/>
                <a:ea typeface="Outfit" pitchFamily="34" charset="-122"/>
                <a:cs typeface="Outfit" pitchFamily="34" charset="-120"/>
              </a:rPr>
              <a:t>I feel comfortable supporting Israel in public</a:t>
            </a:r>
            <a:endParaRPr lang="en-US" sz="1300" dirty="0"/>
          </a:p>
        </p:txBody>
      </p:sp>
      <p:sp>
        <p:nvSpPr>
          <p:cNvPr id="19" name="Shape 16"/>
          <p:cNvSpPr/>
          <p:nvPr/>
        </p:nvSpPr>
        <p:spPr>
          <a:xfrm>
            <a:off x="6400800" y="3776472"/>
            <a:ext cx="4206240" cy="292608"/>
          </a:xfrm>
          <a:prstGeom prst="roundRect">
            <a:avLst>
              <a:gd name="adj" fmla="val 12500"/>
            </a:avLst>
          </a:prstGeom>
          <a:solidFill>
            <a:srgbClr val="EDF2F7"/>
          </a:solidFill>
          <a:ln w="12700">
            <a:solidFill>
              <a:srgbClr val="EDF2F7"/>
            </a:solidFill>
            <a:prstDash val="solid"/>
          </a:ln>
        </p:spPr>
        <p:txBody>
          <a:bodyPr/>
          <a:lstStyle/>
          <a:p>
            <a:endParaRPr lang="en-US"/>
          </a:p>
        </p:txBody>
      </p:sp>
      <p:sp>
        <p:nvSpPr>
          <p:cNvPr id="20" name="Shape 17"/>
          <p:cNvSpPr/>
          <p:nvPr/>
        </p:nvSpPr>
        <p:spPr>
          <a:xfrm>
            <a:off x="6400800" y="3776472"/>
            <a:ext cx="2271370" cy="292608"/>
          </a:xfrm>
          <a:prstGeom prst="roundRect">
            <a:avLst>
              <a:gd name="adj" fmla="val 12500"/>
            </a:avLst>
          </a:prstGeom>
          <a:solidFill>
            <a:srgbClr val="27277C"/>
          </a:solidFill>
          <a:ln w="12700">
            <a:solidFill>
              <a:srgbClr val="27277C"/>
            </a:solidFill>
            <a:prstDash val="solid"/>
          </a:ln>
        </p:spPr>
        <p:txBody>
          <a:bodyPr/>
          <a:lstStyle/>
          <a:p>
            <a:endParaRPr lang="en-US"/>
          </a:p>
        </p:txBody>
      </p:sp>
      <p:sp>
        <p:nvSpPr>
          <p:cNvPr id="21" name="Text 18"/>
          <p:cNvSpPr txBox="1"/>
          <p:nvPr/>
        </p:nvSpPr>
        <p:spPr>
          <a:xfrm>
            <a:off x="10744200" y="3730752"/>
            <a:ext cx="804672" cy="384048"/>
          </a:xfrm>
          <a:prstGeom prst="rect">
            <a:avLst/>
          </a:prstGeom>
          <a:noFill/>
          <a:ln/>
        </p:spPr>
        <p:txBody>
          <a:bodyPr wrap="square" lIns="0" tIns="0" rIns="0" bIns="0" rtlCol="0" anchor="ctr"/>
          <a:lstStyle/>
          <a:p>
            <a:pPr marL="0" indent="0">
              <a:buNone/>
            </a:pPr>
            <a:r>
              <a:rPr lang="en-US" sz="1500" b="1" dirty="0">
                <a:solidFill>
                  <a:srgbClr val="1E3EAF"/>
                </a:solidFill>
                <a:latin typeface="Outfit" pitchFamily="34" charset="0"/>
                <a:ea typeface="Outfit" pitchFamily="34" charset="-122"/>
                <a:cs typeface="Outfit" pitchFamily="34" charset="-120"/>
              </a:rPr>
              <a:t>54%</a:t>
            </a:r>
            <a:endParaRPr lang="en-US" sz="1500" dirty="0"/>
          </a:p>
        </p:txBody>
      </p:sp>
      <p:sp>
        <p:nvSpPr>
          <p:cNvPr id="22" name="Shape 19"/>
          <p:cNvSpPr/>
          <p:nvPr/>
        </p:nvSpPr>
        <p:spPr>
          <a:xfrm>
            <a:off x="640080" y="4434840"/>
            <a:ext cx="5394960" cy="1325880"/>
          </a:xfrm>
          <a:prstGeom prst="roundRect">
            <a:avLst>
              <a:gd name="adj" fmla="val 4138"/>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859536" y="4562856"/>
            <a:ext cx="495604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The gap inside those numbers</a:t>
            </a:r>
            <a:endParaRPr lang="en-US" sz="1400" dirty="0"/>
          </a:p>
        </p:txBody>
      </p:sp>
      <p:sp>
        <p:nvSpPr>
          <p:cNvPr id="24" name="Text 21"/>
          <p:cNvSpPr txBox="1"/>
          <p:nvPr/>
        </p:nvSpPr>
        <p:spPr>
          <a:xfrm>
            <a:off x="859536" y="4946904"/>
            <a:ext cx="4956048" cy="667512"/>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Connection to Israel is our highest-scoring pillar. But roughly one in three do not feel comfortable supporting Israel in public, and 27% say Israel does not make them proud.</a:t>
            </a:r>
            <a:endParaRPr lang="en-US" sz="1150" dirty="0"/>
          </a:p>
        </p:txBody>
      </p:sp>
      <p:sp>
        <p:nvSpPr>
          <p:cNvPr id="25" name="Shape 22"/>
          <p:cNvSpPr/>
          <p:nvPr/>
        </p:nvSpPr>
        <p:spPr>
          <a:xfrm>
            <a:off x="6199632" y="4434840"/>
            <a:ext cx="5349240" cy="1325880"/>
          </a:xfrm>
          <a:prstGeom prst="roundRect">
            <a:avLst>
              <a:gd name="adj" fmla="val 4138"/>
            </a:avLst>
          </a:prstGeom>
          <a:solidFill>
            <a:srgbClr val="D2E9FF"/>
          </a:solidFill>
          <a:ln w="12700">
            <a:solidFill>
              <a:srgbClr val="D2E9FF"/>
            </a:solidFill>
            <a:prstDash val="solid"/>
          </a:ln>
        </p:spPr>
        <p:txBody>
          <a:bodyPr/>
          <a:lstStyle/>
          <a:p>
            <a:endParaRPr lang="en-US"/>
          </a:p>
        </p:txBody>
      </p:sp>
      <p:sp>
        <p:nvSpPr>
          <p:cNvPr id="26" name="Text 23"/>
          <p:cNvSpPr txBox="1"/>
          <p:nvPr/>
        </p:nvSpPr>
        <p:spPr>
          <a:xfrm>
            <a:off x="6419088" y="4562856"/>
            <a:ext cx="49103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Why people hold back</a:t>
            </a:r>
            <a:endParaRPr lang="en-US" sz="1400" dirty="0"/>
          </a:p>
        </p:txBody>
      </p:sp>
      <p:sp>
        <p:nvSpPr>
          <p:cNvPr id="27" name="Text 24"/>
          <p:cNvSpPr txBox="1"/>
          <p:nvPr/>
        </p:nvSpPr>
        <p:spPr>
          <a:xfrm>
            <a:off x="6419088" y="4946904"/>
            <a:ext cx="4910328" cy="66751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Among those who are proud of Israel but uncomfortable saying so publicly, the reasons given are the difficulty of nuanced conversation and fear of being targeted. </a:t>
            </a:r>
            <a:endParaRPr lang="en-US" sz="1150" dirty="0"/>
          </a:p>
        </p:txBody>
      </p:sp>
      <p:sp>
        <p:nvSpPr>
          <p:cNvPr id="28" name="Text 25"/>
          <p:cNvSpPr txBox="1"/>
          <p:nvPr/>
        </p:nvSpPr>
        <p:spPr>
          <a:xfrm>
            <a:off x="640080" y="5961888"/>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Q23 series, 1-to-7 agreement scale. The reasons-for-discomfort question has a very small base (72 unweighted).</a:t>
            </a:r>
            <a:endParaRPr lang="en-US" sz="850" dirty="0"/>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5  ·  ROOM FOR RANGE</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800" b="1" dirty="0">
                <a:solidFill>
                  <a:srgbClr val="1E3EAF"/>
                </a:solidFill>
                <a:latin typeface="Outfit" pitchFamily="34" charset="0"/>
                <a:ea typeface="Outfit" pitchFamily="34" charset="-122"/>
                <a:cs typeface="Outfit" pitchFamily="34" charset="-120"/>
              </a:rPr>
              <a:t>What the community asked us for, in its own words</a:t>
            </a:r>
            <a:endParaRPr lang="en-US" sz="2800" dirty="0"/>
          </a:p>
        </p:txBody>
      </p:sp>
      <p:pic>
        <p:nvPicPr>
          <p:cNvPr id="4" name="Image 0" descr="/tmp/henri/assets/Fed Bug PNG.png"/>
          <p:cNvPicPr>
            <a:picLocks noChangeAspect="1"/>
          </p:cNvPicPr>
          <p:nvPr/>
        </p:nvPicPr>
        <p:blipFill>
          <a:blip r:embed="rId2"/>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298448"/>
            <a:ext cx="10881360" cy="365760"/>
          </a:xfrm>
          <a:prstGeom prst="rect">
            <a:avLst/>
          </a:prstGeom>
          <a:noFill/>
          <a:ln/>
        </p:spPr>
        <p:txBody>
          <a:bodyPr wrap="square" lIns="0" tIns="0" rIns="0" bIns="0" rtlCol="0" anchor="t"/>
          <a:lstStyle/>
          <a:p>
            <a:pPr marL="0" indent="0">
              <a:buNone/>
            </a:pPr>
            <a:r>
              <a:rPr lang="en-US" sz="1300" dirty="0">
                <a:solidFill>
                  <a:srgbClr val="718096"/>
                </a:solidFill>
                <a:latin typeface="Outfit" pitchFamily="34" charset="0"/>
                <a:ea typeface="Outfit" pitchFamily="34" charset="-122"/>
                <a:cs typeface="Outfit" pitchFamily="34" charset="-120"/>
              </a:rPr>
              <a:t>When we asked what this community could do better, the three most common answers were more outreach, more inclusivity, and space to disagree.</a:t>
            </a:r>
            <a:endParaRPr lang="en-US" sz="1300" dirty="0"/>
          </a:p>
        </p:txBody>
      </p:sp>
      <p:sp>
        <p:nvSpPr>
          <p:cNvPr id="7" name="Shape 4"/>
          <p:cNvSpPr/>
          <p:nvPr/>
        </p:nvSpPr>
        <p:spPr>
          <a:xfrm>
            <a:off x="640080" y="1783080"/>
            <a:ext cx="3520440" cy="1783080"/>
          </a:xfrm>
          <a:prstGeom prst="roundRect">
            <a:avLst>
              <a:gd name="adj" fmla="val 3077"/>
            </a:avLst>
          </a:prstGeom>
          <a:solidFill>
            <a:srgbClr val="D2E9FF"/>
          </a:solidFill>
          <a:ln w="12700">
            <a:solidFill>
              <a:srgbClr val="D2E9FF"/>
            </a:solidFill>
            <a:prstDash val="solid"/>
          </a:ln>
        </p:spPr>
        <p:txBody>
          <a:bodyPr/>
          <a:lstStyle/>
          <a:p>
            <a:endParaRPr lang="en-US"/>
          </a:p>
        </p:txBody>
      </p:sp>
      <p:sp>
        <p:nvSpPr>
          <p:cNvPr id="8" name="Text 5"/>
          <p:cNvSpPr txBox="1"/>
          <p:nvPr/>
        </p:nvSpPr>
        <p:spPr>
          <a:xfrm>
            <a:off x="877824" y="1929384"/>
            <a:ext cx="3044952" cy="1143000"/>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“Hosting difficult conversations about difference of opinion within the community.”</a:t>
            </a:r>
            <a:endParaRPr lang="en-US" sz="1150" dirty="0"/>
          </a:p>
        </p:txBody>
      </p:sp>
      <p:sp>
        <p:nvSpPr>
          <p:cNvPr id="9" name="Text 6"/>
          <p:cNvSpPr txBox="1"/>
          <p:nvPr/>
        </p:nvSpPr>
        <p:spPr>
          <a:xfrm>
            <a:off x="877824" y="3108960"/>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41</a:t>
            </a:r>
            <a:endParaRPr lang="en-US" sz="1000" dirty="0"/>
          </a:p>
        </p:txBody>
      </p:sp>
      <p:sp>
        <p:nvSpPr>
          <p:cNvPr id="10" name="Shape 7"/>
          <p:cNvSpPr/>
          <p:nvPr/>
        </p:nvSpPr>
        <p:spPr>
          <a:xfrm>
            <a:off x="4334256" y="1783080"/>
            <a:ext cx="3520440" cy="1783080"/>
          </a:xfrm>
          <a:prstGeom prst="roundRect">
            <a:avLst>
              <a:gd name="adj" fmla="val 3077"/>
            </a:avLst>
          </a:prstGeom>
          <a:solidFill>
            <a:srgbClr val="D2E9FF"/>
          </a:solidFill>
          <a:ln w="12700">
            <a:solidFill>
              <a:srgbClr val="D2E9FF"/>
            </a:solidFill>
            <a:prstDash val="solid"/>
          </a:ln>
        </p:spPr>
        <p:txBody>
          <a:bodyPr/>
          <a:lstStyle/>
          <a:p>
            <a:endParaRPr lang="en-US"/>
          </a:p>
        </p:txBody>
      </p:sp>
      <p:sp>
        <p:nvSpPr>
          <p:cNvPr id="11" name="Text 8"/>
          <p:cNvSpPr txBox="1"/>
          <p:nvPr/>
        </p:nvSpPr>
        <p:spPr>
          <a:xfrm>
            <a:off x="4572000" y="1929384"/>
            <a:ext cx="3044952" cy="1143000"/>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“Create dialogue and sponsor respectful debate on Jewish issues and themes, including Israel and the cultivation of morality in one's own life.”</a:t>
            </a:r>
            <a:endParaRPr lang="en-US" sz="1150" dirty="0"/>
          </a:p>
        </p:txBody>
      </p:sp>
      <p:sp>
        <p:nvSpPr>
          <p:cNvPr id="12" name="Text 9"/>
          <p:cNvSpPr txBox="1"/>
          <p:nvPr/>
        </p:nvSpPr>
        <p:spPr>
          <a:xfrm>
            <a:off x="4572000" y="3108960"/>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Man, 64</a:t>
            </a:r>
            <a:endParaRPr lang="en-US" sz="1000" dirty="0"/>
          </a:p>
        </p:txBody>
      </p:sp>
      <p:sp>
        <p:nvSpPr>
          <p:cNvPr id="13" name="Shape 10"/>
          <p:cNvSpPr/>
          <p:nvPr/>
        </p:nvSpPr>
        <p:spPr>
          <a:xfrm>
            <a:off x="8028432" y="1783080"/>
            <a:ext cx="3520440" cy="1783080"/>
          </a:xfrm>
          <a:prstGeom prst="roundRect">
            <a:avLst>
              <a:gd name="adj" fmla="val 3077"/>
            </a:avLst>
          </a:prstGeom>
          <a:solidFill>
            <a:srgbClr val="D2E9FF"/>
          </a:solidFill>
          <a:ln w="12700">
            <a:solidFill>
              <a:srgbClr val="D2E9FF"/>
            </a:solidFill>
            <a:prstDash val="solid"/>
          </a:ln>
        </p:spPr>
        <p:txBody>
          <a:bodyPr/>
          <a:lstStyle/>
          <a:p>
            <a:endParaRPr lang="en-US"/>
          </a:p>
        </p:txBody>
      </p:sp>
      <p:sp>
        <p:nvSpPr>
          <p:cNvPr id="14" name="Text 11"/>
          <p:cNvSpPr txBox="1"/>
          <p:nvPr/>
        </p:nvSpPr>
        <p:spPr>
          <a:xfrm>
            <a:off x="8266176" y="1929384"/>
            <a:ext cx="3044952" cy="1143000"/>
          </a:xfrm>
          <a:prstGeom prst="rect">
            <a:avLst/>
          </a:prstGeom>
          <a:noFill/>
          <a:ln/>
        </p:spPr>
        <p:txBody>
          <a:bodyPr wrap="square" lIns="0" tIns="0" rIns="0" bIns="0" rtlCol="0" anchor="t"/>
          <a:lstStyle/>
          <a:p>
            <a:pPr marL="0" indent="0">
              <a:lnSpc>
                <a:spcPts val="1600"/>
              </a:lnSpc>
              <a:buNone/>
            </a:pPr>
            <a:r>
              <a:rPr lang="en-US" sz="1150" i="1" dirty="0">
                <a:solidFill>
                  <a:srgbClr val="27277C"/>
                </a:solidFill>
                <a:latin typeface="Outfit" pitchFamily="34" charset="0"/>
                <a:ea typeface="Outfit" pitchFamily="34" charset="-122"/>
                <a:cs typeface="Outfit" pitchFamily="34" charset="-120"/>
              </a:rPr>
              <a:t>“I'm pretty engaged, but I have to ask friends whether they heard about an event. They can do better than reaching people like me, the low hanging fruit.”</a:t>
            </a:r>
            <a:endParaRPr lang="en-US" sz="1150" dirty="0"/>
          </a:p>
        </p:txBody>
      </p:sp>
      <p:sp>
        <p:nvSpPr>
          <p:cNvPr id="15" name="Text 12"/>
          <p:cNvSpPr txBox="1"/>
          <p:nvPr/>
        </p:nvSpPr>
        <p:spPr>
          <a:xfrm>
            <a:off x="8266176" y="3108960"/>
            <a:ext cx="3044952" cy="310896"/>
          </a:xfrm>
          <a:prstGeom prst="rect">
            <a:avLst/>
          </a:prstGeom>
          <a:noFill/>
          <a:ln/>
        </p:spPr>
        <p:txBody>
          <a:bodyPr wrap="square" lIns="0" tIns="0" rIns="0" bIns="0" rtlCol="0" anchor="ctr"/>
          <a:lstStyle/>
          <a:p>
            <a:pPr marL="0" indent="0">
              <a:buNone/>
            </a:pPr>
            <a:r>
              <a:rPr lang="en-US" sz="1000" b="1" dirty="0">
                <a:solidFill>
                  <a:srgbClr val="1E3EAF"/>
                </a:solidFill>
                <a:latin typeface="Outfit" pitchFamily="34" charset="0"/>
                <a:ea typeface="Outfit" pitchFamily="34" charset="-122"/>
                <a:cs typeface="Outfit" pitchFamily="34" charset="-120"/>
              </a:rPr>
              <a:t>— Woman, 67</a:t>
            </a:r>
            <a:endParaRPr lang="en-US" sz="1000" dirty="0"/>
          </a:p>
        </p:txBody>
      </p:sp>
      <p:sp>
        <p:nvSpPr>
          <p:cNvPr id="16" name="Text 13"/>
          <p:cNvSpPr txBox="1"/>
          <p:nvPr/>
        </p:nvSpPr>
        <p:spPr>
          <a:xfrm>
            <a:off x="640080" y="3749040"/>
            <a:ext cx="10881360" cy="365760"/>
          </a:xfrm>
          <a:prstGeom prst="rect">
            <a:avLst/>
          </a:prstGeom>
          <a:noFill/>
          <a:ln/>
        </p:spPr>
        <p:txBody>
          <a:bodyPr wrap="square" lIns="0" tIns="0" rIns="0" bIns="0" rtlCol="0" anchor="ctr"/>
          <a:lstStyle/>
          <a:p>
            <a:pPr marL="0" indent="0">
              <a:buNone/>
            </a:pPr>
            <a:r>
              <a:rPr lang="en-US" sz="1600" b="1" dirty="0">
                <a:solidFill>
                  <a:srgbClr val="1E3EAF"/>
                </a:solidFill>
                <a:latin typeface="Outfit" pitchFamily="34" charset="0"/>
                <a:ea typeface="Outfit" pitchFamily="34" charset="-122"/>
                <a:cs typeface="Outfit" pitchFamily="34" charset="-120"/>
              </a:rPr>
              <a:t>And what they told us we already do well</a:t>
            </a:r>
            <a:endParaRPr lang="en-US" sz="1600" dirty="0"/>
          </a:p>
        </p:txBody>
      </p:sp>
      <p:sp>
        <p:nvSpPr>
          <p:cNvPr id="17" name="Shape 14"/>
          <p:cNvSpPr/>
          <p:nvPr/>
        </p:nvSpPr>
        <p:spPr>
          <a:xfrm>
            <a:off x="640080" y="4206240"/>
            <a:ext cx="3520440" cy="1463040"/>
          </a:xfrm>
          <a:prstGeom prst="roundRect">
            <a:avLst>
              <a:gd name="adj" fmla="val 3750"/>
            </a:avLst>
          </a:prstGeom>
          <a:solidFill>
            <a:srgbClr val="D2E9FF"/>
          </a:solidFill>
          <a:ln w="12700">
            <a:solidFill>
              <a:srgbClr val="D2E9FF"/>
            </a:solidFill>
            <a:prstDash val="solid"/>
          </a:ln>
        </p:spPr>
        <p:txBody>
          <a:bodyPr/>
          <a:lstStyle/>
          <a:p>
            <a:endParaRPr lang="en-US"/>
          </a:p>
        </p:txBody>
      </p:sp>
      <p:sp>
        <p:nvSpPr>
          <p:cNvPr id="18" name="Text 15"/>
          <p:cNvSpPr txBox="1"/>
          <p:nvPr/>
        </p:nvSpPr>
        <p:spPr>
          <a:xfrm>
            <a:off x="859536" y="4334256"/>
            <a:ext cx="30815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Social action and care</a:t>
            </a:r>
            <a:endParaRPr lang="en-US" sz="1400" dirty="0"/>
          </a:p>
        </p:txBody>
      </p:sp>
      <p:sp>
        <p:nvSpPr>
          <p:cNvPr id="19" name="Text 16"/>
          <p:cNvSpPr txBox="1"/>
          <p:nvPr/>
        </p:nvSpPr>
        <p:spPr>
          <a:xfrm>
            <a:off x="859536" y="4718304"/>
            <a:ext cx="3081528" cy="80467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The most common praise, named by 20%. Feeding people, resettling refugees, showing up in a crisis.</a:t>
            </a:r>
            <a:endParaRPr lang="en-US" sz="1150" dirty="0"/>
          </a:p>
        </p:txBody>
      </p:sp>
      <p:sp>
        <p:nvSpPr>
          <p:cNvPr id="20" name="Shape 17"/>
          <p:cNvSpPr/>
          <p:nvPr/>
        </p:nvSpPr>
        <p:spPr>
          <a:xfrm>
            <a:off x="4334256" y="4206240"/>
            <a:ext cx="3520440" cy="1463040"/>
          </a:xfrm>
          <a:prstGeom prst="roundRect">
            <a:avLst>
              <a:gd name="adj" fmla="val 3750"/>
            </a:avLst>
          </a:prstGeom>
          <a:solidFill>
            <a:srgbClr val="D2E9FF"/>
          </a:solidFill>
          <a:ln w="12700">
            <a:solidFill>
              <a:srgbClr val="D2E9FF"/>
            </a:solidFill>
            <a:prstDash val="solid"/>
          </a:ln>
        </p:spPr>
        <p:txBody>
          <a:bodyPr/>
          <a:lstStyle/>
          <a:p>
            <a:endParaRPr lang="en-US"/>
          </a:p>
        </p:txBody>
      </p:sp>
      <p:sp>
        <p:nvSpPr>
          <p:cNvPr id="21" name="Text 18"/>
          <p:cNvSpPr txBox="1"/>
          <p:nvPr/>
        </p:nvSpPr>
        <p:spPr>
          <a:xfrm>
            <a:off x="4553712" y="4334256"/>
            <a:ext cx="30815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A unified presence</a:t>
            </a:r>
            <a:endParaRPr lang="en-US" sz="1400" dirty="0"/>
          </a:p>
        </p:txBody>
      </p:sp>
      <p:sp>
        <p:nvSpPr>
          <p:cNvPr id="22" name="Text 19"/>
          <p:cNvSpPr txBox="1"/>
          <p:nvPr/>
        </p:nvSpPr>
        <p:spPr>
          <a:xfrm>
            <a:off x="4553712" y="4718304"/>
            <a:ext cx="3081528" cy="80467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Named by 19%. People notice that synagogues and organizations here work together more than they used to.</a:t>
            </a:r>
            <a:endParaRPr lang="en-US" sz="1150" dirty="0"/>
          </a:p>
        </p:txBody>
      </p:sp>
      <p:sp>
        <p:nvSpPr>
          <p:cNvPr id="23" name="Shape 20"/>
          <p:cNvSpPr/>
          <p:nvPr/>
        </p:nvSpPr>
        <p:spPr>
          <a:xfrm>
            <a:off x="8028432" y="4206240"/>
            <a:ext cx="3520440" cy="1463040"/>
          </a:xfrm>
          <a:prstGeom prst="roundRect">
            <a:avLst>
              <a:gd name="adj" fmla="val 3750"/>
            </a:avLst>
          </a:prstGeom>
          <a:solidFill>
            <a:srgbClr val="D2E9FF"/>
          </a:solidFill>
          <a:ln w="12700">
            <a:solidFill>
              <a:srgbClr val="D2E9FF"/>
            </a:solidFill>
            <a:prstDash val="solid"/>
          </a:ln>
        </p:spPr>
        <p:txBody>
          <a:bodyPr/>
          <a:lstStyle/>
          <a:p>
            <a:endParaRPr lang="en-US"/>
          </a:p>
        </p:txBody>
      </p:sp>
      <p:sp>
        <p:nvSpPr>
          <p:cNvPr id="24" name="Text 21"/>
          <p:cNvSpPr txBox="1"/>
          <p:nvPr/>
        </p:nvSpPr>
        <p:spPr>
          <a:xfrm>
            <a:off x="8247888" y="4334256"/>
            <a:ext cx="30815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Culture and celebration</a:t>
            </a:r>
            <a:endParaRPr lang="en-US" sz="1400" dirty="0"/>
          </a:p>
        </p:txBody>
      </p:sp>
      <p:sp>
        <p:nvSpPr>
          <p:cNvPr id="25" name="Text 22"/>
          <p:cNvSpPr txBox="1"/>
          <p:nvPr/>
        </p:nvSpPr>
        <p:spPr>
          <a:xfrm>
            <a:off x="8247888" y="4718304"/>
            <a:ext cx="3081528" cy="80467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Named by 15%. The film festival, speakers, public holiday celebrations, and the range of programs.</a:t>
            </a:r>
            <a:endParaRPr lang="en-US" sz="1150" dirty="0"/>
          </a:p>
        </p:txBody>
      </p:sp>
      <p:sp>
        <p:nvSpPr>
          <p:cNvPr id="26" name="Text 23"/>
          <p:cNvSpPr txBox="1"/>
          <p:nvPr/>
        </p:nvSpPr>
        <p:spPr>
          <a:xfrm>
            <a:off x="640080" y="5925312"/>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Q24A and Q24B, coded open-ended responses. Quotes paraphrased to protect identity.</a:t>
            </a:r>
            <a:endParaRPr lang="en-US" sz="850" dirty="0"/>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5  ·  LEARNING</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800" b="1" dirty="0">
                <a:solidFill>
                  <a:srgbClr val="1E3EAF"/>
                </a:solidFill>
                <a:latin typeface="Outfit" pitchFamily="34" charset="0"/>
                <a:ea typeface="Outfit" pitchFamily="34" charset="-122"/>
                <a:cs typeface="Outfit" pitchFamily="34" charset="-120"/>
              </a:rPr>
              <a:t>Interest is broad. Priority is the blocker.</a:t>
            </a:r>
            <a:endParaRPr lang="en-US" sz="2800" dirty="0"/>
          </a:p>
        </p:txBody>
      </p:sp>
      <p:pic>
        <p:nvPicPr>
          <p:cNvPr id="4" name="Image 0" descr="/tmp/henri/assets/Fed Bug PNG.png"/>
          <p:cNvPicPr>
            <a:picLocks noChangeAspect="1"/>
          </p:cNvPicPr>
          <p:nvPr/>
        </p:nvPicPr>
        <p:blipFill>
          <a:blip r:embed="rId2"/>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298448"/>
            <a:ext cx="10881360" cy="365760"/>
          </a:xfrm>
          <a:prstGeom prst="rect">
            <a:avLst/>
          </a:prstGeom>
          <a:noFill/>
          <a:ln/>
        </p:spPr>
        <p:txBody>
          <a:bodyPr wrap="square" lIns="0" tIns="0" rIns="0" bIns="0" rtlCol="0" anchor="t"/>
          <a:lstStyle/>
          <a:p>
            <a:pPr marL="0" indent="0">
              <a:buNone/>
            </a:pPr>
            <a:r>
              <a:rPr lang="en-US" sz="1300" dirty="0">
                <a:solidFill>
                  <a:srgbClr val="718096"/>
                </a:solidFill>
                <a:latin typeface="Outfit" pitchFamily="34" charset="0"/>
                <a:ea typeface="Outfit" pitchFamily="34" charset="-122"/>
                <a:cs typeface="Outfit" pitchFamily="34" charset="-120"/>
              </a:rPr>
              <a:t>Between what people are interested in and what they actually do, nothing in this instrument comes close to adult Jewish learning.</a:t>
            </a:r>
            <a:endParaRPr lang="en-US" sz="1300" dirty="0"/>
          </a:p>
        </p:txBody>
      </p:sp>
      <p:sp>
        <p:nvSpPr>
          <p:cNvPr id="7" name="Shape 4"/>
          <p:cNvSpPr/>
          <p:nvPr/>
        </p:nvSpPr>
        <p:spPr>
          <a:xfrm>
            <a:off x="640080" y="1783080"/>
            <a:ext cx="2606040" cy="1481328"/>
          </a:xfrm>
          <a:prstGeom prst="roundRect">
            <a:avLst>
              <a:gd name="adj" fmla="val 4938"/>
            </a:avLst>
          </a:prstGeom>
          <a:solidFill>
            <a:srgbClr val="EDF2F7"/>
          </a:solidFill>
          <a:ln w="12700">
            <a:solidFill>
              <a:srgbClr val="EDF2F7"/>
            </a:solidFill>
            <a:prstDash val="solid"/>
          </a:ln>
        </p:spPr>
        <p:txBody>
          <a:bodyPr/>
          <a:lstStyle/>
          <a:p>
            <a:endParaRPr lang="en-US"/>
          </a:p>
        </p:txBody>
      </p:sp>
      <p:sp>
        <p:nvSpPr>
          <p:cNvPr id="8" name="Text 5"/>
          <p:cNvSpPr txBox="1"/>
          <p:nvPr/>
        </p:nvSpPr>
        <p:spPr>
          <a:xfrm>
            <a:off x="841248" y="1929384"/>
            <a:ext cx="2203704" cy="713232"/>
          </a:xfrm>
          <a:prstGeom prst="rect">
            <a:avLst/>
          </a:prstGeom>
          <a:noFill/>
          <a:ln/>
        </p:spPr>
        <p:txBody>
          <a:bodyPr wrap="square" lIns="0" tIns="0" rIns="0" bIns="0" rtlCol="0" anchor="ctr"/>
          <a:lstStyle/>
          <a:p>
            <a:pPr marL="0" indent="0">
              <a:buNone/>
            </a:pPr>
            <a:r>
              <a:rPr lang="en-US" sz="4200" b="1" dirty="0">
                <a:solidFill>
                  <a:srgbClr val="1E3EAF"/>
                </a:solidFill>
                <a:latin typeface="Outfit" pitchFamily="34" charset="0"/>
                <a:ea typeface="Outfit" pitchFamily="34" charset="-122"/>
                <a:cs typeface="Outfit" pitchFamily="34" charset="-120"/>
              </a:rPr>
              <a:t>72%</a:t>
            </a:r>
            <a:endParaRPr lang="en-US" sz="4200" dirty="0"/>
          </a:p>
        </p:txBody>
      </p:sp>
      <p:sp>
        <p:nvSpPr>
          <p:cNvPr id="9" name="Text 6"/>
          <p:cNvSpPr txBox="1"/>
          <p:nvPr/>
        </p:nvSpPr>
        <p:spPr>
          <a:xfrm>
            <a:off x="841248" y="2660904"/>
            <a:ext cx="2203704" cy="438912"/>
          </a:xfrm>
          <a:prstGeom prst="rect">
            <a:avLst/>
          </a:prstGeom>
          <a:noFill/>
          <a:ln/>
        </p:spPr>
        <p:txBody>
          <a:bodyPr wrap="square" lIns="0" tIns="0" rIns="0" bIns="0" rtlCol="0" anchor="t"/>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find learning about Jewish topics interesting</a:t>
            </a:r>
            <a:endParaRPr lang="en-US" sz="1150" dirty="0"/>
          </a:p>
        </p:txBody>
      </p:sp>
      <p:sp>
        <p:nvSpPr>
          <p:cNvPr id="10" name="Shape 7"/>
          <p:cNvSpPr/>
          <p:nvPr/>
        </p:nvSpPr>
        <p:spPr>
          <a:xfrm>
            <a:off x="3419856" y="1783080"/>
            <a:ext cx="2606040" cy="1481328"/>
          </a:xfrm>
          <a:prstGeom prst="roundRect">
            <a:avLst>
              <a:gd name="adj" fmla="val 4938"/>
            </a:avLst>
          </a:prstGeom>
          <a:solidFill>
            <a:srgbClr val="EDF2F7"/>
          </a:solidFill>
          <a:ln w="12700">
            <a:solidFill>
              <a:srgbClr val="EDF2F7"/>
            </a:solidFill>
            <a:prstDash val="solid"/>
          </a:ln>
        </p:spPr>
        <p:txBody>
          <a:bodyPr/>
          <a:lstStyle/>
          <a:p>
            <a:endParaRPr lang="en-US"/>
          </a:p>
        </p:txBody>
      </p:sp>
      <p:sp>
        <p:nvSpPr>
          <p:cNvPr id="11" name="Text 8"/>
          <p:cNvSpPr txBox="1"/>
          <p:nvPr/>
        </p:nvSpPr>
        <p:spPr>
          <a:xfrm>
            <a:off x="3621024" y="1929384"/>
            <a:ext cx="2203704" cy="713232"/>
          </a:xfrm>
          <a:prstGeom prst="rect">
            <a:avLst/>
          </a:prstGeom>
          <a:noFill/>
          <a:ln/>
        </p:spPr>
        <p:txBody>
          <a:bodyPr wrap="square" lIns="0" tIns="0" rIns="0" bIns="0" rtlCol="0" anchor="ctr"/>
          <a:lstStyle/>
          <a:p>
            <a:pPr marL="0" indent="0">
              <a:buNone/>
            </a:pPr>
            <a:r>
              <a:rPr lang="en-US" sz="4200" b="1" dirty="0">
                <a:solidFill>
                  <a:srgbClr val="1E3EAF"/>
                </a:solidFill>
                <a:latin typeface="Outfit" pitchFamily="34" charset="0"/>
                <a:ea typeface="Outfit" pitchFamily="34" charset="-122"/>
                <a:cs typeface="Outfit" pitchFamily="34" charset="-120"/>
              </a:rPr>
              <a:t>43%</a:t>
            </a:r>
            <a:endParaRPr lang="en-US" sz="4200" dirty="0"/>
          </a:p>
        </p:txBody>
      </p:sp>
      <p:sp>
        <p:nvSpPr>
          <p:cNvPr id="12" name="Text 9"/>
          <p:cNvSpPr txBox="1"/>
          <p:nvPr/>
        </p:nvSpPr>
        <p:spPr>
          <a:xfrm>
            <a:off x="3621024" y="2660904"/>
            <a:ext cx="2203704" cy="438912"/>
          </a:xfrm>
          <a:prstGeom prst="rect">
            <a:avLst/>
          </a:prstGeom>
          <a:noFill/>
          <a:ln/>
        </p:spPr>
        <p:txBody>
          <a:bodyPr wrap="square" lIns="0" tIns="0" rIns="0" bIns="0" rtlCol="0" anchor="t"/>
          <a:lstStyle/>
          <a:p>
            <a:pPr marL="0" indent="0">
              <a:lnSpc>
                <a:spcPts val="1500"/>
              </a:lnSpc>
              <a:buNone/>
            </a:pPr>
            <a:r>
              <a:rPr lang="en-US" sz="1150" dirty="0">
                <a:solidFill>
                  <a:srgbClr val="2D3748"/>
                </a:solidFill>
                <a:latin typeface="Outfit" pitchFamily="34" charset="0"/>
                <a:ea typeface="Outfit" pitchFamily="34" charset="-122"/>
                <a:cs typeface="Outfit" pitchFamily="34" charset="-120"/>
              </a:rPr>
              <a:t>feel inspired to engage in Jewish learning</a:t>
            </a:r>
            <a:endParaRPr lang="en-US" sz="1150" dirty="0"/>
          </a:p>
        </p:txBody>
      </p:sp>
      <p:sp>
        <p:nvSpPr>
          <p:cNvPr id="13" name="Shape 10"/>
          <p:cNvSpPr/>
          <p:nvPr/>
        </p:nvSpPr>
        <p:spPr>
          <a:xfrm>
            <a:off x="6199632" y="1783080"/>
            <a:ext cx="2606040" cy="1481328"/>
          </a:xfrm>
          <a:prstGeom prst="roundRect">
            <a:avLst>
              <a:gd name="adj" fmla="val 4938"/>
            </a:avLst>
          </a:prstGeom>
          <a:solidFill>
            <a:srgbClr val="D2E9FF"/>
          </a:solidFill>
          <a:ln w="12700">
            <a:solidFill>
              <a:srgbClr val="D2E9FF"/>
            </a:solidFill>
            <a:prstDash val="solid"/>
          </a:ln>
        </p:spPr>
        <p:txBody>
          <a:bodyPr/>
          <a:lstStyle/>
          <a:p>
            <a:endParaRPr lang="en-US"/>
          </a:p>
        </p:txBody>
      </p:sp>
      <p:sp>
        <p:nvSpPr>
          <p:cNvPr id="14" name="Text 11"/>
          <p:cNvSpPr txBox="1"/>
          <p:nvPr/>
        </p:nvSpPr>
        <p:spPr>
          <a:xfrm>
            <a:off x="6400800" y="1929384"/>
            <a:ext cx="2203704" cy="713232"/>
          </a:xfrm>
          <a:prstGeom prst="rect">
            <a:avLst/>
          </a:prstGeom>
          <a:noFill/>
          <a:ln/>
        </p:spPr>
        <p:txBody>
          <a:bodyPr wrap="square" lIns="0" tIns="0" rIns="0" bIns="0" rtlCol="0" anchor="ctr"/>
          <a:lstStyle/>
          <a:p>
            <a:pPr marL="0" indent="0">
              <a:buNone/>
            </a:pPr>
            <a:r>
              <a:rPr lang="en-US" sz="4200" b="1" dirty="0">
                <a:solidFill>
                  <a:srgbClr val="27277C"/>
                </a:solidFill>
                <a:latin typeface="Outfit" pitchFamily="34" charset="0"/>
                <a:ea typeface="Outfit" pitchFamily="34" charset="-122"/>
                <a:cs typeface="Outfit" pitchFamily="34" charset="-120"/>
              </a:rPr>
              <a:t>19%</a:t>
            </a:r>
            <a:endParaRPr lang="en-US" sz="4200" dirty="0"/>
          </a:p>
        </p:txBody>
      </p:sp>
      <p:sp>
        <p:nvSpPr>
          <p:cNvPr id="15" name="Text 12"/>
          <p:cNvSpPr txBox="1"/>
          <p:nvPr/>
        </p:nvSpPr>
        <p:spPr>
          <a:xfrm>
            <a:off x="6400800" y="2660904"/>
            <a:ext cx="2203704" cy="438912"/>
          </a:xfrm>
          <a:prstGeom prst="rect">
            <a:avLst/>
          </a:prstGeom>
          <a:noFill/>
          <a:ln/>
        </p:spPr>
        <p:txBody>
          <a:bodyPr wrap="square" lIns="0" tIns="0" rIns="0" bIns="0" rtlCol="0" anchor="t"/>
          <a:lstStyle/>
          <a:p>
            <a:pPr marL="0" indent="0">
              <a:lnSpc>
                <a:spcPts val="1500"/>
              </a:lnSpc>
              <a:buNone/>
            </a:pPr>
            <a:r>
              <a:rPr lang="en-US" sz="1150" dirty="0">
                <a:solidFill>
                  <a:srgbClr val="27277C"/>
                </a:solidFill>
                <a:latin typeface="Outfit" pitchFamily="34" charset="0"/>
                <a:ea typeface="Outfit" pitchFamily="34" charset="-122"/>
                <a:cs typeface="Outfit" pitchFamily="34" charset="-120"/>
              </a:rPr>
              <a:t>regularly learn with another Jewish person</a:t>
            </a:r>
            <a:endParaRPr lang="en-US" sz="1150" dirty="0"/>
          </a:p>
        </p:txBody>
      </p:sp>
      <p:sp>
        <p:nvSpPr>
          <p:cNvPr id="16" name="Shape 13"/>
          <p:cNvSpPr/>
          <p:nvPr/>
        </p:nvSpPr>
        <p:spPr>
          <a:xfrm>
            <a:off x="8979408" y="1783080"/>
            <a:ext cx="2569464" cy="1481328"/>
          </a:xfrm>
          <a:prstGeom prst="roundRect">
            <a:avLst>
              <a:gd name="adj" fmla="val 4938"/>
            </a:avLst>
          </a:prstGeom>
          <a:solidFill>
            <a:srgbClr val="D2E9FF"/>
          </a:solidFill>
          <a:ln w="12700">
            <a:solidFill>
              <a:srgbClr val="D2E9FF"/>
            </a:solidFill>
            <a:prstDash val="solid"/>
          </a:ln>
        </p:spPr>
        <p:txBody>
          <a:bodyPr/>
          <a:lstStyle/>
          <a:p>
            <a:endParaRPr lang="en-US"/>
          </a:p>
        </p:txBody>
      </p:sp>
      <p:sp>
        <p:nvSpPr>
          <p:cNvPr id="17" name="Text 14"/>
          <p:cNvSpPr txBox="1"/>
          <p:nvPr/>
        </p:nvSpPr>
        <p:spPr>
          <a:xfrm>
            <a:off x="9180576" y="1929384"/>
            <a:ext cx="2167128" cy="713232"/>
          </a:xfrm>
          <a:prstGeom prst="rect">
            <a:avLst/>
          </a:prstGeom>
          <a:noFill/>
          <a:ln/>
        </p:spPr>
        <p:txBody>
          <a:bodyPr wrap="square" lIns="0" tIns="0" rIns="0" bIns="0" rtlCol="0" anchor="ctr"/>
          <a:lstStyle/>
          <a:p>
            <a:pPr marL="0" indent="0">
              <a:buNone/>
            </a:pPr>
            <a:r>
              <a:rPr lang="en-US" sz="4200" b="1" dirty="0">
                <a:solidFill>
                  <a:srgbClr val="27277C"/>
                </a:solidFill>
                <a:latin typeface="Outfit" pitchFamily="34" charset="0"/>
                <a:ea typeface="Outfit" pitchFamily="34" charset="-122"/>
                <a:cs typeface="Outfit" pitchFamily="34" charset="-120"/>
              </a:rPr>
              <a:t>11%</a:t>
            </a:r>
            <a:endParaRPr lang="en-US" sz="4200" dirty="0"/>
          </a:p>
        </p:txBody>
      </p:sp>
      <p:sp>
        <p:nvSpPr>
          <p:cNvPr id="18" name="Text 15"/>
          <p:cNvSpPr txBox="1"/>
          <p:nvPr/>
        </p:nvSpPr>
        <p:spPr>
          <a:xfrm>
            <a:off x="9180576" y="2660904"/>
            <a:ext cx="2167128" cy="438912"/>
          </a:xfrm>
          <a:prstGeom prst="rect">
            <a:avLst/>
          </a:prstGeom>
          <a:noFill/>
          <a:ln/>
        </p:spPr>
        <p:txBody>
          <a:bodyPr wrap="square" lIns="0" tIns="0" rIns="0" bIns="0" rtlCol="0" anchor="t"/>
          <a:lstStyle/>
          <a:p>
            <a:pPr marL="0" indent="0">
              <a:lnSpc>
                <a:spcPts val="1500"/>
              </a:lnSpc>
              <a:buNone/>
            </a:pPr>
            <a:r>
              <a:rPr lang="en-US" sz="1150" dirty="0">
                <a:solidFill>
                  <a:srgbClr val="27277C"/>
                </a:solidFill>
                <a:latin typeface="Outfit" pitchFamily="34" charset="0"/>
                <a:ea typeface="Outfit" pitchFamily="34" charset="-122"/>
                <a:cs typeface="Outfit" pitchFamily="34" charset="-120"/>
              </a:rPr>
              <a:t>regularly attend adult Jewish education</a:t>
            </a:r>
            <a:endParaRPr lang="en-US" sz="1150" dirty="0"/>
          </a:p>
        </p:txBody>
      </p:sp>
      <p:sp>
        <p:nvSpPr>
          <p:cNvPr id="19" name="Shape 16"/>
          <p:cNvSpPr/>
          <p:nvPr/>
        </p:nvSpPr>
        <p:spPr>
          <a:xfrm>
            <a:off x="640080" y="3456432"/>
            <a:ext cx="10908792" cy="1060704"/>
          </a:xfrm>
          <a:prstGeom prst="roundRect">
            <a:avLst>
              <a:gd name="adj" fmla="val 5172"/>
            </a:avLst>
          </a:prstGeom>
          <a:solidFill>
            <a:srgbClr val="1E3EAF"/>
          </a:solidFill>
          <a:ln w="12700">
            <a:solidFill>
              <a:srgbClr val="1E3EAF"/>
            </a:solidFill>
            <a:prstDash val="solid"/>
          </a:ln>
        </p:spPr>
        <p:txBody>
          <a:bodyPr/>
          <a:lstStyle/>
          <a:p>
            <a:endParaRPr lang="en-US"/>
          </a:p>
        </p:txBody>
      </p:sp>
      <p:sp>
        <p:nvSpPr>
          <p:cNvPr id="20" name="Text 17"/>
          <p:cNvSpPr txBox="1"/>
          <p:nvPr/>
        </p:nvSpPr>
        <p:spPr>
          <a:xfrm>
            <a:off x="914400" y="3566160"/>
            <a:ext cx="10332720" cy="365760"/>
          </a:xfrm>
          <a:prstGeom prst="rect">
            <a:avLst/>
          </a:prstGeom>
          <a:noFill/>
          <a:ln/>
        </p:spPr>
        <p:txBody>
          <a:bodyPr wrap="square" lIns="0" tIns="0" rIns="0" bIns="0" rtlCol="0" anchor="ctr"/>
          <a:lstStyle/>
          <a:p>
            <a:pPr marL="0" indent="0">
              <a:buNone/>
            </a:pPr>
            <a:r>
              <a:rPr lang="en-US" sz="1700" b="1" dirty="0">
                <a:solidFill>
                  <a:srgbClr val="FFFFFF"/>
                </a:solidFill>
                <a:latin typeface="Outfit" pitchFamily="34" charset="0"/>
                <a:ea typeface="Outfit" pitchFamily="34" charset="-122"/>
                <a:cs typeface="Outfit" pitchFamily="34" charset="-120"/>
              </a:rPr>
              <a:t>Scheduling is not the obstacle. 56% of those not learning say it simply ranks low right now.</a:t>
            </a:r>
            <a:endParaRPr lang="en-US" sz="1700" dirty="0"/>
          </a:p>
        </p:txBody>
      </p:sp>
      <p:sp>
        <p:nvSpPr>
          <p:cNvPr id="21" name="Text 18"/>
          <p:cNvSpPr txBox="1"/>
          <p:nvPr/>
        </p:nvSpPr>
        <p:spPr>
          <a:xfrm>
            <a:off x="914400" y="3950208"/>
            <a:ext cx="10332720" cy="457200"/>
          </a:xfrm>
          <a:prstGeom prst="rect">
            <a:avLst/>
          </a:prstGeom>
          <a:noFill/>
          <a:ln/>
        </p:spPr>
        <p:txBody>
          <a:bodyPr wrap="square" lIns="0" tIns="0" rIns="0" bIns="0" rtlCol="0" anchor="ctr"/>
          <a:lstStyle/>
          <a:p>
            <a:pPr marL="0" indent="0">
              <a:buNone/>
            </a:pPr>
            <a:r>
              <a:rPr lang="en-US" sz="1250" dirty="0">
                <a:solidFill>
                  <a:srgbClr val="D2E9FF"/>
                </a:solidFill>
                <a:latin typeface="Outfit" pitchFamily="34" charset="0"/>
                <a:ea typeface="Outfit" pitchFamily="34" charset="-122"/>
                <a:cs typeface="Outfit" pitchFamily="34" charset="-120"/>
              </a:rPr>
              <a:t>27% cite a lack of time. Inconvenient locations, inconvenient times, uninspiring teachers and nothing of interest each register between 11% and 14%. Only 8% name cost.</a:t>
            </a:r>
            <a:endParaRPr lang="en-US" sz="1250" dirty="0"/>
          </a:p>
        </p:txBody>
      </p:sp>
      <p:sp>
        <p:nvSpPr>
          <p:cNvPr id="22" name="Shape 19"/>
          <p:cNvSpPr/>
          <p:nvPr/>
        </p:nvSpPr>
        <p:spPr>
          <a:xfrm>
            <a:off x="640080" y="4663440"/>
            <a:ext cx="5394960" cy="1042416"/>
          </a:xfrm>
          <a:prstGeom prst="roundRect">
            <a:avLst>
              <a:gd name="adj" fmla="val 5263"/>
            </a:avLst>
          </a:prstGeom>
          <a:solidFill>
            <a:srgbClr val="EDF2F7"/>
          </a:solidFill>
          <a:ln w="12700">
            <a:solidFill>
              <a:srgbClr val="EDF2F7"/>
            </a:solidFill>
            <a:prstDash val="solid"/>
          </a:ln>
        </p:spPr>
        <p:txBody>
          <a:bodyPr/>
          <a:lstStyle/>
          <a:p>
            <a:endParaRPr lang="en-US"/>
          </a:p>
        </p:txBody>
      </p:sp>
      <p:sp>
        <p:nvSpPr>
          <p:cNvPr id="23" name="Text 20"/>
          <p:cNvSpPr txBox="1"/>
          <p:nvPr/>
        </p:nvSpPr>
        <p:spPr>
          <a:xfrm>
            <a:off x="859536" y="4791456"/>
            <a:ext cx="4956048" cy="365760"/>
          </a:xfrm>
          <a:prstGeom prst="rect">
            <a:avLst/>
          </a:prstGeom>
          <a:noFill/>
          <a:ln/>
        </p:spPr>
        <p:txBody>
          <a:bodyPr wrap="square" lIns="0" tIns="0" rIns="0" bIns="0" rtlCol="0" anchor="ctr"/>
          <a:lstStyle/>
          <a:p>
            <a:pPr marL="0" indent="0">
              <a:buNone/>
            </a:pPr>
            <a:r>
              <a:rPr lang="en-US" sz="1300" b="1" dirty="0">
                <a:solidFill>
                  <a:srgbClr val="1E3EAF"/>
                </a:solidFill>
                <a:latin typeface="Outfit" pitchFamily="34" charset="0"/>
                <a:ea typeface="Outfit" pitchFamily="34" charset="-122"/>
                <a:cs typeface="Outfit" pitchFamily="34" charset="-120"/>
              </a:rPr>
              <a:t>The number underneath all of it</a:t>
            </a:r>
            <a:endParaRPr lang="en-US" sz="1300" dirty="0"/>
          </a:p>
        </p:txBody>
      </p:sp>
      <p:sp>
        <p:nvSpPr>
          <p:cNvPr id="24" name="Text 21"/>
          <p:cNvSpPr txBox="1"/>
          <p:nvPr/>
        </p:nvSpPr>
        <p:spPr>
          <a:xfrm>
            <a:off x="859536" y="5175504"/>
            <a:ext cx="4956048" cy="384048"/>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Only 47% are aware of the Jewish education opportunities available to them, and 38% rate them as high quality. People cannot prioritize what they cannot see.</a:t>
            </a:r>
            <a:endParaRPr lang="en-US" sz="1150" dirty="0"/>
          </a:p>
        </p:txBody>
      </p:sp>
      <p:sp>
        <p:nvSpPr>
          <p:cNvPr id="25" name="Shape 22"/>
          <p:cNvSpPr/>
          <p:nvPr/>
        </p:nvSpPr>
        <p:spPr>
          <a:xfrm>
            <a:off x="6199632" y="4663440"/>
            <a:ext cx="5349240" cy="1042416"/>
          </a:xfrm>
          <a:prstGeom prst="roundRect">
            <a:avLst>
              <a:gd name="adj" fmla="val 5263"/>
            </a:avLst>
          </a:prstGeom>
          <a:solidFill>
            <a:srgbClr val="D2E9FF"/>
          </a:solidFill>
          <a:ln w="12700">
            <a:solidFill>
              <a:srgbClr val="D2E9FF"/>
            </a:solidFill>
            <a:prstDash val="solid"/>
          </a:ln>
        </p:spPr>
        <p:txBody>
          <a:bodyPr/>
          <a:lstStyle/>
          <a:p>
            <a:endParaRPr lang="en-US"/>
          </a:p>
        </p:txBody>
      </p:sp>
      <p:sp>
        <p:nvSpPr>
          <p:cNvPr id="26" name="Text 23"/>
          <p:cNvSpPr txBox="1"/>
          <p:nvPr/>
        </p:nvSpPr>
        <p:spPr>
          <a:xfrm>
            <a:off x="6419088" y="4791456"/>
            <a:ext cx="4910328" cy="365760"/>
          </a:xfrm>
          <a:prstGeom prst="rect">
            <a:avLst/>
          </a:prstGeom>
          <a:noFill/>
          <a:ln/>
        </p:spPr>
        <p:txBody>
          <a:bodyPr wrap="square" lIns="0" tIns="0" rIns="0" bIns="0" rtlCol="0" anchor="ctr"/>
          <a:lstStyle/>
          <a:p>
            <a:pPr marL="0" indent="0">
              <a:buNone/>
            </a:pPr>
            <a:r>
              <a:rPr lang="en-US" sz="1300" b="1" dirty="0">
                <a:solidFill>
                  <a:srgbClr val="27277C"/>
                </a:solidFill>
                <a:latin typeface="Outfit" pitchFamily="34" charset="0"/>
                <a:ea typeface="Outfit" pitchFamily="34" charset="-122"/>
                <a:cs typeface="Outfit" pitchFamily="34" charset="-120"/>
              </a:rPr>
              <a:t>Where the appetite already goes</a:t>
            </a:r>
            <a:endParaRPr lang="en-US" sz="1300" dirty="0"/>
          </a:p>
        </p:txBody>
      </p:sp>
      <p:sp>
        <p:nvSpPr>
          <p:cNvPr id="27" name="Text 24"/>
          <p:cNvSpPr txBox="1"/>
          <p:nvPr/>
        </p:nvSpPr>
        <p:spPr>
          <a:xfrm>
            <a:off x="6419088" y="5175504"/>
            <a:ext cx="4910328" cy="384048"/>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19% learn with another Jewish person against 11% who attend a class. The relational form is outperforming the institutional one roughly two to one.</a:t>
            </a:r>
            <a:endParaRPr lang="en-US" sz="1150" dirty="0"/>
          </a:p>
        </p:txBody>
      </p:sp>
      <p:sp>
        <p:nvSpPr>
          <p:cNvPr id="28" name="Text 25"/>
          <p:cNvSpPr txBox="1"/>
          <p:nvPr/>
        </p:nvSpPr>
        <p:spPr>
          <a:xfrm>
            <a:off x="640080" y="5925312"/>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Q10 series and Q10A, asked of those who do not regularly learn with another Jewish person (n=815). Up to three reasons permitted.</a:t>
            </a:r>
            <a:endParaRPr lang="en-US" sz="850" dirty="0"/>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name="Slide 9">
    <p:bg>
      <p:bgPr>
        <a:solidFill>
          <a:srgbClr val="1E3EAF"/>
        </a:solidFill>
        <a:effectLst/>
      </p:bgPr>
    </p:bg>
    <p:spTree>
      <p:nvGrpSpPr>
        <p:cNvPr id="1" name=""/>
        <p:cNvGrpSpPr/>
        <p:nvPr/>
      </p:nvGrpSpPr>
      <p:grpSpPr>
        <a:xfrm>
          <a:off x="0" y="0"/>
          <a:ext cx="0" cy="0"/>
          <a:chOff x="0" y="0"/>
          <a:chExt cx="0" cy="0"/>
        </a:xfrm>
      </p:grpSpPr>
      <p:pic>
        <p:nvPicPr>
          <p:cNvPr id="2" name="Image 0" descr="/tmp/henri/assets/2022_Rebrand_Bug RGB_White.png"/>
          <p:cNvPicPr>
            <a:picLocks noChangeAspect="1"/>
          </p:cNvPicPr>
          <p:nvPr/>
        </p:nvPicPr>
        <p:blipFill>
          <a:blip r:embed="rId2"/>
          <a:stretch>
            <a:fillRect/>
          </a:stretch>
        </p:blipFill>
        <p:spPr>
          <a:xfrm>
            <a:off x="11430000" y="6163056"/>
            <a:ext cx="420624" cy="420624"/>
          </a:xfrm>
          <a:prstGeom prst="rect">
            <a:avLst/>
          </a:prstGeom>
        </p:spPr>
      </p:pic>
      <p:sp>
        <p:nvSpPr>
          <p:cNvPr id="3" name="Text 0"/>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4" name="Shape 1"/>
          <p:cNvSpPr/>
          <p:nvPr/>
        </p:nvSpPr>
        <p:spPr>
          <a:xfrm>
            <a:off x="868680" y="2331720"/>
            <a:ext cx="1051560" cy="1051560"/>
          </a:xfrm>
          <a:prstGeom prst="ellipse">
            <a:avLst/>
          </a:prstGeom>
          <a:solidFill>
            <a:srgbClr val="1C88ED"/>
          </a:solidFill>
          <a:ln w="12700">
            <a:solidFill>
              <a:srgbClr val="1C88ED"/>
            </a:solidFill>
            <a:prstDash val="solid"/>
          </a:ln>
        </p:spPr>
        <p:txBody>
          <a:bodyPr/>
          <a:lstStyle/>
          <a:p>
            <a:endParaRPr lang="en-US"/>
          </a:p>
        </p:txBody>
      </p:sp>
      <p:sp>
        <p:nvSpPr>
          <p:cNvPr id="5" name="Text 2"/>
          <p:cNvSpPr txBox="1"/>
          <p:nvPr/>
        </p:nvSpPr>
        <p:spPr>
          <a:xfrm>
            <a:off x="868680" y="2331720"/>
            <a:ext cx="1051560" cy="1051560"/>
          </a:xfrm>
          <a:prstGeom prst="rect">
            <a:avLst/>
          </a:prstGeom>
          <a:noFill/>
          <a:ln/>
        </p:spPr>
        <p:txBody>
          <a:bodyPr wrap="square" lIns="0" tIns="0" rIns="0" bIns="0" rtlCol="0" anchor="ctr"/>
          <a:lstStyle/>
          <a:p>
            <a:pPr marL="0" indent="0" algn="ctr">
              <a:buNone/>
            </a:pPr>
            <a:r>
              <a:rPr lang="en-US" sz="4400" b="1" dirty="0">
                <a:solidFill>
                  <a:srgbClr val="FFFFFF"/>
                </a:solidFill>
                <a:latin typeface="Outfit" pitchFamily="34" charset="0"/>
                <a:ea typeface="Outfit" pitchFamily="34" charset="-122"/>
                <a:cs typeface="Outfit" pitchFamily="34" charset="-120"/>
              </a:rPr>
              <a:t>6</a:t>
            </a:r>
            <a:endParaRPr lang="en-US" sz="4400" dirty="0"/>
          </a:p>
        </p:txBody>
      </p:sp>
      <p:sp>
        <p:nvSpPr>
          <p:cNvPr id="6" name="Text 3"/>
          <p:cNvSpPr txBox="1"/>
          <p:nvPr/>
        </p:nvSpPr>
        <p:spPr>
          <a:xfrm>
            <a:off x="2240280" y="2304288"/>
            <a:ext cx="8778240" cy="274320"/>
          </a:xfrm>
          <a:prstGeom prst="rect">
            <a:avLst/>
          </a:prstGeom>
          <a:noFill/>
          <a:ln/>
        </p:spPr>
        <p:txBody>
          <a:bodyPr wrap="square" lIns="0" tIns="0" rIns="0" bIns="0" rtlCol="0" anchor="ctr"/>
          <a:lstStyle/>
          <a:p>
            <a:pPr marL="0" indent="0">
              <a:buNone/>
            </a:pPr>
            <a:r>
              <a:rPr lang="en-US" sz="1100" b="1" kern="0" spc="180" dirty="0">
                <a:solidFill>
                  <a:srgbClr val="D2E9FF"/>
                </a:solidFill>
                <a:latin typeface="Outfit" pitchFamily="34" charset="0"/>
                <a:ea typeface="Outfit" pitchFamily="34" charset="-122"/>
                <a:cs typeface="Outfit" pitchFamily="34" charset="-120"/>
              </a:rPr>
              <a:t>TAKEAWAY 6 OF 6</a:t>
            </a:r>
            <a:endParaRPr lang="en-US" sz="1100" dirty="0"/>
          </a:p>
        </p:txBody>
      </p:sp>
      <p:sp>
        <p:nvSpPr>
          <p:cNvPr id="7" name="Text 4"/>
          <p:cNvSpPr txBox="1"/>
          <p:nvPr/>
        </p:nvSpPr>
        <p:spPr>
          <a:xfrm>
            <a:off x="2240280" y="2615184"/>
            <a:ext cx="8778240" cy="1371600"/>
          </a:xfrm>
          <a:prstGeom prst="rect">
            <a:avLst/>
          </a:prstGeom>
          <a:noFill/>
          <a:ln/>
        </p:spPr>
        <p:txBody>
          <a:bodyPr wrap="square" lIns="0" tIns="0" rIns="0" bIns="0" rtlCol="0" anchor="t"/>
          <a:lstStyle/>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Most people are living Jewishly</a:t>
            </a:r>
            <a:endParaRPr lang="en-US" sz="3400" dirty="0"/>
          </a:p>
          <a:p>
            <a:pPr marL="0" indent="0">
              <a:lnSpc>
                <a:spcPts val="4200"/>
              </a:lnSpc>
              <a:buNone/>
            </a:pPr>
            <a:r>
              <a:rPr lang="en-US" sz="3400" b="1" dirty="0">
                <a:solidFill>
                  <a:srgbClr val="FFFFFF"/>
                </a:solidFill>
                <a:latin typeface="Outfit" pitchFamily="34" charset="0"/>
                <a:ea typeface="Outfit" pitchFamily="34" charset="-122"/>
                <a:cs typeface="Outfit" pitchFamily="34" charset="-120"/>
              </a:rPr>
              <a:t>outside our institutions</a:t>
            </a:r>
            <a:endParaRPr lang="en-US" sz="3400" dirty="0"/>
          </a:p>
        </p:txBody>
      </p:sp>
      <p:sp>
        <p:nvSpPr>
          <p:cNvPr id="8" name="Text 5"/>
          <p:cNvSpPr txBox="1"/>
          <p:nvPr/>
        </p:nvSpPr>
        <p:spPr>
          <a:xfrm>
            <a:off x="2240280" y="4078224"/>
            <a:ext cx="8595360" cy="914400"/>
          </a:xfrm>
          <a:prstGeom prst="rect">
            <a:avLst/>
          </a:prstGeom>
          <a:noFill/>
          <a:ln/>
        </p:spPr>
        <p:txBody>
          <a:bodyPr wrap="square" lIns="0" tIns="0" rIns="0" bIns="0" rtlCol="0" anchor="t"/>
          <a:lstStyle/>
          <a:p>
            <a:pPr marL="0" indent="0">
              <a:lnSpc>
                <a:spcPts val="2200"/>
              </a:lnSpc>
              <a:buNone/>
            </a:pPr>
            <a:r>
              <a:rPr lang="en-US" sz="1450" dirty="0">
                <a:solidFill>
                  <a:srgbClr val="D2E9FF"/>
                </a:solidFill>
                <a:latin typeface="Outfit" pitchFamily="34" charset="0"/>
                <a:ea typeface="Outfit" pitchFamily="34" charset="-122"/>
                <a:cs typeface="Outfit" pitchFamily="34" charset="-120"/>
              </a:rPr>
              <a:t>Holidays, friendships and Jewish meaning are widespread. Membership, volunteering and organized participation are not. People are living Jewish lives that our institutions are largely not part of.</a:t>
            </a:r>
            <a:endParaRPr lang="en-US" sz="145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TAKEAWAY 6  ·  THE EVIDENCE</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800" b="1" dirty="0">
                <a:solidFill>
                  <a:srgbClr val="1E3EAF"/>
                </a:solidFill>
                <a:latin typeface="Outfit" pitchFamily="34" charset="0"/>
                <a:ea typeface="Outfit" pitchFamily="34" charset="-122"/>
                <a:cs typeface="Outfit" pitchFamily="34" charset="-120"/>
              </a:rPr>
              <a:t>Jewish life is happening. It is happening elsewhere.</a:t>
            </a:r>
            <a:endParaRPr lang="en-US" sz="2800" dirty="0"/>
          </a:p>
        </p:txBody>
      </p:sp>
      <p:pic>
        <p:nvPicPr>
          <p:cNvPr id="4" name="Image 0" descr="/tmp/henri/assets/Fed Bug PNG.png"/>
          <p:cNvPicPr>
            <a:picLocks noChangeAspect="1"/>
          </p:cNvPicPr>
          <p:nvPr/>
        </p:nvPicPr>
        <p:blipFill>
          <a:blip r:embed="rId2"/>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Text 3"/>
          <p:cNvSpPr txBox="1"/>
          <p:nvPr/>
        </p:nvSpPr>
        <p:spPr>
          <a:xfrm>
            <a:off x="640080" y="1298448"/>
            <a:ext cx="10881360" cy="365760"/>
          </a:xfrm>
          <a:prstGeom prst="rect">
            <a:avLst/>
          </a:prstGeom>
          <a:noFill/>
          <a:ln/>
        </p:spPr>
        <p:txBody>
          <a:bodyPr wrap="square" lIns="0" tIns="0" rIns="0" bIns="0" rtlCol="0" anchor="t"/>
          <a:lstStyle/>
          <a:p>
            <a:pPr marL="0" indent="0">
              <a:buNone/>
            </a:pPr>
            <a:r>
              <a:rPr lang="en-US" sz="1300" dirty="0">
                <a:solidFill>
                  <a:srgbClr val="718096"/>
                </a:solidFill>
                <a:latin typeface="Outfit" pitchFamily="34" charset="0"/>
                <a:ea typeface="Outfit" pitchFamily="34" charset="-122"/>
                <a:cs typeface="Outfit" pitchFamily="34" charset="-120"/>
              </a:rPr>
              <a:t>The same 1,106 people report widespread private Jewish life and thin institutional participation.</a:t>
            </a:r>
            <a:endParaRPr lang="en-US" sz="1300" dirty="0"/>
          </a:p>
        </p:txBody>
      </p:sp>
      <p:sp>
        <p:nvSpPr>
          <p:cNvPr id="7" name="Text 4"/>
          <p:cNvSpPr txBox="1"/>
          <p:nvPr/>
        </p:nvSpPr>
        <p:spPr>
          <a:xfrm>
            <a:off x="640080" y="1755648"/>
            <a:ext cx="5303520" cy="256032"/>
          </a:xfrm>
          <a:prstGeom prst="rect">
            <a:avLst/>
          </a:prstGeom>
          <a:noFill/>
          <a:ln/>
        </p:spPr>
        <p:txBody>
          <a:bodyPr wrap="square" lIns="0" tIns="0" rIns="0" bIns="0" rtlCol="0" anchor="ctr"/>
          <a:lstStyle/>
          <a:p>
            <a:pPr marL="0" indent="0">
              <a:buNone/>
            </a:pPr>
            <a:r>
              <a:rPr lang="en-US" sz="1000" b="1" kern="0" spc="120" dirty="0">
                <a:solidFill>
                  <a:srgbClr val="1C88ED"/>
                </a:solidFill>
                <a:latin typeface="Outfit" pitchFamily="34" charset="0"/>
                <a:ea typeface="Outfit" pitchFamily="34" charset="-122"/>
                <a:cs typeface="Outfit" pitchFamily="34" charset="-120"/>
              </a:rPr>
              <a:t>WHAT PEOPLE DO ON THEIR OWN</a:t>
            </a:r>
            <a:endParaRPr lang="en-US" sz="1000" dirty="0"/>
          </a:p>
        </p:txBody>
      </p:sp>
      <p:sp>
        <p:nvSpPr>
          <p:cNvPr id="8" name="Text 5"/>
          <p:cNvSpPr txBox="1"/>
          <p:nvPr/>
        </p:nvSpPr>
        <p:spPr>
          <a:xfrm>
            <a:off x="6309360" y="1755648"/>
            <a:ext cx="5212080" cy="256032"/>
          </a:xfrm>
          <a:prstGeom prst="rect">
            <a:avLst/>
          </a:prstGeom>
          <a:noFill/>
          <a:ln/>
        </p:spPr>
        <p:txBody>
          <a:bodyPr wrap="square" lIns="0" tIns="0" rIns="0" bIns="0" rtlCol="0" anchor="ctr"/>
          <a:lstStyle/>
          <a:p>
            <a:pPr marL="0" indent="0">
              <a:buNone/>
            </a:pPr>
            <a:r>
              <a:rPr lang="en-US" sz="1000" b="1" kern="0" spc="120" dirty="0">
                <a:solidFill>
                  <a:srgbClr val="718096"/>
                </a:solidFill>
                <a:latin typeface="Outfit" pitchFamily="34" charset="0"/>
                <a:ea typeface="Outfit" pitchFamily="34" charset="-122"/>
                <a:cs typeface="Outfit" pitchFamily="34" charset="-120"/>
              </a:rPr>
              <a:t>WHAT THEY DO WITH US</a:t>
            </a:r>
            <a:endParaRPr lang="en-US" sz="1000" dirty="0"/>
          </a:p>
        </p:txBody>
      </p:sp>
      <p:sp>
        <p:nvSpPr>
          <p:cNvPr id="9" name="Text 6"/>
          <p:cNvSpPr txBox="1"/>
          <p:nvPr/>
        </p:nvSpPr>
        <p:spPr>
          <a:xfrm>
            <a:off x="640080" y="2084832"/>
            <a:ext cx="3200400" cy="475488"/>
          </a:xfrm>
          <a:prstGeom prst="rect">
            <a:avLst/>
          </a:prstGeom>
          <a:noFill/>
          <a:ln/>
        </p:spPr>
        <p:txBody>
          <a:bodyPr wrap="square" lIns="0" tIns="0" rIns="0" bIns="0" rtlCol="0" anchor="ctr"/>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Observe or celebrate Jewish holidays</a:t>
            </a:r>
            <a:endParaRPr lang="en-US" sz="1100" dirty="0"/>
          </a:p>
        </p:txBody>
      </p:sp>
      <p:sp>
        <p:nvSpPr>
          <p:cNvPr id="10" name="Shape 7"/>
          <p:cNvSpPr/>
          <p:nvPr/>
        </p:nvSpPr>
        <p:spPr>
          <a:xfrm>
            <a:off x="3931920" y="2212848"/>
            <a:ext cx="1417320" cy="237744"/>
          </a:xfrm>
          <a:prstGeom prst="roundRect">
            <a:avLst>
              <a:gd name="adj" fmla="val 11538"/>
            </a:avLst>
          </a:prstGeom>
          <a:solidFill>
            <a:srgbClr val="EDF2F7"/>
          </a:solidFill>
          <a:ln w="12700">
            <a:solidFill>
              <a:srgbClr val="EDF2F7"/>
            </a:solidFill>
            <a:prstDash val="solid"/>
          </a:ln>
        </p:spPr>
        <p:txBody>
          <a:bodyPr/>
          <a:lstStyle/>
          <a:p>
            <a:endParaRPr lang="en-US"/>
          </a:p>
        </p:txBody>
      </p:sp>
      <p:sp>
        <p:nvSpPr>
          <p:cNvPr id="11" name="Shape 8"/>
          <p:cNvSpPr/>
          <p:nvPr/>
        </p:nvSpPr>
        <p:spPr>
          <a:xfrm>
            <a:off x="3931920" y="2212848"/>
            <a:ext cx="1148029" cy="237744"/>
          </a:xfrm>
          <a:prstGeom prst="roundRect">
            <a:avLst>
              <a:gd name="adj" fmla="val 11538"/>
            </a:avLst>
          </a:prstGeom>
          <a:solidFill>
            <a:srgbClr val="1C88ED"/>
          </a:solidFill>
          <a:ln w="12700">
            <a:solidFill>
              <a:srgbClr val="1C88ED"/>
            </a:solidFill>
            <a:prstDash val="solid"/>
          </a:ln>
        </p:spPr>
        <p:txBody>
          <a:bodyPr/>
          <a:lstStyle/>
          <a:p>
            <a:endParaRPr lang="en-US"/>
          </a:p>
        </p:txBody>
      </p:sp>
      <p:sp>
        <p:nvSpPr>
          <p:cNvPr id="12" name="Text 9"/>
          <p:cNvSpPr txBox="1"/>
          <p:nvPr/>
        </p:nvSpPr>
        <p:spPr>
          <a:xfrm>
            <a:off x="5440680" y="2084832"/>
            <a:ext cx="548640" cy="475488"/>
          </a:xfrm>
          <a:prstGeom prst="rect">
            <a:avLst/>
          </a:prstGeom>
          <a:noFill/>
          <a:ln/>
        </p:spPr>
        <p:txBody>
          <a:bodyPr wrap="square" lIns="0" tIns="0" rIns="0" bIns="0" rtlCol="0" anchor="ctr"/>
          <a:lstStyle/>
          <a:p>
            <a:pPr marL="0" indent="0">
              <a:buNone/>
            </a:pPr>
            <a:r>
              <a:rPr lang="en-US" sz="1200" b="1" dirty="0">
                <a:solidFill>
                  <a:srgbClr val="1C88ED"/>
                </a:solidFill>
                <a:latin typeface="Outfit" pitchFamily="34" charset="0"/>
                <a:ea typeface="Outfit" pitchFamily="34" charset="-122"/>
                <a:cs typeface="Outfit" pitchFamily="34" charset="-120"/>
              </a:rPr>
              <a:t>81%</a:t>
            </a:r>
            <a:endParaRPr lang="en-US" sz="1200" dirty="0"/>
          </a:p>
        </p:txBody>
      </p:sp>
      <p:sp>
        <p:nvSpPr>
          <p:cNvPr id="13" name="Text 10"/>
          <p:cNvSpPr txBox="1"/>
          <p:nvPr/>
        </p:nvSpPr>
        <p:spPr>
          <a:xfrm>
            <a:off x="640080" y="2651760"/>
            <a:ext cx="3200400" cy="475488"/>
          </a:xfrm>
          <a:prstGeom prst="rect">
            <a:avLst/>
          </a:prstGeom>
          <a:noFill/>
          <a:ln/>
        </p:spPr>
        <p:txBody>
          <a:bodyPr wrap="square" lIns="0" tIns="0" rIns="0" bIns="0" rtlCol="0" anchor="ctr"/>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Socialize with Jewish friends</a:t>
            </a:r>
            <a:endParaRPr lang="en-US" sz="1100" dirty="0"/>
          </a:p>
        </p:txBody>
      </p:sp>
      <p:sp>
        <p:nvSpPr>
          <p:cNvPr id="14" name="Shape 11"/>
          <p:cNvSpPr/>
          <p:nvPr/>
        </p:nvSpPr>
        <p:spPr>
          <a:xfrm>
            <a:off x="3931920" y="2779776"/>
            <a:ext cx="1417320" cy="237744"/>
          </a:xfrm>
          <a:prstGeom prst="roundRect">
            <a:avLst>
              <a:gd name="adj" fmla="val 11538"/>
            </a:avLst>
          </a:prstGeom>
          <a:solidFill>
            <a:srgbClr val="EDF2F7"/>
          </a:solidFill>
          <a:ln w="12700">
            <a:solidFill>
              <a:srgbClr val="EDF2F7"/>
            </a:solidFill>
            <a:prstDash val="solid"/>
          </a:ln>
        </p:spPr>
        <p:txBody>
          <a:bodyPr/>
          <a:lstStyle/>
          <a:p>
            <a:endParaRPr lang="en-US"/>
          </a:p>
        </p:txBody>
      </p:sp>
      <p:sp>
        <p:nvSpPr>
          <p:cNvPr id="15" name="Shape 12"/>
          <p:cNvSpPr/>
          <p:nvPr/>
        </p:nvSpPr>
        <p:spPr>
          <a:xfrm>
            <a:off x="3931920" y="2779776"/>
            <a:ext cx="1162202" cy="237744"/>
          </a:xfrm>
          <a:prstGeom prst="roundRect">
            <a:avLst>
              <a:gd name="adj" fmla="val 11538"/>
            </a:avLst>
          </a:prstGeom>
          <a:solidFill>
            <a:srgbClr val="1C88ED"/>
          </a:solidFill>
          <a:ln w="12700">
            <a:solidFill>
              <a:srgbClr val="1C88ED"/>
            </a:solidFill>
            <a:prstDash val="solid"/>
          </a:ln>
        </p:spPr>
        <p:txBody>
          <a:bodyPr/>
          <a:lstStyle/>
          <a:p>
            <a:endParaRPr lang="en-US"/>
          </a:p>
        </p:txBody>
      </p:sp>
      <p:sp>
        <p:nvSpPr>
          <p:cNvPr id="16" name="Text 13"/>
          <p:cNvSpPr txBox="1"/>
          <p:nvPr/>
        </p:nvSpPr>
        <p:spPr>
          <a:xfrm>
            <a:off x="5440680" y="2651760"/>
            <a:ext cx="548640" cy="475488"/>
          </a:xfrm>
          <a:prstGeom prst="rect">
            <a:avLst/>
          </a:prstGeom>
          <a:noFill/>
          <a:ln/>
        </p:spPr>
        <p:txBody>
          <a:bodyPr wrap="square" lIns="0" tIns="0" rIns="0" bIns="0" rtlCol="0" anchor="ctr"/>
          <a:lstStyle/>
          <a:p>
            <a:pPr marL="0" indent="0">
              <a:buNone/>
            </a:pPr>
            <a:r>
              <a:rPr lang="en-US" sz="1200" b="1" dirty="0">
                <a:solidFill>
                  <a:srgbClr val="1C88ED"/>
                </a:solidFill>
                <a:latin typeface="Outfit" pitchFamily="34" charset="0"/>
                <a:ea typeface="Outfit" pitchFamily="34" charset="-122"/>
                <a:cs typeface="Outfit" pitchFamily="34" charset="-120"/>
              </a:rPr>
              <a:t>82%</a:t>
            </a:r>
            <a:endParaRPr lang="en-US" sz="1200" dirty="0"/>
          </a:p>
        </p:txBody>
      </p:sp>
      <p:sp>
        <p:nvSpPr>
          <p:cNvPr id="17" name="Text 14"/>
          <p:cNvSpPr txBox="1"/>
          <p:nvPr/>
        </p:nvSpPr>
        <p:spPr>
          <a:xfrm>
            <a:off x="640080" y="3218688"/>
            <a:ext cx="3200400" cy="475488"/>
          </a:xfrm>
          <a:prstGeom prst="rect">
            <a:avLst/>
          </a:prstGeom>
          <a:noFill/>
          <a:ln/>
        </p:spPr>
        <p:txBody>
          <a:bodyPr wrap="square" lIns="0" tIns="0" rIns="0" bIns="0" rtlCol="0" anchor="ctr"/>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Have Jewish friends in daily life</a:t>
            </a:r>
            <a:endParaRPr lang="en-US" sz="1100" dirty="0"/>
          </a:p>
        </p:txBody>
      </p:sp>
      <p:sp>
        <p:nvSpPr>
          <p:cNvPr id="18" name="Shape 15"/>
          <p:cNvSpPr/>
          <p:nvPr/>
        </p:nvSpPr>
        <p:spPr>
          <a:xfrm>
            <a:off x="3931920" y="3346704"/>
            <a:ext cx="1417320" cy="237744"/>
          </a:xfrm>
          <a:prstGeom prst="roundRect">
            <a:avLst>
              <a:gd name="adj" fmla="val 11538"/>
            </a:avLst>
          </a:prstGeom>
          <a:solidFill>
            <a:srgbClr val="EDF2F7"/>
          </a:solidFill>
          <a:ln w="12700">
            <a:solidFill>
              <a:srgbClr val="EDF2F7"/>
            </a:solidFill>
            <a:prstDash val="solid"/>
          </a:ln>
        </p:spPr>
        <p:txBody>
          <a:bodyPr/>
          <a:lstStyle/>
          <a:p>
            <a:endParaRPr lang="en-US"/>
          </a:p>
        </p:txBody>
      </p:sp>
      <p:sp>
        <p:nvSpPr>
          <p:cNvPr id="19" name="Shape 16"/>
          <p:cNvSpPr/>
          <p:nvPr/>
        </p:nvSpPr>
        <p:spPr>
          <a:xfrm>
            <a:off x="3931920" y="3346704"/>
            <a:ext cx="977951" cy="237744"/>
          </a:xfrm>
          <a:prstGeom prst="roundRect">
            <a:avLst>
              <a:gd name="adj" fmla="val 11538"/>
            </a:avLst>
          </a:prstGeom>
          <a:solidFill>
            <a:srgbClr val="1C88ED"/>
          </a:solidFill>
          <a:ln w="12700">
            <a:solidFill>
              <a:srgbClr val="1C88ED"/>
            </a:solidFill>
            <a:prstDash val="solid"/>
          </a:ln>
        </p:spPr>
        <p:txBody>
          <a:bodyPr/>
          <a:lstStyle/>
          <a:p>
            <a:endParaRPr lang="en-US"/>
          </a:p>
        </p:txBody>
      </p:sp>
      <p:sp>
        <p:nvSpPr>
          <p:cNvPr id="20" name="Text 17"/>
          <p:cNvSpPr txBox="1"/>
          <p:nvPr/>
        </p:nvSpPr>
        <p:spPr>
          <a:xfrm>
            <a:off x="5440680" y="3218688"/>
            <a:ext cx="548640" cy="475488"/>
          </a:xfrm>
          <a:prstGeom prst="rect">
            <a:avLst/>
          </a:prstGeom>
          <a:noFill/>
          <a:ln/>
        </p:spPr>
        <p:txBody>
          <a:bodyPr wrap="square" lIns="0" tIns="0" rIns="0" bIns="0" rtlCol="0" anchor="ctr"/>
          <a:lstStyle/>
          <a:p>
            <a:pPr marL="0" indent="0">
              <a:buNone/>
            </a:pPr>
            <a:r>
              <a:rPr lang="en-US" sz="1200" b="1" dirty="0">
                <a:solidFill>
                  <a:srgbClr val="1C88ED"/>
                </a:solidFill>
                <a:latin typeface="Outfit" pitchFamily="34" charset="0"/>
                <a:ea typeface="Outfit" pitchFamily="34" charset="-122"/>
                <a:cs typeface="Outfit" pitchFamily="34" charset="-120"/>
              </a:rPr>
              <a:t>69%</a:t>
            </a:r>
            <a:endParaRPr lang="en-US" sz="1200" dirty="0"/>
          </a:p>
        </p:txBody>
      </p:sp>
      <p:sp>
        <p:nvSpPr>
          <p:cNvPr id="21" name="Text 18"/>
          <p:cNvSpPr txBox="1"/>
          <p:nvPr/>
        </p:nvSpPr>
        <p:spPr>
          <a:xfrm>
            <a:off x="640080" y="3785616"/>
            <a:ext cx="3200400" cy="475488"/>
          </a:xfrm>
          <a:prstGeom prst="rect">
            <a:avLst/>
          </a:prstGeom>
          <a:noFill/>
          <a:ln/>
        </p:spPr>
        <p:txBody>
          <a:bodyPr wrap="square" lIns="0" tIns="0" rIns="0" bIns="0" rtlCol="0" anchor="ctr"/>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Donate to Jewish causes</a:t>
            </a:r>
            <a:endParaRPr lang="en-US" sz="1100" dirty="0"/>
          </a:p>
        </p:txBody>
      </p:sp>
      <p:sp>
        <p:nvSpPr>
          <p:cNvPr id="22" name="Shape 19"/>
          <p:cNvSpPr/>
          <p:nvPr/>
        </p:nvSpPr>
        <p:spPr>
          <a:xfrm>
            <a:off x="3931920" y="3913632"/>
            <a:ext cx="1417320" cy="237744"/>
          </a:xfrm>
          <a:prstGeom prst="roundRect">
            <a:avLst>
              <a:gd name="adj" fmla="val 11538"/>
            </a:avLst>
          </a:prstGeom>
          <a:solidFill>
            <a:srgbClr val="EDF2F7"/>
          </a:solidFill>
          <a:ln w="12700">
            <a:solidFill>
              <a:srgbClr val="EDF2F7"/>
            </a:solidFill>
            <a:prstDash val="solid"/>
          </a:ln>
        </p:spPr>
        <p:txBody>
          <a:bodyPr/>
          <a:lstStyle/>
          <a:p>
            <a:endParaRPr lang="en-US"/>
          </a:p>
        </p:txBody>
      </p:sp>
      <p:sp>
        <p:nvSpPr>
          <p:cNvPr id="23" name="Shape 20"/>
          <p:cNvSpPr/>
          <p:nvPr/>
        </p:nvSpPr>
        <p:spPr>
          <a:xfrm>
            <a:off x="3931920" y="3913632"/>
            <a:ext cx="836219" cy="237744"/>
          </a:xfrm>
          <a:prstGeom prst="roundRect">
            <a:avLst>
              <a:gd name="adj" fmla="val 11538"/>
            </a:avLst>
          </a:prstGeom>
          <a:solidFill>
            <a:srgbClr val="1C88ED"/>
          </a:solidFill>
          <a:ln w="12700">
            <a:solidFill>
              <a:srgbClr val="1C88ED"/>
            </a:solidFill>
            <a:prstDash val="solid"/>
          </a:ln>
        </p:spPr>
        <p:txBody>
          <a:bodyPr/>
          <a:lstStyle/>
          <a:p>
            <a:endParaRPr lang="en-US"/>
          </a:p>
        </p:txBody>
      </p:sp>
      <p:sp>
        <p:nvSpPr>
          <p:cNvPr id="24" name="Text 21"/>
          <p:cNvSpPr txBox="1"/>
          <p:nvPr/>
        </p:nvSpPr>
        <p:spPr>
          <a:xfrm>
            <a:off x="5440680" y="3785616"/>
            <a:ext cx="548640" cy="475488"/>
          </a:xfrm>
          <a:prstGeom prst="rect">
            <a:avLst/>
          </a:prstGeom>
          <a:noFill/>
          <a:ln/>
        </p:spPr>
        <p:txBody>
          <a:bodyPr wrap="square" lIns="0" tIns="0" rIns="0" bIns="0" rtlCol="0" anchor="ctr"/>
          <a:lstStyle/>
          <a:p>
            <a:pPr marL="0" indent="0">
              <a:buNone/>
            </a:pPr>
            <a:r>
              <a:rPr lang="en-US" sz="1200" b="1" dirty="0">
                <a:solidFill>
                  <a:srgbClr val="1C88ED"/>
                </a:solidFill>
                <a:latin typeface="Outfit" pitchFamily="34" charset="0"/>
                <a:ea typeface="Outfit" pitchFamily="34" charset="-122"/>
                <a:cs typeface="Outfit" pitchFamily="34" charset="-120"/>
              </a:rPr>
              <a:t>59%</a:t>
            </a:r>
            <a:endParaRPr lang="en-US" sz="1200" dirty="0"/>
          </a:p>
        </p:txBody>
      </p:sp>
      <p:sp>
        <p:nvSpPr>
          <p:cNvPr id="25" name="Text 22"/>
          <p:cNvSpPr txBox="1"/>
          <p:nvPr/>
        </p:nvSpPr>
        <p:spPr>
          <a:xfrm>
            <a:off x="6309360" y="2084832"/>
            <a:ext cx="3200400" cy="475488"/>
          </a:xfrm>
          <a:prstGeom prst="rect">
            <a:avLst/>
          </a:prstGeom>
          <a:noFill/>
          <a:ln/>
        </p:spPr>
        <p:txBody>
          <a:bodyPr wrap="square" lIns="0" tIns="0" rIns="0" bIns="0" rtlCol="0" anchor="ctr"/>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Engaged with Jewish organizations</a:t>
            </a:r>
            <a:endParaRPr lang="en-US" sz="1100" dirty="0"/>
          </a:p>
        </p:txBody>
      </p:sp>
      <p:sp>
        <p:nvSpPr>
          <p:cNvPr id="26" name="Shape 23"/>
          <p:cNvSpPr/>
          <p:nvPr/>
        </p:nvSpPr>
        <p:spPr>
          <a:xfrm>
            <a:off x="9601200" y="2212848"/>
            <a:ext cx="1417320" cy="237744"/>
          </a:xfrm>
          <a:prstGeom prst="roundRect">
            <a:avLst>
              <a:gd name="adj" fmla="val 11538"/>
            </a:avLst>
          </a:prstGeom>
          <a:solidFill>
            <a:srgbClr val="EDF2F7"/>
          </a:solidFill>
          <a:ln w="12700">
            <a:solidFill>
              <a:srgbClr val="EDF2F7"/>
            </a:solidFill>
            <a:prstDash val="solid"/>
          </a:ln>
        </p:spPr>
        <p:txBody>
          <a:bodyPr/>
          <a:lstStyle/>
          <a:p>
            <a:endParaRPr lang="en-US"/>
          </a:p>
        </p:txBody>
      </p:sp>
      <p:sp>
        <p:nvSpPr>
          <p:cNvPr id="27" name="Shape 24"/>
          <p:cNvSpPr/>
          <p:nvPr/>
        </p:nvSpPr>
        <p:spPr>
          <a:xfrm>
            <a:off x="9601200" y="2212848"/>
            <a:ext cx="552755" cy="237744"/>
          </a:xfrm>
          <a:prstGeom prst="roundRect">
            <a:avLst>
              <a:gd name="adj" fmla="val 11538"/>
            </a:avLst>
          </a:prstGeom>
          <a:solidFill>
            <a:srgbClr val="27277C"/>
          </a:solidFill>
          <a:ln w="12700">
            <a:solidFill>
              <a:srgbClr val="27277C"/>
            </a:solidFill>
            <a:prstDash val="solid"/>
          </a:ln>
        </p:spPr>
        <p:txBody>
          <a:bodyPr/>
          <a:lstStyle/>
          <a:p>
            <a:endParaRPr lang="en-US"/>
          </a:p>
        </p:txBody>
      </p:sp>
      <p:sp>
        <p:nvSpPr>
          <p:cNvPr id="28" name="Text 25"/>
          <p:cNvSpPr txBox="1"/>
          <p:nvPr/>
        </p:nvSpPr>
        <p:spPr>
          <a:xfrm>
            <a:off x="11109960" y="2084832"/>
            <a:ext cx="548640" cy="475488"/>
          </a:xfrm>
          <a:prstGeom prst="rect">
            <a:avLst/>
          </a:prstGeom>
          <a:noFill/>
          <a:ln/>
        </p:spPr>
        <p:txBody>
          <a:bodyPr wrap="square" lIns="0" tIns="0" rIns="0" bIns="0" rtlCol="0" anchor="ctr"/>
          <a:lstStyle/>
          <a:p>
            <a:pPr marL="0" indent="0">
              <a:buNone/>
            </a:pPr>
            <a:r>
              <a:rPr lang="en-US" sz="1200" b="1" dirty="0">
                <a:solidFill>
                  <a:srgbClr val="27277C"/>
                </a:solidFill>
                <a:latin typeface="Outfit" pitchFamily="34" charset="0"/>
                <a:ea typeface="Outfit" pitchFamily="34" charset="-122"/>
                <a:cs typeface="Outfit" pitchFamily="34" charset="-120"/>
              </a:rPr>
              <a:t>39%</a:t>
            </a:r>
            <a:endParaRPr lang="en-US" sz="1200" dirty="0"/>
          </a:p>
        </p:txBody>
      </p:sp>
      <p:sp>
        <p:nvSpPr>
          <p:cNvPr id="29" name="Text 26"/>
          <p:cNvSpPr txBox="1"/>
          <p:nvPr/>
        </p:nvSpPr>
        <p:spPr>
          <a:xfrm>
            <a:off x="6309360" y="2651760"/>
            <a:ext cx="3200400" cy="475488"/>
          </a:xfrm>
          <a:prstGeom prst="rect">
            <a:avLst/>
          </a:prstGeom>
          <a:noFill/>
          <a:ln/>
        </p:spPr>
        <p:txBody>
          <a:bodyPr wrap="square" lIns="0" tIns="0" rIns="0" bIns="0" rtlCol="0" anchor="ctr"/>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Household pays dues anywhere</a:t>
            </a:r>
            <a:endParaRPr lang="en-US" sz="1100" dirty="0"/>
          </a:p>
        </p:txBody>
      </p:sp>
      <p:sp>
        <p:nvSpPr>
          <p:cNvPr id="30" name="Shape 27"/>
          <p:cNvSpPr/>
          <p:nvPr/>
        </p:nvSpPr>
        <p:spPr>
          <a:xfrm>
            <a:off x="9601200" y="2779776"/>
            <a:ext cx="1417320" cy="237744"/>
          </a:xfrm>
          <a:prstGeom prst="roundRect">
            <a:avLst>
              <a:gd name="adj" fmla="val 11538"/>
            </a:avLst>
          </a:prstGeom>
          <a:solidFill>
            <a:srgbClr val="EDF2F7"/>
          </a:solidFill>
          <a:ln w="12700">
            <a:solidFill>
              <a:srgbClr val="EDF2F7"/>
            </a:solidFill>
            <a:prstDash val="solid"/>
          </a:ln>
        </p:spPr>
        <p:txBody>
          <a:bodyPr/>
          <a:lstStyle/>
          <a:p>
            <a:endParaRPr lang="en-US"/>
          </a:p>
        </p:txBody>
      </p:sp>
      <p:sp>
        <p:nvSpPr>
          <p:cNvPr id="31" name="Shape 28"/>
          <p:cNvSpPr/>
          <p:nvPr/>
        </p:nvSpPr>
        <p:spPr>
          <a:xfrm>
            <a:off x="9601200" y="2779776"/>
            <a:ext cx="524408" cy="237744"/>
          </a:xfrm>
          <a:prstGeom prst="roundRect">
            <a:avLst>
              <a:gd name="adj" fmla="val 11538"/>
            </a:avLst>
          </a:prstGeom>
          <a:solidFill>
            <a:srgbClr val="27277C"/>
          </a:solidFill>
          <a:ln w="12700">
            <a:solidFill>
              <a:srgbClr val="27277C"/>
            </a:solidFill>
            <a:prstDash val="solid"/>
          </a:ln>
        </p:spPr>
        <p:txBody>
          <a:bodyPr/>
          <a:lstStyle/>
          <a:p>
            <a:endParaRPr lang="en-US"/>
          </a:p>
        </p:txBody>
      </p:sp>
      <p:sp>
        <p:nvSpPr>
          <p:cNvPr id="32" name="Text 29"/>
          <p:cNvSpPr txBox="1"/>
          <p:nvPr/>
        </p:nvSpPr>
        <p:spPr>
          <a:xfrm>
            <a:off x="11109960" y="2651760"/>
            <a:ext cx="548640" cy="475488"/>
          </a:xfrm>
          <a:prstGeom prst="rect">
            <a:avLst/>
          </a:prstGeom>
          <a:noFill/>
          <a:ln/>
        </p:spPr>
        <p:txBody>
          <a:bodyPr wrap="square" lIns="0" tIns="0" rIns="0" bIns="0" rtlCol="0" anchor="ctr"/>
          <a:lstStyle/>
          <a:p>
            <a:pPr marL="0" indent="0">
              <a:buNone/>
            </a:pPr>
            <a:r>
              <a:rPr lang="en-US" sz="1200" b="1" dirty="0">
                <a:solidFill>
                  <a:srgbClr val="27277C"/>
                </a:solidFill>
                <a:latin typeface="Outfit" pitchFamily="34" charset="0"/>
                <a:ea typeface="Outfit" pitchFamily="34" charset="-122"/>
                <a:cs typeface="Outfit" pitchFamily="34" charset="-120"/>
              </a:rPr>
              <a:t>37%</a:t>
            </a:r>
            <a:endParaRPr lang="en-US" sz="1200" dirty="0"/>
          </a:p>
        </p:txBody>
      </p:sp>
      <p:sp>
        <p:nvSpPr>
          <p:cNvPr id="33" name="Text 30"/>
          <p:cNvSpPr txBox="1"/>
          <p:nvPr/>
        </p:nvSpPr>
        <p:spPr>
          <a:xfrm>
            <a:off x="6309360" y="3218688"/>
            <a:ext cx="3200400" cy="475488"/>
          </a:xfrm>
          <a:prstGeom prst="rect">
            <a:avLst/>
          </a:prstGeom>
          <a:noFill/>
          <a:ln/>
        </p:spPr>
        <p:txBody>
          <a:bodyPr wrap="square" lIns="0" tIns="0" rIns="0" bIns="0" rtlCol="0" anchor="ctr"/>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Volunteer for Jewish organizations</a:t>
            </a:r>
            <a:endParaRPr lang="en-US" sz="1100" dirty="0"/>
          </a:p>
        </p:txBody>
      </p:sp>
      <p:sp>
        <p:nvSpPr>
          <p:cNvPr id="34" name="Shape 31"/>
          <p:cNvSpPr/>
          <p:nvPr/>
        </p:nvSpPr>
        <p:spPr>
          <a:xfrm>
            <a:off x="9601200" y="3346704"/>
            <a:ext cx="1417320" cy="237744"/>
          </a:xfrm>
          <a:prstGeom prst="roundRect">
            <a:avLst>
              <a:gd name="adj" fmla="val 11538"/>
            </a:avLst>
          </a:prstGeom>
          <a:solidFill>
            <a:srgbClr val="EDF2F7"/>
          </a:solidFill>
          <a:ln w="12700">
            <a:solidFill>
              <a:srgbClr val="EDF2F7"/>
            </a:solidFill>
            <a:prstDash val="solid"/>
          </a:ln>
        </p:spPr>
        <p:txBody>
          <a:bodyPr/>
          <a:lstStyle/>
          <a:p>
            <a:endParaRPr lang="en-US"/>
          </a:p>
        </p:txBody>
      </p:sp>
      <p:sp>
        <p:nvSpPr>
          <p:cNvPr id="35" name="Shape 32"/>
          <p:cNvSpPr/>
          <p:nvPr/>
        </p:nvSpPr>
        <p:spPr>
          <a:xfrm>
            <a:off x="9601200" y="3346704"/>
            <a:ext cx="510235" cy="237744"/>
          </a:xfrm>
          <a:prstGeom prst="roundRect">
            <a:avLst>
              <a:gd name="adj" fmla="val 11538"/>
            </a:avLst>
          </a:prstGeom>
          <a:solidFill>
            <a:srgbClr val="27277C"/>
          </a:solidFill>
          <a:ln w="12700">
            <a:solidFill>
              <a:srgbClr val="27277C"/>
            </a:solidFill>
            <a:prstDash val="solid"/>
          </a:ln>
        </p:spPr>
        <p:txBody>
          <a:bodyPr/>
          <a:lstStyle/>
          <a:p>
            <a:endParaRPr lang="en-US"/>
          </a:p>
        </p:txBody>
      </p:sp>
      <p:sp>
        <p:nvSpPr>
          <p:cNvPr id="36" name="Text 33"/>
          <p:cNvSpPr txBox="1"/>
          <p:nvPr/>
        </p:nvSpPr>
        <p:spPr>
          <a:xfrm>
            <a:off x="11109960" y="3218688"/>
            <a:ext cx="548640" cy="475488"/>
          </a:xfrm>
          <a:prstGeom prst="rect">
            <a:avLst/>
          </a:prstGeom>
          <a:noFill/>
          <a:ln/>
        </p:spPr>
        <p:txBody>
          <a:bodyPr wrap="square" lIns="0" tIns="0" rIns="0" bIns="0" rtlCol="0" anchor="ctr"/>
          <a:lstStyle/>
          <a:p>
            <a:pPr marL="0" indent="0">
              <a:buNone/>
            </a:pPr>
            <a:r>
              <a:rPr lang="en-US" sz="1200" b="1" dirty="0">
                <a:solidFill>
                  <a:srgbClr val="27277C"/>
                </a:solidFill>
                <a:latin typeface="Outfit" pitchFamily="34" charset="0"/>
                <a:ea typeface="Outfit" pitchFamily="34" charset="-122"/>
                <a:cs typeface="Outfit" pitchFamily="34" charset="-120"/>
              </a:rPr>
              <a:t>36%</a:t>
            </a:r>
            <a:endParaRPr lang="en-US" sz="1200" dirty="0"/>
          </a:p>
        </p:txBody>
      </p:sp>
      <p:sp>
        <p:nvSpPr>
          <p:cNvPr id="37" name="Text 34"/>
          <p:cNvSpPr txBox="1"/>
          <p:nvPr/>
        </p:nvSpPr>
        <p:spPr>
          <a:xfrm>
            <a:off x="6309360" y="3785616"/>
            <a:ext cx="3200400" cy="475488"/>
          </a:xfrm>
          <a:prstGeom prst="rect">
            <a:avLst/>
          </a:prstGeom>
          <a:noFill/>
          <a:ln/>
        </p:spPr>
        <p:txBody>
          <a:bodyPr wrap="square" lIns="0" tIns="0" rIns="0" bIns="0" rtlCol="0" anchor="ctr"/>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Attend Jewish cultural events</a:t>
            </a:r>
            <a:endParaRPr lang="en-US" sz="1100" dirty="0"/>
          </a:p>
        </p:txBody>
      </p:sp>
      <p:sp>
        <p:nvSpPr>
          <p:cNvPr id="38" name="Shape 35"/>
          <p:cNvSpPr/>
          <p:nvPr/>
        </p:nvSpPr>
        <p:spPr>
          <a:xfrm>
            <a:off x="9601200" y="3913632"/>
            <a:ext cx="1417320" cy="237744"/>
          </a:xfrm>
          <a:prstGeom prst="roundRect">
            <a:avLst>
              <a:gd name="adj" fmla="val 11538"/>
            </a:avLst>
          </a:prstGeom>
          <a:solidFill>
            <a:srgbClr val="EDF2F7"/>
          </a:solidFill>
          <a:ln w="12700">
            <a:solidFill>
              <a:srgbClr val="EDF2F7"/>
            </a:solidFill>
            <a:prstDash val="solid"/>
          </a:ln>
        </p:spPr>
        <p:txBody>
          <a:bodyPr/>
          <a:lstStyle/>
          <a:p>
            <a:endParaRPr lang="en-US"/>
          </a:p>
        </p:txBody>
      </p:sp>
      <p:sp>
        <p:nvSpPr>
          <p:cNvPr id="39" name="Shape 36"/>
          <p:cNvSpPr/>
          <p:nvPr/>
        </p:nvSpPr>
        <p:spPr>
          <a:xfrm>
            <a:off x="9601200" y="3913632"/>
            <a:ext cx="708660" cy="237744"/>
          </a:xfrm>
          <a:prstGeom prst="roundRect">
            <a:avLst>
              <a:gd name="adj" fmla="val 11538"/>
            </a:avLst>
          </a:prstGeom>
          <a:solidFill>
            <a:srgbClr val="27277C"/>
          </a:solidFill>
          <a:ln w="12700">
            <a:solidFill>
              <a:srgbClr val="27277C"/>
            </a:solidFill>
            <a:prstDash val="solid"/>
          </a:ln>
        </p:spPr>
        <p:txBody>
          <a:bodyPr/>
          <a:lstStyle/>
          <a:p>
            <a:endParaRPr lang="en-US"/>
          </a:p>
        </p:txBody>
      </p:sp>
      <p:sp>
        <p:nvSpPr>
          <p:cNvPr id="40" name="Text 37"/>
          <p:cNvSpPr txBox="1"/>
          <p:nvPr/>
        </p:nvSpPr>
        <p:spPr>
          <a:xfrm>
            <a:off x="11109960" y="3785616"/>
            <a:ext cx="548640" cy="475488"/>
          </a:xfrm>
          <a:prstGeom prst="rect">
            <a:avLst/>
          </a:prstGeom>
          <a:noFill/>
          <a:ln/>
        </p:spPr>
        <p:txBody>
          <a:bodyPr wrap="square" lIns="0" tIns="0" rIns="0" bIns="0" rtlCol="0" anchor="ctr"/>
          <a:lstStyle/>
          <a:p>
            <a:pPr marL="0" indent="0">
              <a:buNone/>
            </a:pPr>
            <a:r>
              <a:rPr lang="en-US" sz="1200" b="1" dirty="0">
                <a:solidFill>
                  <a:srgbClr val="27277C"/>
                </a:solidFill>
                <a:latin typeface="Outfit" pitchFamily="34" charset="0"/>
                <a:ea typeface="Outfit" pitchFamily="34" charset="-122"/>
                <a:cs typeface="Outfit" pitchFamily="34" charset="-120"/>
              </a:rPr>
              <a:t>50%</a:t>
            </a:r>
            <a:endParaRPr lang="en-US" sz="1200" dirty="0"/>
          </a:p>
        </p:txBody>
      </p:sp>
      <p:sp>
        <p:nvSpPr>
          <p:cNvPr id="41" name="Shape 38"/>
          <p:cNvSpPr/>
          <p:nvPr/>
        </p:nvSpPr>
        <p:spPr>
          <a:xfrm>
            <a:off x="640080" y="4572000"/>
            <a:ext cx="10908792" cy="475488"/>
          </a:xfrm>
          <a:prstGeom prst="roundRect">
            <a:avLst>
              <a:gd name="adj" fmla="val 9615"/>
            </a:avLst>
          </a:prstGeom>
          <a:solidFill>
            <a:srgbClr val="1E3EAF"/>
          </a:solidFill>
          <a:ln w="12700">
            <a:solidFill>
              <a:srgbClr val="1E3EAF"/>
            </a:solidFill>
            <a:prstDash val="solid"/>
          </a:ln>
        </p:spPr>
        <p:txBody>
          <a:bodyPr/>
          <a:lstStyle/>
          <a:p>
            <a:endParaRPr lang="en-US"/>
          </a:p>
        </p:txBody>
      </p:sp>
      <p:sp>
        <p:nvSpPr>
          <p:cNvPr id="42" name="Text 39"/>
          <p:cNvSpPr txBox="1"/>
          <p:nvPr/>
        </p:nvSpPr>
        <p:spPr>
          <a:xfrm>
            <a:off x="914400" y="4572000"/>
            <a:ext cx="10332720" cy="475488"/>
          </a:xfrm>
          <a:prstGeom prst="rect">
            <a:avLst/>
          </a:prstGeom>
          <a:noFill/>
          <a:ln/>
        </p:spPr>
        <p:txBody>
          <a:bodyPr wrap="square" lIns="0" tIns="0" rIns="0" bIns="0" rtlCol="0" anchor="ctr"/>
          <a:lstStyle/>
          <a:p>
            <a:pPr marL="0" indent="0">
              <a:lnSpc>
                <a:spcPts val="1800"/>
              </a:lnSpc>
              <a:buNone/>
            </a:pPr>
            <a:r>
              <a:rPr lang="en-US" sz="1250" b="1" dirty="0">
                <a:solidFill>
                  <a:srgbClr val="FFFFFF"/>
                </a:solidFill>
                <a:latin typeface="Outfit" pitchFamily="34" charset="0"/>
                <a:ea typeface="Outfit" pitchFamily="34" charset="-122"/>
                <a:cs typeface="Outfit" pitchFamily="34" charset="-120"/>
              </a:rPr>
              <a:t>Six in ten describe themselves as not engaged with Jewish organizations. Eight in ten mark the holidays. Both are true, and the second is why the first is worth working on.</a:t>
            </a:r>
            <a:endParaRPr lang="en-US" sz="1250" dirty="0"/>
          </a:p>
        </p:txBody>
      </p:sp>
      <p:sp>
        <p:nvSpPr>
          <p:cNvPr id="43" name="Shape 40"/>
          <p:cNvSpPr/>
          <p:nvPr/>
        </p:nvSpPr>
        <p:spPr>
          <a:xfrm>
            <a:off x="640080" y="5138928"/>
            <a:ext cx="10908792" cy="713232"/>
          </a:xfrm>
          <a:prstGeom prst="roundRect">
            <a:avLst>
              <a:gd name="adj" fmla="val 7692"/>
            </a:avLst>
          </a:prstGeom>
          <a:solidFill>
            <a:srgbClr val="EDF2F7"/>
          </a:solidFill>
          <a:ln w="12700">
            <a:solidFill>
              <a:srgbClr val="EDF2F7"/>
            </a:solidFill>
            <a:prstDash val="solid"/>
          </a:ln>
        </p:spPr>
        <p:txBody>
          <a:bodyPr/>
          <a:lstStyle/>
          <a:p>
            <a:endParaRPr lang="en-US"/>
          </a:p>
        </p:txBody>
      </p:sp>
      <p:sp>
        <p:nvSpPr>
          <p:cNvPr id="44" name="Text 41"/>
          <p:cNvSpPr txBox="1"/>
          <p:nvPr/>
        </p:nvSpPr>
        <p:spPr>
          <a:xfrm>
            <a:off x="859536" y="5266944"/>
            <a:ext cx="10469880" cy="365760"/>
          </a:xfrm>
          <a:prstGeom prst="rect">
            <a:avLst/>
          </a:prstGeom>
          <a:noFill/>
          <a:ln/>
        </p:spPr>
        <p:txBody>
          <a:bodyPr wrap="square" lIns="0" tIns="0" rIns="0" bIns="0" rtlCol="0" anchor="ctr"/>
          <a:lstStyle/>
          <a:p>
            <a:pPr marL="0" indent="0">
              <a:buNone/>
            </a:pPr>
            <a:r>
              <a:rPr lang="en-US" sz="1250" b="1" dirty="0">
                <a:solidFill>
                  <a:srgbClr val="1E3EAF"/>
                </a:solidFill>
                <a:latin typeface="Outfit" pitchFamily="34" charset="0"/>
                <a:ea typeface="Outfit" pitchFamily="34" charset="-122"/>
                <a:cs typeface="Outfit" pitchFamily="34" charset="-120"/>
              </a:rPr>
              <a:t>What it changes</a:t>
            </a:r>
            <a:endParaRPr lang="en-US" sz="1250" dirty="0"/>
          </a:p>
        </p:txBody>
      </p:sp>
      <p:sp>
        <p:nvSpPr>
          <p:cNvPr id="45" name="Text 42"/>
          <p:cNvSpPr txBox="1"/>
          <p:nvPr/>
        </p:nvSpPr>
        <p:spPr>
          <a:xfrm>
            <a:off x="859536" y="5650992"/>
            <a:ext cx="10469880" cy="54864"/>
          </a:xfrm>
          <a:prstGeom prst="rect">
            <a:avLst/>
          </a:prstGeom>
          <a:noFill/>
          <a:ln/>
        </p:spPr>
        <p:txBody>
          <a:bodyPr wrap="square" lIns="0" tIns="0" rIns="0" bIns="0" rtlCol="0" anchor="t"/>
          <a:lstStyle/>
          <a:p>
            <a:pPr marL="0" indent="0">
              <a:lnSpc>
                <a:spcPts val="1400"/>
              </a:lnSpc>
              <a:buNone/>
            </a:pPr>
            <a:r>
              <a:rPr lang="en-US" sz="1100" dirty="0">
                <a:solidFill>
                  <a:srgbClr val="2D3748"/>
                </a:solidFill>
                <a:latin typeface="Outfit" pitchFamily="34" charset="0"/>
                <a:ea typeface="Outfit" pitchFamily="34" charset="-122"/>
                <a:cs typeface="Outfit" pitchFamily="34" charset="-120"/>
              </a:rPr>
              <a:t>Not engaged describes a relationship with our institutions rather than a relationship with Judaism. That is a far more workable problem.</a:t>
            </a:r>
            <a:endParaRPr lang="en-US" sz="1100" dirty="0"/>
          </a:p>
        </p:txBody>
      </p:sp>
      <p:sp>
        <p:nvSpPr>
          <p:cNvPr id="46" name="Text 43"/>
          <p:cNvSpPr txBox="1"/>
          <p:nvPr/>
        </p:nvSpPr>
        <p:spPr>
          <a:xfrm>
            <a:off x="640080" y="5925312"/>
            <a:ext cx="10241280" cy="292608"/>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Flourishing Community Pulse, San Diego, 2026. Q7, Q8A, Q9 and Q10B series.</a:t>
            </a:r>
            <a:endParaRPr lang="en-US" sz="850" dirty="0"/>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name="Closing">
    <p:bg>
      <p:bgPr>
        <a:solidFill>
          <a:srgbClr val="27277C"/>
        </a:solidFill>
        <a:effectLst/>
      </p:bgPr>
    </p:bg>
    <p:spTree>
      <p:nvGrpSpPr>
        <p:cNvPr id="1" name=""/>
        <p:cNvGrpSpPr/>
        <p:nvPr/>
      </p:nvGrpSpPr>
      <p:grpSpPr>
        <a:xfrm>
          <a:off x="0" y="0"/>
          <a:ext cx="0" cy="0"/>
          <a:chOff x="0" y="0"/>
          <a:chExt cx="0" cy="0"/>
        </a:xfrm>
      </p:grpSpPr>
      <p:pic>
        <p:nvPicPr>
          <p:cNvPr id="2" name="Image 0"/>
          <p:cNvPicPr>
            <a:picLocks noChangeAspect="1"/>
          </p:cNvPicPr>
          <p:nvPr/>
        </p:nvPicPr>
        <p:blipFill>
          <a:blip r:embed="rId2"/>
          <a:stretch>
            <a:fillRect/>
          </a:stretch>
        </p:blipFill>
        <p:spPr>
          <a:xfrm>
            <a:off x="11430000" y="6163056"/>
            <a:ext cx="420624" cy="420624"/>
          </a:xfrm>
          <a:prstGeom prst="rect">
            <a:avLst/>
          </a:prstGeom>
        </p:spPr>
      </p:pic>
      <p:sp>
        <p:nvSpPr>
          <p:cNvPr id="3" name="Text 0"/>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A0AEC0"/>
                </a:solidFill>
                <a:latin typeface="Outfit" pitchFamily="34" charset="0"/>
                <a:ea typeface="Outfit" pitchFamily="34" charset="-122"/>
                <a:cs typeface="Outfit" pitchFamily="34" charset="-120"/>
              </a:rPr>
              <a:t>Jewish Federation of San Diego  ·  Community Pulse 2026</a:t>
            </a:r>
          </a:p>
        </p:txBody>
      </p:sp>
      <p:pic>
        <p:nvPicPr>
          <p:cNvPr id="4" name="Image 1"/>
          <p:cNvPicPr>
            <a:picLocks noChangeAspect="1"/>
          </p:cNvPicPr>
          <p:nvPr/>
        </p:nvPicPr>
        <p:blipFill>
          <a:blip r:embed="rId3"/>
          <a:stretch>
            <a:fillRect/>
          </a:stretch>
        </p:blipFill>
        <p:spPr>
          <a:xfrm>
            <a:off x="868679" y="661595"/>
            <a:ext cx="3017520" cy="688489"/>
          </a:xfrm>
          <a:prstGeom prst="rect">
            <a:avLst/>
          </a:prstGeom>
        </p:spPr>
      </p:pic>
      <p:sp>
        <p:nvSpPr>
          <p:cNvPr id="5" name="Text 1"/>
          <p:cNvSpPr txBox="1"/>
          <p:nvPr/>
        </p:nvSpPr>
        <p:spPr>
          <a:xfrm>
            <a:off x="868680" y="1560000"/>
            <a:ext cx="10241280" cy="700000"/>
          </a:xfrm>
          <a:prstGeom prst="rect">
            <a:avLst/>
          </a:prstGeom>
          <a:noFill/>
          <a:ln/>
        </p:spPr>
        <p:txBody>
          <a:bodyPr wrap="square" lIns="0" tIns="0" rIns="0" bIns="0" rtlCol="0" anchor="ctr"/>
          <a:lstStyle/>
          <a:p>
            <a:pPr marL="0" indent="0">
              <a:buNone/>
            </a:pPr>
            <a:r>
              <a:rPr lang="en-US" sz="4000" b="1" dirty="0">
                <a:solidFill>
                  <a:srgbClr val="FFFFFF"/>
                </a:solidFill>
                <a:latin typeface="Outfit" pitchFamily="34" charset="0"/>
                <a:ea typeface="Outfit" pitchFamily="34" charset="-122"/>
                <a:cs typeface="Outfit" pitchFamily="34" charset="-120"/>
              </a:rPr>
              <a:t>Thank you for reading this far</a:t>
            </a:r>
          </a:p>
        </p:txBody>
      </p:sp>
      <p:sp>
        <p:nvSpPr>
          <p:cNvPr id="6" name="Text 2"/>
          <p:cNvSpPr txBox="1"/>
          <p:nvPr/>
        </p:nvSpPr>
        <p:spPr>
          <a:xfrm>
            <a:off x="865094" y="2622290"/>
            <a:ext cx="9942755" cy="1364654"/>
          </a:xfrm>
          <a:prstGeom prst="rect">
            <a:avLst/>
          </a:prstGeom>
          <a:noFill/>
          <a:ln/>
        </p:spPr>
        <p:txBody>
          <a:bodyPr wrap="square" lIns="0" tIns="0" rIns="0" bIns="0" rtlCol="0" anchor="t"/>
          <a:lstStyle/>
          <a:p>
            <a:pPr marL="0" indent="0">
              <a:buNone/>
            </a:pPr>
            <a:r>
              <a:rPr lang="en-US" sz="1500" dirty="0">
                <a:solidFill>
                  <a:srgbClr val="D2E9FF"/>
                </a:solidFill>
                <a:latin typeface="Outfit" pitchFamily="34" charset="0"/>
                <a:ea typeface="Outfit" pitchFamily="34" charset="-122"/>
                <a:cs typeface="Outfit" pitchFamily="34" charset="-120"/>
              </a:rPr>
              <a:t>And thank you for what you are already doing here: the events you show up for, the people you check on.</a:t>
            </a:r>
          </a:p>
          <a:p>
            <a:pPr marL="0" indent="0">
              <a:spcBef>
                <a:spcPts val="600"/>
              </a:spcBef>
              <a:buNone/>
            </a:pPr>
            <a:r>
              <a:rPr lang="en-US" sz="1500" dirty="0">
                <a:solidFill>
                  <a:srgbClr val="D2E9FF"/>
                </a:solidFill>
                <a:latin typeface="Outfit" pitchFamily="34" charset="0"/>
                <a:ea typeface="Outfit" pitchFamily="34" charset="-122"/>
                <a:cs typeface="Outfit" pitchFamily="34" charset="-120"/>
              </a:rPr>
              <a:t>These findings do more good in the hands of people who can act on them than they do in a slide deck.</a:t>
            </a:r>
          </a:p>
          <a:p>
            <a:pPr marL="0" indent="0">
              <a:spcBef>
                <a:spcPts val="600"/>
              </a:spcBef>
              <a:buNone/>
            </a:pPr>
            <a:r>
              <a:rPr lang="en-US" sz="1500" dirty="0">
                <a:solidFill>
                  <a:srgbClr val="D2E9FF"/>
                </a:solidFill>
                <a:latin typeface="Outfit" pitchFamily="34" charset="0"/>
                <a:ea typeface="Outfit" pitchFamily="34" charset="-122"/>
                <a:cs typeface="Outfit" pitchFamily="34" charset="-120"/>
              </a:rPr>
              <a:t>When 53% say they want to be more involved than they are, that is about half the people you know.</a:t>
            </a:r>
          </a:p>
          <a:p>
            <a:pPr marL="0" indent="0">
              <a:spcBef>
                <a:spcPts val="600"/>
              </a:spcBef>
              <a:buNone/>
            </a:pPr>
            <a:r>
              <a:rPr lang="en-US" sz="2000" b="1" dirty="0">
                <a:solidFill>
                  <a:srgbClr val="FFFFFF"/>
                </a:solidFill>
                <a:latin typeface="Outfit" pitchFamily="34" charset="0"/>
                <a:ea typeface="Outfit" pitchFamily="34" charset="-122"/>
                <a:cs typeface="Outfit" pitchFamily="34" charset="-120"/>
              </a:rPr>
              <a:t>Pick the finding that bothered you most, and make it your work this year.</a:t>
            </a:r>
          </a:p>
        </p:txBody>
      </p:sp>
      <p:sp>
        <p:nvSpPr>
          <p:cNvPr id="7" name="Shape 3"/>
          <p:cNvSpPr/>
          <p:nvPr/>
        </p:nvSpPr>
        <p:spPr>
          <a:xfrm>
            <a:off x="865094" y="4480000"/>
            <a:ext cx="5300000" cy="1190000"/>
          </a:xfrm>
          <a:prstGeom prst="roundRect">
            <a:avLst>
              <a:gd name="adj" fmla="val 10526"/>
            </a:avLst>
          </a:prstGeom>
          <a:solidFill>
            <a:srgbClr val="1E3EAF"/>
          </a:solidFill>
          <a:ln w="12700">
            <a:solidFill>
              <a:srgbClr val="1E3EAF"/>
            </a:solidFill>
            <a:prstDash val="solid"/>
          </a:ln>
        </p:spPr>
        <p:txBody>
          <a:bodyPr/>
          <a:lstStyle/>
          <a:p>
            <a:endParaRPr lang="en-US"/>
          </a:p>
        </p:txBody>
      </p:sp>
      <p:sp>
        <p:nvSpPr>
          <p:cNvPr id="8" name="Text 4"/>
          <p:cNvSpPr txBox="1"/>
          <p:nvPr/>
        </p:nvSpPr>
        <p:spPr>
          <a:xfrm>
            <a:off x="1047974" y="4480000"/>
            <a:ext cx="4940000" cy="1190000"/>
          </a:xfrm>
          <a:prstGeom prst="rect">
            <a:avLst/>
          </a:prstGeom>
          <a:noFill/>
          <a:ln/>
        </p:spPr>
        <p:txBody>
          <a:bodyPr wrap="square" lIns="0" tIns="0" rIns="0" bIns="0" rtlCol="0" anchor="ctr"/>
          <a:lstStyle/>
          <a:p>
            <a:pPr marL="0" indent="0">
              <a:buNone/>
            </a:pPr>
            <a:r>
              <a:rPr lang="en-US" sz="1350" dirty="0">
                <a:solidFill>
                  <a:srgbClr val="D2E9FF"/>
                </a:solidFill>
                <a:latin typeface="Outfit" pitchFamily="34" charset="0"/>
                <a:ea typeface="Outfit" pitchFamily="34" charset="-122"/>
                <a:cs typeface="Outfit" pitchFamily="34" charset="-120"/>
              </a:rPr>
              <a:t>For more information:</a:t>
            </a:r>
          </a:p>
          <a:p>
            <a:pPr marL="0" indent="0">
              <a:buNone/>
            </a:pPr>
            <a:r>
              <a:rPr lang="en-US" sz="1350" b="1" dirty="0">
                <a:solidFill>
                  <a:srgbClr val="FFFFFF"/>
                </a:solidFill>
                <a:latin typeface="Outfit" pitchFamily="34" charset="0"/>
                <a:ea typeface="Outfit" pitchFamily="34" charset="-122"/>
                <a:cs typeface="Outfit" pitchFamily="34" charset="-120"/>
              </a:rPr>
              <a:t>Dr. Henri Migala</a:t>
            </a:r>
          </a:p>
          <a:p>
            <a:pPr marL="0" indent="0">
              <a:buNone/>
            </a:pPr>
            <a:r>
              <a:rPr lang="en-US" sz="1350" dirty="0">
                <a:solidFill>
                  <a:srgbClr val="FFFFFF"/>
                </a:solidFill>
                <a:latin typeface="Outfit" pitchFamily="34" charset="0"/>
                <a:ea typeface="Outfit" pitchFamily="34" charset="-122"/>
                <a:cs typeface="Outfit" pitchFamily="34" charset="-120"/>
              </a:rPr>
              <a:t>Director of Research, Evaluation, and Innovation</a:t>
            </a:r>
          </a:p>
          <a:p>
            <a:pPr marL="0" indent="0">
              <a:buNone/>
            </a:pPr>
            <a:r>
              <a:rPr lang="en-US" sz="1350" dirty="0">
                <a:solidFill>
                  <a:srgbClr val="FFFFFF"/>
                </a:solidFill>
                <a:latin typeface="Outfit" pitchFamily="34" charset="0"/>
                <a:ea typeface="Outfit" pitchFamily="34" charset="-122"/>
                <a:cs typeface="Outfit" pitchFamily="34" charset="-120"/>
                <a:hlinkClick r:id="rId4">
                  <a:extLst>
                    <a:ext uri="{A12FA001-AC4F-418D-AE19-62706E023703}">
                      <ahyp:hlinkClr xmlns:ahyp="http://schemas.microsoft.com/office/drawing/2018/hyperlinkcolor" val="tx"/>
                    </a:ext>
                  </a:extLst>
                </a:hlinkClick>
              </a:rPr>
              <a:t>henrim@JewishinSanDiego.org</a:t>
            </a:r>
            <a:r>
              <a:rPr lang="en-US" sz="1350" dirty="0">
                <a:solidFill>
                  <a:srgbClr val="FFFFFF"/>
                </a:solidFill>
                <a:latin typeface="Outfit" pitchFamily="34" charset="0"/>
                <a:ea typeface="Outfit" pitchFamily="34" charset="-122"/>
                <a:cs typeface="Outfit" pitchFamily="34" charset="-120"/>
              </a:rPr>
              <a:t>           858.836.7063</a:t>
            </a:r>
          </a:p>
        </p:txBody>
      </p:sp>
      <p:sp>
        <p:nvSpPr>
          <p:cNvPr id="9" name="Text 5"/>
          <p:cNvSpPr txBox="1"/>
          <p:nvPr/>
        </p:nvSpPr>
        <p:spPr>
          <a:xfrm>
            <a:off x="6400000" y="4480000"/>
            <a:ext cx="5300000" cy="1190000"/>
          </a:xfrm>
          <a:prstGeom prst="rect">
            <a:avLst/>
          </a:prstGeom>
          <a:noFill/>
          <a:ln/>
        </p:spPr>
        <p:txBody>
          <a:bodyPr wrap="square" lIns="0" tIns="0" rIns="0" bIns="0" rtlCol="0" anchor="ctr"/>
          <a:lstStyle/>
          <a:p>
            <a:pPr marL="0" indent="0">
              <a:buNone/>
            </a:pPr>
            <a:r>
              <a:rPr lang="en-US" sz="1300" dirty="0">
                <a:solidFill>
                  <a:srgbClr val="D2E9FF"/>
                </a:solidFill>
                <a:latin typeface="Outfit" pitchFamily="34" charset="0"/>
                <a:ea typeface="Outfit" pitchFamily="34" charset="-122"/>
                <a:cs typeface="Outfit" pitchFamily="34" charset="-120"/>
              </a:rPr>
              <a:t>www.Jewishinsandiego.org/community-insights-and-research</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Text 0"/>
          <p:cNvSpPr txBox="1"/>
          <p:nvPr/>
        </p:nvSpPr>
        <p:spPr>
          <a:xfrm>
            <a:off x="640080" y="457200"/>
            <a:ext cx="10881360" cy="256032"/>
          </a:xfrm>
          <a:prstGeom prst="rect">
            <a:avLst/>
          </a:prstGeom>
          <a:noFill/>
          <a:ln/>
        </p:spPr>
        <p:txBody>
          <a:bodyPr wrap="square" lIns="0" tIns="0" rIns="0" bIns="0" rtlCol="0" anchor="ctr"/>
          <a:lstStyle/>
          <a:p>
            <a:pPr marL="0" indent="0">
              <a:buNone/>
            </a:pPr>
            <a:r>
              <a:rPr lang="en-US" sz="1100" b="1" kern="0" spc="160" dirty="0">
                <a:solidFill>
                  <a:srgbClr val="1C88ED"/>
                </a:solidFill>
                <a:latin typeface="Outfit" pitchFamily="34" charset="0"/>
                <a:ea typeface="Outfit" pitchFamily="34" charset="-122"/>
                <a:cs typeface="Outfit" pitchFamily="34" charset="-120"/>
              </a:rPr>
              <a:t>APPENDIX  ·  METHOD NOTES</a:t>
            </a:r>
            <a:endParaRPr lang="en-US" sz="1100" dirty="0"/>
          </a:p>
        </p:txBody>
      </p:sp>
      <p:sp>
        <p:nvSpPr>
          <p:cNvPr id="3" name="Text 1"/>
          <p:cNvSpPr txBox="1"/>
          <p:nvPr/>
        </p:nvSpPr>
        <p:spPr>
          <a:xfrm>
            <a:off x="640080" y="768096"/>
            <a:ext cx="10881360" cy="640080"/>
          </a:xfrm>
          <a:prstGeom prst="rect">
            <a:avLst/>
          </a:prstGeom>
          <a:noFill/>
          <a:ln/>
        </p:spPr>
        <p:txBody>
          <a:bodyPr wrap="square" lIns="0" tIns="0" rIns="0" bIns="0" rtlCol="0" anchor="ctr"/>
          <a:lstStyle/>
          <a:p>
            <a:pPr marL="0" indent="0">
              <a:buNone/>
            </a:pPr>
            <a:r>
              <a:rPr lang="en-US" sz="2900" b="1" dirty="0">
                <a:solidFill>
                  <a:srgbClr val="1E3EAF"/>
                </a:solidFill>
                <a:latin typeface="Outfit" pitchFamily="34" charset="0"/>
                <a:ea typeface="Outfit" pitchFamily="34" charset="-122"/>
                <a:cs typeface="Outfit" pitchFamily="34" charset="-120"/>
              </a:rPr>
              <a:t>How to read these numbers</a:t>
            </a:r>
            <a:endParaRPr lang="en-US" sz="2900" dirty="0"/>
          </a:p>
        </p:txBody>
      </p:sp>
      <p:pic>
        <p:nvPicPr>
          <p:cNvPr id="4" name="Image 0" descr="C:\Users\HenriMigala\Jewish Federation of San Diego County\Community Planning (CP) - General\Community Logo Folder\Fed Logos\Fed Bug PNG.png"/>
          <p:cNvPicPr>
            <a:picLocks noChangeAspect="1"/>
          </p:cNvPicPr>
          <p:nvPr/>
        </p:nvPicPr>
        <p:blipFill>
          <a:blip r:embed="rId3"/>
          <a:stretch>
            <a:fillRect/>
          </a:stretch>
        </p:blipFill>
        <p:spPr>
          <a:xfrm>
            <a:off x="11430000" y="6163056"/>
            <a:ext cx="420624" cy="420624"/>
          </a:xfrm>
          <a:prstGeom prst="rect">
            <a:avLst/>
          </a:prstGeom>
        </p:spPr>
      </p:pic>
      <p:sp>
        <p:nvSpPr>
          <p:cNvPr id="5" name="Text 2"/>
          <p:cNvSpPr txBox="1"/>
          <p:nvPr/>
        </p:nvSpPr>
        <p:spPr>
          <a:xfrm>
            <a:off x="640080" y="6254496"/>
            <a:ext cx="8686800" cy="274320"/>
          </a:xfrm>
          <a:prstGeom prst="rect">
            <a:avLst/>
          </a:prstGeom>
          <a:noFill/>
          <a:ln/>
        </p:spPr>
        <p:txBody>
          <a:bodyPr wrap="square" lIns="0" tIns="0" rIns="0" bIns="0" rtlCol="0" anchor="ctr"/>
          <a:lstStyle/>
          <a:p>
            <a:pPr marL="0" indent="0">
              <a:buNone/>
            </a:pPr>
            <a:r>
              <a:rPr lang="en-US" sz="900" dirty="0">
                <a:solidFill>
                  <a:srgbClr val="718096"/>
                </a:solidFill>
                <a:latin typeface="Outfit" pitchFamily="34" charset="0"/>
                <a:ea typeface="Outfit" pitchFamily="34" charset="-122"/>
                <a:cs typeface="Outfit" pitchFamily="34" charset="-120"/>
              </a:rPr>
              <a:t>Jewish Federation of San Diego  ·  Community Pulse 2026</a:t>
            </a:r>
            <a:endParaRPr lang="en-US" sz="900" dirty="0"/>
          </a:p>
        </p:txBody>
      </p:sp>
      <p:sp>
        <p:nvSpPr>
          <p:cNvPr id="6" name="Shape 3"/>
          <p:cNvSpPr/>
          <p:nvPr/>
        </p:nvSpPr>
        <p:spPr>
          <a:xfrm>
            <a:off x="640080" y="1371600"/>
            <a:ext cx="5394960" cy="1371600"/>
          </a:xfrm>
          <a:prstGeom prst="roundRect">
            <a:avLst>
              <a:gd name="adj" fmla="val 4000"/>
            </a:avLst>
          </a:prstGeom>
          <a:solidFill>
            <a:srgbClr val="EDF2F7"/>
          </a:solidFill>
          <a:ln w="12700">
            <a:solidFill>
              <a:srgbClr val="EDF2F7"/>
            </a:solidFill>
            <a:prstDash val="solid"/>
          </a:ln>
        </p:spPr>
        <p:txBody>
          <a:bodyPr/>
          <a:lstStyle/>
          <a:p>
            <a:endParaRPr lang="en-US"/>
          </a:p>
        </p:txBody>
      </p:sp>
      <p:sp>
        <p:nvSpPr>
          <p:cNvPr id="7" name="Text 4"/>
          <p:cNvSpPr txBox="1"/>
          <p:nvPr/>
        </p:nvSpPr>
        <p:spPr>
          <a:xfrm>
            <a:off x="859536" y="1499616"/>
            <a:ext cx="495604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The scale</a:t>
            </a:r>
            <a:endParaRPr lang="en-US" sz="1400" dirty="0"/>
          </a:p>
        </p:txBody>
      </p:sp>
      <p:sp>
        <p:nvSpPr>
          <p:cNvPr id="8" name="Text 5"/>
          <p:cNvSpPr txBox="1"/>
          <p:nvPr/>
        </p:nvSpPr>
        <p:spPr>
          <a:xfrm>
            <a:off x="859536" y="1883664"/>
            <a:ext cx="4956048" cy="713232"/>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Most statements used a 1-to-7 agreement scale. Agree combines 5, 6 and 7; disagree combines 1, 2 and 3. The remainder is neutral or don't know, which is why many pairs do not add to 100.</a:t>
            </a:r>
            <a:endParaRPr lang="en-US" sz="1150" dirty="0"/>
          </a:p>
        </p:txBody>
      </p:sp>
      <p:sp>
        <p:nvSpPr>
          <p:cNvPr id="9" name="Shape 6"/>
          <p:cNvSpPr/>
          <p:nvPr/>
        </p:nvSpPr>
        <p:spPr>
          <a:xfrm>
            <a:off x="6199632" y="1371600"/>
            <a:ext cx="5349240" cy="1371600"/>
          </a:xfrm>
          <a:prstGeom prst="roundRect">
            <a:avLst>
              <a:gd name="adj" fmla="val 4000"/>
            </a:avLst>
          </a:prstGeom>
          <a:solidFill>
            <a:srgbClr val="D2E9FF"/>
          </a:solidFill>
          <a:ln w="12700">
            <a:solidFill>
              <a:srgbClr val="D2E9FF"/>
            </a:solidFill>
            <a:prstDash val="solid"/>
          </a:ln>
        </p:spPr>
        <p:txBody>
          <a:bodyPr/>
          <a:lstStyle/>
          <a:p>
            <a:endParaRPr lang="en-US"/>
          </a:p>
        </p:txBody>
      </p:sp>
      <p:sp>
        <p:nvSpPr>
          <p:cNvPr id="10" name="Text 7"/>
          <p:cNvSpPr txBox="1"/>
          <p:nvPr/>
        </p:nvSpPr>
        <p:spPr>
          <a:xfrm>
            <a:off x="6419088" y="1499616"/>
            <a:ext cx="49103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Don't know is reported, not removed</a:t>
            </a:r>
            <a:endParaRPr lang="en-US" sz="1400" dirty="0"/>
          </a:p>
        </p:txBody>
      </p:sp>
      <p:sp>
        <p:nvSpPr>
          <p:cNvPr id="11" name="Text 8"/>
          <p:cNvSpPr txBox="1"/>
          <p:nvPr/>
        </p:nvSpPr>
        <p:spPr>
          <a:xfrm>
            <a:off x="6419088" y="1883664"/>
            <a:ext cx="4910328" cy="71323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Several items carry don't-know rates between a quarter and two-fifths. Those rates are reported alongside the figure, because not knowing is itself a finding about distance from communal life.</a:t>
            </a:r>
            <a:endParaRPr lang="en-US" sz="1150" dirty="0"/>
          </a:p>
        </p:txBody>
      </p:sp>
      <p:sp>
        <p:nvSpPr>
          <p:cNvPr id="12" name="Shape 9"/>
          <p:cNvSpPr/>
          <p:nvPr/>
        </p:nvSpPr>
        <p:spPr>
          <a:xfrm>
            <a:off x="640080" y="2871216"/>
            <a:ext cx="5394960" cy="1371600"/>
          </a:xfrm>
          <a:prstGeom prst="roundRect">
            <a:avLst>
              <a:gd name="adj" fmla="val 4000"/>
            </a:avLst>
          </a:prstGeom>
          <a:solidFill>
            <a:srgbClr val="EDF2F7"/>
          </a:solidFill>
          <a:ln w="12700">
            <a:solidFill>
              <a:srgbClr val="EDF2F7"/>
            </a:solidFill>
            <a:prstDash val="solid"/>
          </a:ln>
        </p:spPr>
        <p:txBody>
          <a:bodyPr/>
          <a:lstStyle/>
          <a:p>
            <a:endParaRPr lang="en-US"/>
          </a:p>
        </p:txBody>
      </p:sp>
      <p:sp>
        <p:nvSpPr>
          <p:cNvPr id="13" name="Text 10"/>
          <p:cNvSpPr txBox="1"/>
          <p:nvPr/>
        </p:nvSpPr>
        <p:spPr>
          <a:xfrm>
            <a:off x="859536" y="2999232"/>
            <a:ext cx="4956048" cy="365760"/>
          </a:xfrm>
          <a:prstGeom prst="rect">
            <a:avLst/>
          </a:prstGeom>
          <a:noFill/>
          <a:ln/>
        </p:spPr>
        <p:txBody>
          <a:bodyPr wrap="square" lIns="0" tIns="0" rIns="0" bIns="0" rtlCol="0" anchor="ctr"/>
          <a:lstStyle/>
          <a:p>
            <a:pPr marL="0" indent="0">
              <a:buNone/>
            </a:pPr>
            <a:r>
              <a:rPr lang="en-US" sz="1400" b="1" dirty="0">
                <a:solidFill>
                  <a:srgbClr val="1E3EAF"/>
                </a:solidFill>
                <a:latin typeface="Outfit" pitchFamily="34" charset="0"/>
                <a:ea typeface="Outfit" pitchFamily="34" charset="-122"/>
                <a:cs typeface="Outfit" pitchFamily="34" charset="-120"/>
              </a:rPr>
              <a:t>Weighting and bases</a:t>
            </a:r>
            <a:endParaRPr lang="en-US" sz="1400" dirty="0"/>
          </a:p>
        </p:txBody>
      </p:sp>
      <p:sp>
        <p:nvSpPr>
          <p:cNvPr id="14" name="Text 11"/>
          <p:cNvSpPr txBox="1"/>
          <p:nvPr/>
        </p:nvSpPr>
        <p:spPr>
          <a:xfrm>
            <a:off x="859536" y="3383280"/>
            <a:ext cx="4956048" cy="713232"/>
          </a:xfrm>
          <a:prstGeom prst="rect">
            <a:avLst/>
          </a:prstGeom>
          <a:noFill/>
          <a:ln/>
        </p:spPr>
        <p:txBody>
          <a:bodyPr wrap="square" lIns="0" tIns="0" rIns="0" bIns="0" rtlCol="0" anchor="t"/>
          <a:lstStyle/>
          <a:p>
            <a:pPr marL="0" indent="0">
              <a:lnSpc>
                <a:spcPts val="1600"/>
              </a:lnSpc>
              <a:buNone/>
            </a:pPr>
            <a:r>
              <a:rPr lang="en-US" sz="1150" dirty="0">
                <a:solidFill>
                  <a:srgbClr val="2D3748"/>
                </a:solidFill>
                <a:latin typeface="Outfit" pitchFamily="34" charset="0"/>
                <a:ea typeface="Outfit" pitchFamily="34" charset="-122"/>
                <a:cs typeface="Outfit" pitchFamily="34" charset="-120"/>
              </a:rPr>
              <a:t>Percentages are weighted to the Jewish population of San Diego. Counts described as n are unweighted. Overall margin of error is ±3% and wider for any subgroup.</a:t>
            </a:r>
            <a:endParaRPr lang="en-US" sz="1150" dirty="0"/>
          </a:p>
        </p:txBody>
      </p:sp>
      <p:sp>
        <p:nvSpPr>
          <p:cNvPr id="15" name="Shape 12"/>
          <p:cNvSpPr/>
          <p:nvPr/>
        </p:nvSpPr>
        <p:spPr>
          <a:xfrm>
            <a:off x="6199632" y="2871216"/>
            <a:ext cx="5349240" cy="1371600"/>
          </a:xfrm>
          <a:prstGeom prst="roundRect">
            <a:avLst>
              <a:gd name="adj" fmla="val 4000"/>
            </a:avLst>
          </a:prstGeom>
          <a:solidFill>
            <a:srgbClr val="D2E9FF"/>
          </a:solidFill>
          <a:ln w="12700">
            <a:solidFill>
              <a:srgbClr val="D2E9FF"/>
            </a:solidFill>
            <a:prstDash val="solid"/>
          </a:ln>
        </p:spPr>
        <p:txBody>
          <a:bodyPr/>
          <a:lstStyle/>
          <a:p>
            <a:endParaRPr lang="en-US"/>
          </a:p>
        </p:txBody>
      </p:sp>
      <p:sp>
        <p:nvSpPr>
          <p:cNvPr id="16" name="Text 13"/>
          <p:cNvSpPr txBox="1"/>
          <p:nvPr/>
        </p:nvSpPr>
        <p:spPr>
          <a:xfrm>
            <a:off x="6419088" y="2999232"/>
            <a:ext cx="4910328" cy="365760"/>
          </a:xfrm>
          <a:prstGeom prst="rect">
            <a:avLst/>
          </a:prstGeom>
          <a:noFill/>
          <a:ln/>
        </p:spPr>
        <p:txBody>
          <a:bodyPr wrap="square" lIns="0" tIns="0" rIns="0" bIns="0" rtlCol="0" anchor="ctr"/>
          <a:lstStyle/>
          <a:p>
            <a:pPr marL="0" indent="0">
              <a:buNone/>
            </a:pPr>
            <a:r>
              <a:rPr lang="en-US" sz="1400" b="1" dirty="0">
                <a:solidFill>
                  <a:srgbClr val="27277C"/>
                </a:solidFill>
                <a:latin typeface="Outfit" pitchFamily="34" charset="0"/>
                <a:ea typeface="Outfit" pitchFamily="34" charset="-122"/>
                <a:cs typeface="Outfit" pitchFamily="34" charset="-120"/>
              </a:rPr>
              <a:t>Scales are not pooled</a:t>
            </a:r>
            <a:endParaRPr lang="en-US" sz="1400" dirty="0"/>
          </a:p>
        </p:txBody>
      </p:sp>
      <p:sp>
        <p:nvSpPr>
          <p:cNvPr id="17" name="Text 14"/>
          <p:cNvSpPr txBox="1"/>
          <p:nvPr/>
        </p:nvSpPr>
        <p:spPr>
          <a:xfrm>
            <a:off x="6419088" y="3383280"/>
            <a:ext cx="4910328" cy="713232"/>
          </a:xfrm>
          <a:prstGeom prst="rect">
            <a:avLst/>
          </a:prstGeom>
          <a:noFill/>
          <a:ln/>
        </p:spPr>
        <p:txBody>
          <a:bodyPr wrap="square" lIns="0" tIns="0" rIns="0" bIns="0" rtlCol="0" anchor="t"/>
          <a:lstStyle/>
          <a:p>
            <a:pPr marL="0" indent="0">
              <a:lnSpc>
                <a:spcPts val="1600"/>
              </a:lnSpc>
              <a:buNone/>
            </a:pPr>
            <a:r>
              <a:rPr lang="en-US" sz="1150" dirty="0">
                <a:solidFill>
                  <a:srgbClr val="27277C"/>
                </a:solidFill>
                <a:latin typeface="Outfit" pitchFamily="34" charset="0"/>
                <a:ea typeface="Outfit" pitchFamily="34" charset="-122"/>
                <a:cs typeface="Outfit" pitchFamily="34" charset="-120"/>
              </a:rPr>
              <a:t>Pillar scores use only the seven-point agreement items. The accessibility module uses a 4-point scale and the San Diego belonging module a 5-point importance scale; both are reported separately and are not comparable to the agreement nets.</a:t>
            </a:r>
            <a:endParaRPr lang="en-US" sz="1150" dirty="0"/>
          </a:p>
        </p:txBody>
      </p:sp>
      <p:sp>
        <p:nvSpPr>
          <p:cNvPr id="18" name="Shape 15"/>
          <p:cNvSpPr/>
          <p:nvPr/>
        </p:nvSpPr>
        <p:spPr>
          <a:xfrm>
            <a:off x="640080" y="4370832"/>
            <a:ext cx="10908792" cy="1316736"/>
          </a:xfrm>
          <a:prstGeom prst="roundRect">
            <a:avLst>
              <a:gd name="adj" fmla="val 4167"/>
            </a:avLst>
          </a:prstGeom>
          <a:solidFill>
            <a:srgbClr val="1E3EAF"/>
          </a:solidFill>
          <a:ln w="12700">
            <a:solidFill>
              <a:srgbClr val="1E3EAF"/>
            </a:solidFill>
            <a:prstDash val="solid"/>
          </a:ln>
        </p:spPr>
        <p:txBody>
          <a:bodyPr/>
          <a:lstStyle/>
          <a:p>
            <a:endParaRPr lang="en-US"/>
          </a:p>
        </p:txBody>
      </p:sp>
      <p:sp>
        <p:nvSpPr>
          <p:cNvPr id="19" name="Text 16"/>
          <p:cNvSpPr txBox="1"/>
          <p:nvPr/>
        </p:nvSpPr>
        <p:spPr>
          <a:xfrm>
            <a:off x="914400" y="4498848"/>
            <a:ext cx="10332720" cy="310896"/>
          </a:xfrm>
          <a:prstGeom prst="rect">
            <a:avLst/>
          </a:prstGeom>
          <a:noFill/>
          <a:ln/>
        </p:spPr>
        <p:txBody>
          <a:bodyPr wrap="square" lIns="0" tIns="0" rIns="0" bIns="0" rtlCol="0" anchor="ctr"/>
          <a:lstStyle/>
          <a:p>
            <a:pPr marL="0" indent="0">
              <a:buNone/>
            </a:pPr>
            <a:r>
              <a:rPr lang="en-US" sz="1400" b="1" dirty="0">
                <a:solidFill>
                  <a:srgbClr val="FFFFFF"/>
                </a:solidFill>
                <a:latin typeface="Outfit" pitchFamily="34" charset="0"/>
                <a:ea typeface="Outfit" pitchFamily="34" charset="-122"/>
                <a:cs typeface="Outfit" pitchFamily="34" charset="-120"/>
              </a:rPr>
              <a:t>About the pillar scores</a:t>
            </a:r>
            <a:endParaRPr lang="en-US" sz="1400" dirty="0"/>
          </a:p>
        </p:txBody>
      </p:sp>
      <p:sp>
        <p:nvSpPr>
          <p:cNvPr id="20" name="Text 17"/>
          <p:cNvSpPr txBox="1"/>
          <p:nvPr/>
        </p:nvSpPr>
        <p:spPr>
          <a:xfrm>
            <a:off x="914400" y="4828032"/>
            <a:ext cx="10332720" cy="804672"/>
          </a:xfrm>
          <a:prstGeom prst="rect">
            <a:avLst/>
          </a:prstGeom>
          <a:noFill/>
          <a:ln/>
        </p:spPr>
        <p:txBody>
          <a:bodyPr wrap="square" lIns="0" tIns="0" rIns="0" bIns="0" rtlCol="0" anchor="t"/>
          <a:lstStyle/>
          <a:p>
            <a:pPr marL="0" indent="0">
              <a:lnSpc>
                <a:spcPts val="1600"/>
              </a:lnSpc>
              <a:buNone/>
            </a:pPr>
            <a:r>
              <a:rPr lang="en-US" sz="1150" dirty="0">
                <a:solidFill>
                  <a:srgbClr val="D2E9FF"/>
                </a:solidFill>
                <a:latin typeface="Outfit" pitchFamily="34" charset="0"/>
                <a:ea typeface="Outfit" pitchFamily="34" charset="-122"/>
                <a:cs typeface="Outfit" pitchFamily="34" charset="-120"/>
              </a:rPr>
              <a:t>Pillar scores in this deck are the figures Jewish Federations of North America published for San Diego, on a 0 to 100 scale. Each one is the average share of people who agreed with the statements in that pillar, where agreeing means answering 5, 6 or 7. Recalculating them from the San Diego responses reproduces five of the eight exactly; the other three land within about three points, because the national analysis uses only the questions asked identically in every wave.</a:t>
            </a:r>
            <a:endParaRPr lang="en-US" sz="1150" dirty="0"/>
          </a:p>
        </p:txBody>
      </p:sp>
      <p:sp>
        <p:nvSpPr>
          <p:cNvPr id="21" name="Text 18"/>
          <p:cNvSpPr txBox="1"/>
          <p:nvPr/>
        </p:nvSpPr>
        <p:spPr>
          <a:xfrm>
            <a:off x="640080" y="5943600"/>
            <a:ext cx="10241280" cy="274320"/>
          </a:xfrm>
          <a:prstGeom prst="rect">
            <a:avLst/>
          </a:prstGeom>
          <a:noFill/>
          <a:ln/>
        </p:spPr>
        <p:txBody>
          <a:bodyPr wrap="square" lIns="0" tIns="0" rIns="0" bIns="0" rtlCol="0" anchor="ctr"/>
          <a:lstStyle/>
          <a:p>
            <a:pPr marL="0" indent="0">
              <a:lnSpc>
                <a:spcPts val="1100"/>
              </a:lnSpc>
              <a:buNone/>
            </a:pPr>
            <a:r>
              <a:rPr lang="en-US" sz="850" dirty="0">
                <a:solidFill>
                  <a:srgbClr val="A0AEC0"/>
                </a:solidFill>
                <a:latin typeface="Outfit" pitchFamily="34" charset="0"/>
                <a:ea typeface="Outfit" pitchFamily="34" charset="-122"/>
                <a:cs typeface="Outfit" pitchFamily="34" charset="-120"/>
              </a:rPr>
              <a:t>Source: JFNA Flourishing Community Pulse Survey, San Diego cross-tabulation banner book, 1,106 completed responses.</a:t>
            </a:r>
            <a:endParaRPr lang="en-US" sz="8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88DF183DF0FCF46A3D3D3882734BE23" ma:contentTypeVersion="17" ma:contentTypeDescription="Create a new document." ma:contentTypeScope="" ma:versionID="2812781d6070a614cdb6979a2018ac57">
  <xsd:schema xmlns:xsd="http://www.w3.org/2001/XMLSchema" xmlns:xs="http://www.w3.org/2001/XMLSchema" xmlns:p="http://schemas.microsoft.com/office/2006/metadata/properties" xmlns:ns2="fe99b7de-ba68-4b1b-8077-de7e10ffff9b" xmlns:ns3="51652577-62fe-4688-ab40-d8a85f407ecb" targetNamespace="http://schemas.microsoft.com/office/2006/metadata/properties" ma:root="true" ma:fieldsID="7b35244e9f9ebc12210b49cfc08a05d8" ns2:_="" ns3:_="">
    <xsd:import namespace="fe99b7de-ba68-4b1b-8077-de7e10ffff9b"/>
    <xsd:import namespace="51652577-62fe-4688-ab40-d8a85f407ecb"/>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MediaServiceLocation" minOccurs="0"/>
                <xsd:element ref="ns2:lcf76f155ced4ddcb4097134ff3c332f" minOccurs="0"/>
                <xsd:element ref="ns3:TaxCatchAll" minOccurs="0"/>
                <xsd:element ref="ns2:MediaServiceOCR"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e99b7de-ba68-4b1b-8077-de7e10ffff9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Location" ma:index="15" nillable="true" ma:displayName="Location" ma:indexed="true" ma:internalName="MediaServiceLocation"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2b24745c-a4a3-464b-8537-f38be9ce114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1652577-62fe-4688-ab40-d8a85f407ecb"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2a595421-f585-4d8b-8c17-a072945f12dc}" ma:internalName="TaxCatchAll" ma:showField="CatchAllData" ma:web="51652577-62fe-4688-ab40-d8a85f407ecb">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e99b7de-ba68-4b1b-8077-de7e10ffff9b">
      <Terms xmlns="http://schemas.microsoft.com/office/infopath/2007/PartnerControls"/>
    </lcf76f155ced4ddcb4097134ff3c332f>
    <TaxCatchAll xmlns="51652577-62fe-4688-ab40-d8a85f407ecb" xsi:nil="true"/>
  </documentManagement>
</p:properties>
</file>

<file path=customXml/itemProps1.xml><?xml version="1.0" encoding="utf-8"?>
<ds:datastoreItem xmlns:ds="http://schemas.openxmlformats.org/officeDocument/2006/customXml" ds:itemID="{294C18CD-876E-46F5-9131-6C3A2CC7104D}">
  <ds:schemaRefs>
    <ds:schemaRef ds:uri="http://schemas.microsoft.com/sharepoint/v3/contenttype/forms"/>
  </ds:schemaRefs>
</ds:datastoreItem>
</file>

<file path=customXml/itemProps2.xml><?xml version="1.0" encoding="utf-8"?>
<ds:datastoreItem xmlns:ds="http://schemas.openxmlformats.org/officeDocument/2006/customXml" ds:itemID="{86B6F5D2-CC9F-4D6D-B5B0-8A0C1B5BF73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e99b7de-ba68-4b1b-8077-de7e10ffff9b"/>
    <ds:schemaRef ds:uri="51652577-62fe-4688-ab40-d8a85f407ec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A4B5F71-411E-4A57-A849-9617225BA693}">
  <ds:schemaRefs>
    <ds:schemaRef ds:uri="http://schemas.microsoft.com/office/2006/documentManagement/types"/>
    <ds:schemaRef ds:uri="51652577-62fe-4688-ab40-d8a85f407ecb"/>
    <ds:schemaRef ds:uri="http://purl.org/dc/terms/"/>
    <ds:schemaRef ds:uri="http://schemas.openxmlformats.org/package/2006/metadata/core-properties"/>
    <ds:schemaRef ds:uri="http://www.w3.org/XML/1998/namespace"/>
    <ds:schemaRef ds:uri="fe99b7de-ba68-4b1b-8077-de7e10ffff9b"/>
    <ds:schemaRef ds:uri="http://purl.org/dc/elements/1.1/"/>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otalTime>10594</TotalTime>
  <Words>10049</Words>
  <Application>Microsoft Office PowerPoint</Application>
  <PresentationFormat>Widescreen</PresentationFormat>
  <Paragraphs>1103</Paragraphs>
  <Slides>60</Slides>
  <Notes>49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60</vt:i4>
      </vt:variant>
    </vt:vector>
  </HeadingPairs>
  <TitlesOfParts>
    <vt:vector size="65" baseType="lpstr">
      <vt:lpstr>Aptos</vt:lpstr>
      <vt:lpstr>Arial</vt:lpstr>
      <vt:lpstr>Calibri</vt:lpstr>
      <vt:lpstr>Outfit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Community Pulse 2026: Primary Findings</dc:title>
  <dc:subject>PptxGenJS Presentation</dc:subject>
  <dc:creator>Jewish Federation of San Diego</dc:creator>
  <cp:lastModifiedBy>Henri Migala</cp:lastModifiedBy>
  <cp:revision>2</cp:revision>
  <cp:lastPrinted>2026-09-30T23:18:19Z</cp:lastPrinted>
  <dcterms:created xsi:type="dcterms:W3CDTF">2026-09-17T16:17:30Z</dcterms:created>
  <dcterms:modified xsi:type="dcterms:W3CDTF">2026-10-12T18:43:45Z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0x010100088DF183DF0FCF46A3D3D3882734BE23</vt:lpwstr>
  </property>
  <property fmtid="{D5CDD505-2E9C-101B-9397-08002B2CF9AE}" pid="3" name="MediaServiceImageTags">
    <vt:lpwstr/>
  </property>
</Properties>
</file>